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6"/>
  </p:notesMasterIdLst>
  <p:sldIdLst>
    <p:sldId id="1167" r:id="rId2"/>
    <p:sldId id="1168" r:id="rId3"/>
    <p:sldId id="1169" r:id="rId4"/>
    <p:sldId id="1170" r:id="rId5"/>
    <p:sldId id="1171" r:id="rId6"/>
    <p:sldId id="1172" r:id="rId7"/>
    <p:sldId id="1173" r:id="rId8"/>
    <p:sldId id="1174" r:id="rId9"/>
    <p:sldId id="1020" r:id="rId10"/>
    <p:sldId id="1089" r:id="rId11"/>
    <p:sldId id="919" r:id="rId12"/>
    <p:sldId id="1177" r:id="rId13"/>
    <p:sldId id="924" r:id="rId14"/>
    <p:sldId id="922" r:id="rId15"/>
    <p:sldId id="925" r:id="rId16"/>
    <p:sldId id="926" r:id="rId17"/>
    <p:sldId id="928" r:id="rId18"/>
    <p:sldId id="1074" r:id="rId19"/>
    <p:sldId id="1026" r:id="rId20"/>
    <p:sldId id="1030" r:id="rId21"/>
    <p:sldId id="1083" r:id="rId22"/>
    <p:sldId id="978" r:id="rId23"/>
    <p:sldId id="1033" r:id="rId24"/>
    <p:sldId id="1034" r:id="rId25"/>
    <p:sldId id="981" r:id="rId26"/>
    <p:sldId id="1099" r:id="rId27"/>
    <p:sldId id="1100" r:id="rId28"/>
    <p:sldId id="1120" r:id="rId29"/>
    <p:sldId id="1101" r:id="rId30"/>
    <p:sldId id="1165" r:id="rId31"/>
    <p:sldId id="1102" r:id="rId32"/>
    <p:sldId id="1163" r:id="rId33"/>
    <p:sldId id="1103" r:id="rId34"/>
    <p:sldId id="1104" r:id="rId35"/>
    <p:sldId id="1105" r:id="rId36"/>
    <p:sldId id="1106" r:id="rId37"/>
    <p:sldId id="1108" r:id="rId38"/>
    <p:sldId id="1140" r:id="rId39"/>
    <p:sldId id="1109" r:id="rId40"/>
    <p:sldId id="1118" r:id="rId41"/>
    <p:sldId id="1176" r:id="rId42"/>
    <p:sldId id="1145" r:id="rId43"/>
    <p:sldId id="1146" r:id="rId44"/>
    <p:sldId id="1147" r:id="rId45"/>
    <p:sldId id="1148" r:id="rId46"/>
    <p:sldId id="1149" r:id="rId47"/>
    <p:sldId id="1155" r:id="rId48"/>
    <p:sldId id="1175" r:id="rId49"/>
    <p:sldId id="915" r:id="rId50"/>
    <p:sldId id="1178" r:id="rId51"/>
    <p:sldId id="1157" r:id="rId52"/>
    <p:sldId id="1158" r:id="rId53"/>
    <p:sldId id="1164" r:id="rId54"/>
    <p:sldId id="1159" r:id="rId55"/>
    <p:sldId id="1160" r:id="rId56"/>
    <p:sldId id="1161" r:id="rId57"/>
    <p:sldId id="1162" r:id="rId58"/>
    <p:sldId id="1166" r:id="rId59"/>
    <p:sldId id="1133" r:id="rId60"/>
    <p:sldId id="1134" r:id="rId61"/>
    <p:sldId id="1107" r:id="rId62"/>
    <p:sldId id="1137" r:id="rId63"/>
    <p:sldId id="1141" r:id="rId64"/>
    <p:sldId id="1143" r:id="rId6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00FF"/>
    <a:srgbClr val="FFCC99"/>
    <a:srgbClr val="00FF00"/>
    <a:srgbClr val="FF9900"/>
    <a:srgbClr val="66CCFF"/>
    <a:srgbClr val="FFFF00"/>
    <a:srgbClr val="FF6600"/>
    <a:srgbClr val="0066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37" autoAdjust="0"/>
  </p:normalViewPr>
  <p:slideViewPr>
    <p:cSldViewPr snapToGrid="0" snapToObjects="1">
      <p:cViewPr>
        <p:scale>
          <a:sx n="60" d="100"/>
          <a:sy n="60" d="100"/>
        </p:scale>
        <p:origin x="-1320" y="-72"/>
      </p:cViewPr>
      <p:guideLst>
        <p:guide orient="horz" pos="2168"/>
        <p:guide pos="2880"/>
      </p:guideLst>
    </p:cSldViewPr>
  </p:slideViewPr>
  <p:outlineViewPr>
    <p:cViewPr>
      <p:scale>
        <a:sx n="33" d="100"/>
        <a:sy n="33" d="100"/>
      </p:scale>
      <p:origin x="0" y="12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6" d="100"/>
        <a:sy n="76" d="100"/>
      </p:scale>
      <p:origin x="0" y="0"/>
    </p:cViewPr>
  </p:sorterViewPr>
  <p:notesViewPr>
    <p:cSldViewPr snapToGrid="0" snapToObjects="1">
      <p:cViewPr varScale="1">
        <p:scale>
          <a:sx n="58" d="100"/>
          <a:sy n="58" d="100"/>
        </p:scale>
        <p:origin x="-1686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42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A5D9A9F-7BD7-4B52-97D5-2C8DF8C8A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11F141-F837-4E1B-AE66-52335F5A3E97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5D9A9F-7BD7-4B52-97D5-2C8DF8C8A16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5D9A9F-7BD7-4B52-97D5-2C8DF8C8A169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BE6C7-92B5-41ED-87D1-1726F0AA50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3E5739-EAF4-44BC-9076-91680DD548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7905C-6FD8-46EB-A7A1-729EF0F9E6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6F193-B8A1-40BB-9525-0EDFCE5AFB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9A37D-243E-499E-9740-E5BC9C418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E48AF-4B43-407D-B5F4-8C47359BC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61037-D674-44EF-B2CE-1F678DD610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773C1-9A25-4E43-8435-29BE4C5C93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79583E-7D23-4BC7-8345-95332ED29D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DE759-C38A-4B59-A5D0-074D28B222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326494-B746-4809-A7BA-4AC9A858B5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fld id="{3F4588EB-C056-4F9E-A48D-910DBCC4BB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20491" name="Text Box 10"/>
          <p:cNvSpPr txBox="1">
            <a:spLocks noChangeArrowheads="1"/>
          </p:cNvSpPr>
          <p:nvPr/>
        </p:nvSpPr>
        <p:spPr bwMode="auto">
          <a:xfrm>
            <a:off x="7769225" y="1320800"/>
            <a:ext cx="885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LSND</a:t>
            </a:r>
          </a:p>
        </p:txBody>
      </p:sp>
      <p:sp>
        <p:nvSpPr>
          <p:cNvPr id="20497" name="Text Box 18"/>
          <p:cNvSpPr txBox="1">
            <a:spLocks noChangeArrowheads="1"/>
          </p:cNvSpPr>
          <p:nvPr/>
        </p:nvSpPr>
        <p:spPr bwMode="auto">
          <a:xfrm>
            <a:off x="5675313" y="231775"/>
            <a:ext cx="2074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Symbol" pitchFamily="18" charset="2"/>
              </a:rPr>
              <a:t>D</a:t>
            </a:r>
            <a:r>
              <a:rPr lang="en-US"/>
              <a:t>m</a:t>
            </a:r>
            <a:r>
              <a:rPr lang="en-US" baseline="-25000"/>
              <a:t>41</a:t>
            </a:r>
            <a:r>
              <a:rPr lang="en-US" baseline="30000"/>
              <a:t>2</a:t>
            </a:r>
            <a:r>
              <a:rPr lang="en-US"/>
              <a:t> =  1 - 2 eV</a:t>
            </a:r>
            <a:r>
              <a:rPr lang="en-US" baseline="30000"/>
              <a:t>2</a:t>
            </a:r>
            <a:endParaRPr lang="en-US"/>
          </a:p>
        </p:txBody>
      </p:sp>
      <p:sp>
        <p:nvSpPr>
          <p:cNvPr id="9" name="WordArt 4"/>
          <p:cNvSpPr>
            <a:spLocks noChangeArrowheads="1" noChangeShapeType="1" noTextEdit="1"/>
          </p:cNvSpPr>
          <p:nvPr/>
        </p:nvSpPr>
        <p:spPr bwMode="auto">
          <a:xfrm>
            <a:off x="647588" y="699315"/>
            <a:ext cx="3499110" cy="101836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CC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Neutrino mixing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CCCC"/>
              </a:solidFill>
              <a:effectLst>
                <a:prstShdw prst="shdw13" dist="53882" dir="13500000">
                  <a:srgbClr val="868686"/>
                </a:prstShdw>
              </a:effectLst>
              <a:latin typeface="Arial Black"/>
            </a:endParaRPr>
          </a:p>
        </p:txBody>
      </p:sp>
      <p:sp>
        <p:nvSpPr>
          <p:cNvPr id="7" name="WordArt 4"/>
          <p:cNvSpPr>
            <a:spLocks noChangeArrowheads="1" noChangeShapeType="1" noTextEdit="1"/>
          </p:cNvSpPr>
          <p:nvPr/>
        </p:nvSpPr>
        <p:spPr bwMode="auto">
          <a:xfrm>
            <a:off x="597961" y="1828777"/>
            <a:ext cx="3297092" cy="8080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CC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and oscillations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CCCC"/>
              </a:solidFill>
              <a:effectLst>
                <a:prstShdw prst="shdw13" dist="53882" dir="13500000">
                  <a:srgbClr val="868686"/>
                </a:prstShdw>
              </a:effectLst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-11113" y="0"/>
            <a:ext cx="9144001" cy="685800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502787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502791" name="Text Box 7"/>
          <p:cNvSpPr txBox="1">
            <a:spLocks noChangeArrowheads="1"/>
          </p:cNvSpPr>
          <p:nvPr/>
        </p:nvSpPr>
        <p:spPr bwMode="auto">
          <a:xfrm>
            <a:off x="299944" y="5423278"/>
            <a:ext cx="25346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/>
              <a:t>B. </a:t>
            </a:r>
            <a:r>
              <a:rPr lang="en-US" sz="2000" dirty="0" err="1" smtClean="0"/>
              <a:t>Pontecorvo</a:t>
            </a:r>
            <a:r>
              <a:rPr lang="en-US" sz="2000" dirty="0" smtClean="0"/>
              <a:t>, 1957</a:t>
            </a:r>
            <a:endParaRPr lang="en-US" sz="2000" dirty="0"/>
          </a:p>
        </p:txBody>
      </p:sp>
      <p:pic>
        <p:nvPicPr>
          <p:cNvPr id="502795" name="Picture 11" descr="250px-Bruno_Pontecorv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7736" y="1380976"/>
            <a:ext cx="2984695" cy="3944130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4298955" y="2320693"/>
            <a:ext cx="3667991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IE" sz="2000" dirty="0" smtClean="0"/>
              <a:t> Consequence of mixing:</a:t>
            </a:r>
          </a:p>
          <a:p>
            <a:r>
              <a:rPr lang="en-IE" sz="2000" dirty="0" smtClean="0"/>
              <a:t>  production of mixed states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41413" y="5069335"/>
            <a:ext cx="3829045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- effect of the relative  phase        increase with time / distance</a:t>
            </a:r>
            <a:endParaRPr lang="en-IE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4250465" y="3154325"/>
            <a:ext cx="3224217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- effect of propagation </a:t>
            </a:r>
          </a:p>
          <a:p>
            <a:r>
              <a:rPr lang="en-IE" sz="2000" dirty="0" smtClean="0"/>
              <a:t>   of mixed  states</a:t>
            </a:r>
            <a:endParaRPr lang="en-IE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4359339" y="4008485"/>
            <a:ext cx="3072811" cy="400110"/>
          </a:xfrm>
          <a:prstGeom prst="rect">
            <a:avLst/>
          </a:prstGeom>
          <a:solidFill>
            <a:srgbClr val="FF00FF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- interference effect </a:t>
            </a:r>
            <a:endParaRPr lang="en-IE" sz="2000" dirty="0"/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337581" y="5859907"/>
            <a:ext cx="335700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Mesonium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/>
              <a:t>antimesonium</a:t>
            </a:r>
            <a:r>
              <a:rPr lang="en-US" dirty="0"/>
              <a:t>’’</a:t>
            </a: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295061" y="6136942"/>
            <a:ext cx="386836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/>
              <a:t>Zh</a:t>
            </a:r>
            <a:r>
              <a:rPr lang="en-US" dirty="0"/>
              <a:t>. </a:t>
            </a:r>
            <a:r>
              <a:rPr lang="en-US" dirty="0" err="1"/>
              <a:t>Eksp.Teor</a:t>
            </a:r>
            <a:r>
              <a:rPr lang="en-US" dirty="0"/>
              <a:t>. </a:t>
            </a:r>
            <a:r>
              <a:rPr lang="en-US" dirty="0" err="1"/>
              <a:t>Fiz</a:t>
            </a:r>
            <a:r>
              <a:rPr lang="en-US" dirty="0"/>
              <a:t>. 33, 549 (1957)</a:t>
            </a:r>
          </a:p>
          <a:p>
            <a:r>
              <a:rPr lang="en-US" dirty="0"/>
              <a:t>[</a:t>
            </a:r>
            <a:r>
              <a:rPr lang="en-US" dirty="0" err="1"/>
              <a:t>Sov</a:t>
            </a:r>
            <a:r>
              <a:rPr lang="en-US" dirty="0"/>
              <a:t>. Phys. JETP 6, 429 (1957</a:t>
            </a:r>
            <a:r>
              <a:rPr lang="en-US" dirty="0" smtClean="0"/>
              <a:t>)]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986319" y="1268717"/>
            <a:ext cx="4835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periodic transformation of one neutrino species (</a:t>
            </a:r>
            <a:r>
              <a:rPr lang="en-IE" sz="2000" dirty="0" err="1" smtClean="0"/>
              <a:t>flavor</a:t>
            </a:r>
            <a:r>
              <a:rPr lang="en-IE" sz="2000" dirty="0" smtClean="0"/>
              <a:t>) into another </a:t>
            </a:r>
            <a:endParaRPr lang="en-IE" sz="2000" dirty="0"/>
          </a:p>
        </p:txBody>
      </p:sp>
      <p:sp>
        <p:nvSpPr>
          <p:cNvPr id="20" name="WordArt 26"/>
          <p:cNvSpPr>
            <a:spLocks noChangeArrowheads="1" noChangeShapeType="1" noTextEdit="1"/>
          </p:cNvSpPr>
          <p:nvPr/>
        </p:nvSpPr>
        <p:spPr bwMode="auto">
          <a:xfrm>
            <a:off x="375204" y="180744"/>
            <a:ext cx="5090763" cy="71582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Neutrino oscillations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26477" y="4408595"/>
            <a:ext cx="35619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coherence, </a:t>
            </a:r>
            <a:r>
              <a:rPr lang="en-IE" sz="2000" dirty="0" err="1" smtClean="0"/>
              <a:t>quantumness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736600" y="1627188"/>
            <a:ext cx="6040438" cy="2540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23557" name="Freeform 5"/>
          <p:cNvSpPr>
            <a:spLocks/>
          </p:cNvSpPr>
          <p:nvPr/>
        </p:nvSpPr>
        <p:spPr bwMode="auto">
          <a:xfrm>
            <a:off x="1722438" y="2465388"/>
            <a:ext cx="1004887" cy="915987"/>
          </a:xfrm>
          <a:custGeom>
            <a:avLst/>
            <a:gdLst>
              <a:gd name="T0" fmla="*/ 113 w 633"/>
              <a:gd name="T1" fmla="*/ 417 h 577"/>
              <a:gd name="T2" fmla="*/ 40 w 633"/>
              <a:gd name="T3" fmla="*/ 152 h 577"/>
              <a:gd name="T4" fmla="*/ 351 w 633"/>
              <a:gd name="T5" fmla="*/ 15 h 577"/>
              <a:gd name="T6" fmla="*/ 625 w 633"/>
              <a:gd name="T7" fmla="*/ 243 h 577"/>
              <a:gd name="T8" fmla="*/ 397 w 633"/>
              <a:gd name="T9" fmla="*/ 545 h 577"/>
              <a:gd name="T10" fmla="*/ 113 w 633"/>
              <a:gd name="T11" fmla="*/ 417 h 57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33"/>
              <a:gd name="T19" fmla="*/ 0 h 577"/>
              <a:gd name="T20" fmla="*/ 633 w 633"/>
              <a:gd name="T21" fmla="*/ 577 h 57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33" h="577">
                <a:moveTo>
                  <a:pt x="113" y="417"/>
                </a:moveTo>
                <a:cubicBezTo>
                  <a:pt x="53" y="352"/>
                  <a:pt x="0" y="219"/>
                  <a:pt x="40" y="152"/>
                </a:cubicBezTo>
                <a:cubicBezTo>
                  <a:pt x="80" y="85"/>
                  <a:pt x="254" y="0"/>
                  <a:pt x="351" y="15"/>
                </a:cubicBezTo>
                <a:cubicBezTo>
                  <a:pt x="448" y="30"/>
                  <a:pt x="617" y="155"/>
                  <a:pt x="625" y="243"/>
                </a:cubicBezTo>
                <a:cubicBezTo>
                  <a:pt x="633" y="331"/>
                  <a:pt x="481" y="513"/>
                  <a:pt x="397" y="545"/>
                </a:cubicBezTo>
                <a:cubicBezTo>
                  <a:pt x="313" y="577"/>
                  <a:pt x="173" y="482"/>
                  <a:pt x="113" y="417"/>
                </a:cubicBezTo>
                <a:close/>
              </a:path>
            </a:pathLst>
          </a:custGeom>
          <a:solidFill>
            <a:srgbClr val="FF0066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58" name="Freeform 6"/>
          <p:cNvSpPr>
            <a:spLocks/>
          </p:cNvSpPr>
          <p:nvPr/>
        </p:nvSpPr>
        <p:spPr bwMode="auto">
          <a:xfrm>
            <a:off x="4902200" y="2403475"/>
            <a:ext cx="962025" cy="969963"/>
          </a:xfrm>
          <a:custGeom>
            <a:avLst/>
            <a:gdLst>
              <a:gd name="T0" fmla="*/ 1 w 761"/>
              <a:gd name="T1" fmla="*/ 410 h 730"/>
              <a:gd name="T2" fmla="*/ 257 w 761"/>
              <a:gd name="T3" fmla="*/ 17 h 730"/>
              <a:gd name="T4" fmla="*/ 760 w 761"/>
              <a:gd name="T5" fmla="*/ 511 h 730"/>
              <a:gd name="T6" fmla="*/ 248 w 761"/>
              <a:gd name="T7" fmla="*/ 712 h 730"/>
              <a:gd name="T8" fmla="*/ 1 w 761"/>
              <a:gd name="T9" fmla="*/ 410 h 73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61"/>
              <a:gd name="T16" fmla="*/ 0 h 730"/>
              <a:gd name="T17" fmla="*/ 761 w 761"/>
              <a:gd name="T18" fmla="*/ 730 h 73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61" h="730">
                <a:moveTo>
                  <a:pt x="1" y="410"/>
                </a:moveTo>
                <a:cubicBezTo>
                  <a:pt x="2" y="294"/>
                  <a:pt x="131" y="0"/>
                  <a:pt x="257" y="17"/>
                </a:cubicBezTo>
                <a:cubicBezTo>
                  <a:pt x="383" y="34"/>
                  <a:pt x="761" y="395"/>
                  <a:pt x="760" y="511"/>
                </a:cubicBezTo>
                <a:cubicBezTo>
                  <a:pt x="759" y="627"/>
                  <a:pt x="373" y="730"/>
                  <a:pt x="248" y="712"/>
                </a:cubicBezTo>
                <a:cubicBezTo>
                  <a:pt x="123" y="694"/>
                  <a:pt x="0" y="526"/>
                  <a:pt x="1" y="410"/>
                </a:cubicBezTo>
                <a:close/>
              </a:path>
            </a:pathLst>
          </a:custGeom>
          <a:solidFill>
            <a:srgbClr val="FFFF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2700338" y="2994025"/>
            <a:ext cx="22193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1232859" y="2311400"/>
            <a:ext cx="551341" cy="39241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 flipV="1">
            <a:off x="2598738" y="2130425"/>
            <a:ext cx="574675" cy="525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V="1">
            <a:off x="5602288" y="2130425"/>
            <a:ext cx="534987" cy="584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5732463" y="3236913"/>
            <a:ext cx="523875" cy="3333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 flipH="1">
            <a:off x="1414128" y="3156909"/>
            <a:ext cx="512947" cy="6238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V="1">
            <a:off x="4614863" y="3208337"/>
            <a:ext cx="392112" cy="4206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7" name="Text Box 15"/>
          <p:cNvSpPr txBox="1">
            <a:spLocks noChangeArrowheads="1"/>
          </p:cNvSpPr>
          <p:nvPr/>
        </p:nvSpPr>
        <p:spPr bwMode="auto">
          <a:xfrm>
            <a:off x="1693863" y="3327400"/>
            <a:ext cx="14574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production</a:t>
            </a:r>
          </a:p>
          <a:p>
            <a:r>
              <a:rPr lang="en-US" sz="2000" dirty="0"/>
              <a:t>region</a:t>
            </a:r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4845711" y="3346450"/>
            <a:ext cx="133081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detection</a:t>
            </a:r>
          </a:p>
          <a:p>
            <a:r>
              <a:rPr lang="en-US" sz="2000" dirty="0"/>
              <a:t>region</a:t>
            </a:r>
          </a:p>
        </p:txBody>
      </p:sp>
      <p:sp>
        <p:nvSpPr>
          <p:cNvPr id="23569" name="Text Box 17"/>
          <p:cNvSpPr txBox="1">
            <a:spLocks noChangeArrowheads="1"/>
          </p:cNvSpPr>
          <p:nvPr/>
        </p:nvSpPr>
        <p:spPr bwMode="auto">
          <a:xfrm>
            <a:off x="3173413" y="3033713"/>
            <a:ext cx="12366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baseline L</a:t>
            </a:r>
          </a:p>
        </p:txBody>
      </p:sp>
      <p:sp>
        <p:nvSpPr>
          <p:cNvPr id="23570" name="Text Box 19"/>
          <p:cNvSpPr txBox="1">
            <a:spLocks noChangeArrowheads="1"/>
          </p:cNvSpPr>
          <p:nvPr/>
        </p:nvSpPr>
        <p:spPr bwMode="auto">
          <a:xfrm>
            <a:off x="571500" y="4810576"/>
            <a:ext cx="7892016" cy="10156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/>
              <a:t>Two interaction </a:t>
            </a:r>
            <a:r>
              <a:rPr lang="en-US" sz="2000" dirty="0" smtClean="0"/>
              <a:t>regions  in contrast </a:t>
            </a:r>
            <a:r>
              <a:rPr lang="en-US" sz="2000" dirty="0"/>
              <a:t>to </a:t>
            </a:r>
            <a:r>
              <a:rPr lang="en-US" sz="2000" dirty="0" smtClean="0"/>
              <a:t>usual scattering problem: wave packets (wave functions) of external particles (e.g. nuclei) determine localization of these regions  </a:t>
            </a:r>
            <a:endParaRPr lang="en-US" sz="2000" dirty="0"/>
          </a:p>
        </p:txBody>
      </p:sp>
      <p:sp>
        <p:nvSpPr>
          <p:cNvPr id="23571" name="Text Box 20"/>
          <p:cNvSpPr txBox="1">
            <a:spLocks noChangeArrowheads="1"/>
          </p:cNvSpPr>
          <p:nvPr/>
        </p:nvSpPr>
        <p:spPr bwMode="auto">
          <a:xfrm>
            <a:off x="1254125" y="1595619"/>
            <a:ext cx="123783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External</a:t>
            </a:r>
          </a:p>
          <a:p>
            <a:r>
              <a:rPr lang="en-US" sz="2000" dirty="0"/>
              <a:t>particles</a:t>
            </a:r>
          </a:p>
        </p:txBody>
      </p:sp>
      <p:sp>
        <p:nvSpPr>
          <p:cNvPr id="23572" name="Text Box 21"/>
          <p:cNvSpPr txBox="1">
            <a:spLocks noChangeArrowheads="1"/>
          </p:cNvSpPr>
          <p:nvPr/>
        </p:nvSpPr>
        <p:spPr bwMode="auto">
          <a:xfrm>
            <a:off x="571501" y="6003663"/>
            <a:ext cx="4926349" cy="707886"/>
          </a:xfrm>
          <a:prstGeom prst="rect">
            <a:avLst/>
          </a:prstGeom>
          <a:solidFill>
            <a:srgbClr val="66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Neutrinos: </a:t>
            </a:r>
            <a:r>
              <a:rPr lang="en-US" sz="2000" dirty="0" smtClean="0"/>
              <a:t>propagators for mass states</a:t>
            </a:r>
          </a:p>
          <a:p>
            <a:r>
              <a:rPr lang="en-US" sz="2000" dirty="0" smtClean="0"/>
              <a:t>or as real particles on mass shell</a:t>
            </a:r>
            <a:endParaRPr lang="en-US" sz="2000" dirty="0"/>
          </a:p>
        </p:txBody>
      </p:sp>
      <p:sp>
        <p:nvSpPr>
          <p:cNvPr id="23573" name="Text Box 22"/>
          <p:cNvSpPr txBox="1">
            <a:spLocks noChangeArrowheads="1"/>
          </p:cNvSpPr>
          <p:nvPr/>
        </p:nvSpPr>
        <p:spPr bwMode="auto">
          <a:xfrm>
            <a:off x="555625" y="4315882"/>
            <a:ext cx="4203700" cy="396875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Finite space and time phenomenon</a:t>
            </a:r>
          </a:p>
        </p:txBody>
      </p:sp>
      <p:sp>
        <p:nvSpPr>
          <p:cNvPr id="23579" name="Text Box 28"/>
          <p:cNvSpPr txBox="1">
            <a:spLocks noChangeArrowheads="1"/>
          </p:cNvSpPr>
          <p:nvPr/>
        </p:nvSpPr>
        <p:spPr bwMode="auto">
          <a:xfrm>
            <a:off x="6128246" y="5763380"/>
            <a:ext cx="2560316" cy="10156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Interference of </a:t>
            </a:r>
          </a:p>
          <a:p>
            <a:r>
              <a:rPr lang="en-US" sz="2000" dirty="0" err="1" smtClean="0"/>
              <a:t>i</a:t>
            </a:r>
            <a:r>
              <a:rPr lang="en-US" sz="2000" dirty="0" smtClean="0"/>
              <a:t>- amplitudes  with </a:t>
            </a:r>
          </a:p>
          <a:p>
            <a:r>
              <a:rPr lang="en-US" sz="2000" dirty="0" smtClean="0"/>
              <a:t>intermediate </a:t>
            </a:r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/>
              <a:t>i</a:t>
            </a:r>
            <a:endParaRPr lang="en-US" sz="2000" dirty="0" smtClean="0">
              <a:latin typeface="Symbol" pitchFamily="18" charset="2"/>
            </a:endParaRPr>
          </a:p>
        </p:txBody>
      </p:sp>
      <p:sp>
        <p:nvSpPr>
          <p:cNvPr id="23580" name="Text Box 29"/>
          <p:cNvSpPr txBox="1">
            <a:spLocks noChangeArrowheads="1"/>
          </p:cNvSpPr>
          <p:nvPr/>
        </p:nvSpPr>
        <p:spPr bwMode="auto">
          <a:xfrm>
            <a:off x="6862763" y="1763713"/>
            <a:ext cx="21161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FF0000"/>
                </a:solidFill>
              </a:rPr>
              <a:t>E. Akhmedov, A.S.</a:t>
            </a:r>
          </a:p>
        </p:txBody>
      </p:sp>
      <p:sp>
        <p:nvSpPr>
          <p:cNvPr id="23581" name="Freeform 30"/>
          <p:cNvSpPr>
            <a:spLocks/>
          </p:cNvSpPr>
          <p:nvPr/>
        </p:nvSpPr>
        <p:spPr bwMode="auto">
          <a:xfrm>
            <a:off x="3454400" y="2263775"/>
            <a:ext cx="581025" cy="679450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82" name="Freeform 31"/>
          <p:cNvSpPr>
            <a:spLocks/>
          </p:cNvSpPr>
          <p:nvPr/>
        </p:nvSpPr>
        <p:spPr bwMode="auto">
          <a:xfrm>
            <a:off x="3516313" y="2263775"/>
            <a:ext cx="581025" cy="679450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83" name="Text Box 18"/>
          <p:cNvSpPr txBox="1">
            <a:spLocks noChangeArrowheads="1"/>
          </p:cNvSpPr>
          <p:nvPr/>
        </p:nvSpPr>
        <p:spPr bwMode="auto">
          <a:xfrm>
            <a:off x="3641725" y="2503488"/>
            <a:ext cx="361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>
                <a:latin typeface="Symbol" pitchFamily="18" charset="2"/>
              </a:rPr>
              <a:t>n</a:t>
            </a:r>
            <a:r>
              <a:rPr lang="en-US" sz="2000" baseline="-25000" dirty="0" err="1"/>
              <a:t>i</a:t>
            </a:r>
            <a:endParaRPr lang="en-US" sz="2000" dirty="0">
              <a:latin typeface="Symbol" pitchFamily="18" charset="2"/>
            </a:endParaRPr>
          </a:p>
        </p:txBody>
      </p:sp>
      <p:sp>
        <p:nvSpPr>
          <p:cNvPr id="23584" name="Text Box 32"/>
          <p:cNvSpPr txBox="1">
            <a:spLocks noChangeArrowheads="1"/>
          </p:cNvSpPr>
          <p:nvPr/>
        </p:nvSpPr>
        <p:spPr bwMode="auto">
          <a:xfrm>
            <a:off x="2100263" y="2732088"/>
            <a:ext cx="342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23585" name="Text Box 33"/>
          <p:cNvSpPr txBox="1">
            <a:spLocks noChangeArrowheads="1"/>
          </p:cNvSpPr>
          <p:nvPr/>
        </p:nvSpPr>
        <p:spPr bwMode="auto">
          <a:xfrm>
            <a:off x="5143500" y="2749550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30" name="Down Arrow 29"/>
          <p:cNvSpPr/>
          <p:nvPr/>
        </p:nvSpPr>
        <p:spPr bwMode="auto">
          <a:xfrm rot="16385665">
            <a:off x="5719165" y="6101357"/>
            <a:ext cx="273050" cy="269950"/>
          </a:xfrm>
          <a:prstGeom prst="downArrow">
            <a:avLst/>
          </a:prstGeom>
          <a:solidFill>
            <a:srgbClr val="FF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1" name="WordArt 26"/>
          <p:cNvSpPr>
            <a:spLocks noChangeArrowheads="1" noChangeShapeType="1" noTextEdit="1"/>
          </p:cNvSpPr>
          <p:nvPr/>
        </p:nvSpPr>
        <p:spPr bwMode="auto">
          <a:xfrm>
            <a:off x="555623" y="180761"/>
            <a:ext cx="6307139" cy="934409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Oscillation set-up.  Localization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ChangeArrowheads="1"/>
          </p:cNvSpPr>
          <p:nvPr/>
        </p:nvSpPr>
        <p:spPr bwMode="auto">
          <a:xfrm>
            <a:off x="-9361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44419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4006" y="4575622"/>
            <a:ext cx="59014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- Asymptotic </a:t>
            </a:r>
            <a:r>
              <a:rPr lang="en-US" sz="2000" dirty="0" smtClean="0"/>
              <a:t>states </a:t>
            </a:r>
            <a:r>
              <a:rPr lang="en-US" sz="2000" dirty="0" smtClean="0"/>
              <a:t>described </a:t>
            </a:r>
            <a:r>
              <a:rPr lang="en-US" sz="2000" dirty="0" smtClean="0"/>
              <a:t>by plane </a:t>
            </a:r>
            <a:r>
              <a:rPr lang="en-US" sz="2000" dirty="0" smtClean="0"/>
              <a:t>waves</a:t>
            </a:r>
          </a:p>
          <a:p>
            <a:r>
              <a:rPr lang="en-US" sz="2000" dirty="0" smtClean="0"/>
              <a:t>- Integration over infinite space-time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502354" y="4274296"/>
            <a:ext cx="34769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- S</a:t>
            </a:r>
            <a:r>
              <a:rPr lang="en-US" sz="2000" dirty="0" smtClean="0"/>
              <a:t>ingle </a:t>
            </a:r>
            <a:r>
              <a:rPr lang="en-US" sz="2000" dirty="0" smtClean="0"/>
              <a:t>interaction </a:t>
            </a:r>
            <a:r>
              <a:rPr lang="en-US" sz="2000" dirty="0" smtClean="0"/>
              <a:t>region</a:t>
            </a:r>
            <a:endParaRPr lang="en-US" sz="2000" dirty="0"/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2607761" y="2592966"/>
            <a:ext cx="781752" cy="39456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WordArt 5"/>
          <p:cNvSpPr>
            <a:spLocks noChangeArrowheads="1" noChangeShapeType="1" noTextEdit="1"/>
          </p:cNvSpPr>
          <p:nvPr/>
        </p:nvSpPr>
        <p:spPr bwMode="auto">
          <a:xfrm>
            <a:off x="2278825" y="1147474"/>
            <a:ext cx="3187142" cy="6746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199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Scattering set-up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prstShdw prst="shdw13" dist="53882" dir="13500000">
                  <a:srgbClr val="868686"/>
                </a:prstShdw>
              </a:effectLst>
              <a:latin typeface="Arial Black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18009" y="5315408"/>
            <a:ext cx="34117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</a:t>
            </a:r>
            <a:r>
              <a:rPr lang="en-US" sz="2000" dirty="0" smtClean="0"/>
              <a:t>normous  simplification:</a:t>
            </a:r>
            <a:endParaRPr lang="en-US" sz="2000" dirty="0"/>
          </a:p>
        </p:txBody>
      </p:sp>
      <p:cxnSp>
        <p:nvCxnSpPr>
          <p:cNvPr id="21" name="Straight Connector 20"/>
          <p:cNvCxnSpPr/>
          <p:nvPr/>
        </p:nvCxnSpPr>
        <p:spPr bwMode="auto">
          <a:xfrm flipV="1">
            <a:off x="4011190" y="2382798"/>
            <a:ext cx="847068" cy="58761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V="1">
            <a:off x="2607761" y="3488057"/>
            <a:ext cx="901490" cy="43635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4223838" y="3285460"/>
            <a:ext cx="781752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4011190" y="3550686"/>
            <a:ext cx="781752" cy="53221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Freeform 5"/>
          <p:cNvSpPr>
            <a:spLocks/>
          </p:cNvSpPr>
          <p:nvPr/>
        </p:nvSpPr>
        <p:spPr bwMode="auto">
          <a:xfrm>
            <a:off x="3218951" y="2790249"/>
            <a:ext cx="1004887" cy="915987"/>
          </a:xfrm>
          <a:custGeom>
            <a:avLst/>
            <a:gdLst>
              <a:gd name="T0" fmla="*/ 113 w 633"/>
              <a:gd name="T1" fmla="*/ 417 h 577"/>
              <a:gd name="T2" fmla="*/ 40 w 633"/>
              <a:gd name="T3" fmla="*/ 152 h 577"/>
              <a:gd name="T4" fmla="*/ 351 w 633"/>
              <a:gd name="T5" fmla="*/ 15 h 577"/>
              <a:gd name="T6" fmla="*/ 625 w 633"/>
              <a:gd name="T7" fmla="*/ 243 h 577"/>
              <a:gd name="T8" fmla="*/ 397 w 633"/>
              <a:gd name="T9" fmla="*/ 545 h 577"/>
              <a:gd name="T10" fmla="*/ 113 w 633"/>
              <a:gd name="T11" fmla="*/ 417 h 57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33"/>
              <a:gd name="T19" fmla="*/ 0 h 577"/>
              <a:gd name="T20" fmla="*/ 633 w 633"/>
              <a:gd name="T21" fmla="*/ 577 h 57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33" h="577">
                <a:moveTo>
                  <a:pt x="113" y="417"/>
                </a:moveTo>
                <a:cubicBezTo>
                  <a:pt x="53" y="352"/>
                  <a:pt x="0" y="219"/>
                  <a:pt x="40" y="152"/>
                </a:cubicBezTo>
                <a:cubicBezTo>
                  <a:pt x="80" y="85"/>
                  <a:pt x="254" y="0"/>
                  <a:pt x="351" y="15"/>
                </a:cubicBezTo>
                <a:cubicBezTo>
                  <a:pt x="448" y="30"/>
                  <a:pt x="617" y="155"/>
                  <a:pt x="625" y="243"/>
                </a:cubicBezTo>
                <a:cubicBezTo>
                  <a:pt x="633" y="331"/>
                  <a:pt x="481" y="513"/>
                  <a:pt x="397" y="545"/>
                </a:cubicBezTo>
                <a:cubicBezTo>
                  <a:pt x="313" y="577"/>
                  <a:pt x="173" y="482"/>
                  <a:pt x="113" y="417"/>
                </a:cubicBezTo>
                <a:close/>
              </a:path>
            </a:pathLst>
          </a:cu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WordArt 26"/>
          <p:cNvSpPr>
            <a:spLocks noChangeArrowheads="1" noChangeShapeType="1" noTextEdit="1"/>
          </p:cNvSpPr>
          <p:nvPr/>
        </p:nvSpPr>
        <p:spPr bwMode="auto">
          <a:xfrm>
            <a:off x="375204" y="233907"/>
            <a:ext cx="5090763" cy="737091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Oscillations vs. scattering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127628" y="5662353"/>
            <a:ext cx="614504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Integration gives delta </a:t>
            </a:r>
            <a:r>
              <a:rPr lang="en-IE" sz="2000" dirty="0" smtClean="0"/>
              <a:t>functions</a:t>
            </a:r>
            <a:r>
              <a:rPr lang="en-IE" dirty="0" smtClean="0"/>
              <a:t> which reflect exact </a:t>
            </a:r>
            <a:r>
              <a:rPr lang="en-IE" dirty="0" err="1" smtClean="0"/>
              <a:t>enrgy</a:t>
            </a:r>
            <a:r>
              <a:rPr lang="en-IE" dirty="0" smtClean="0"/>
              <a:t>- momentum conservation, etc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2"/>
          <p:cNvSpPr>
            <a:spLocks noChangeArrowheads="1"/>
          </p:cNvSpPr>
          <p:nvPr/>
        </p:nvSpPr>
        <p:spPr bwMode="auto">
          <a:xfrm>
            <a:off x="-11887" y="-780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4593265" y="1702584"/>
            <a:ext cx="4369982" cy="796472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35876" name="Text Box 4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335891" name="Text Box 19"/>
          <p:cNvSpPr txBox="1">
            <a:spLocks noChangeArrowheads="1"/>
          </p:cNvSpPr>
          <p:nvPr/>
        </p:nvSpPr>
        <p:spPr bwMode="auto">
          <a:xfrm>
            <a:off x="1905959" y="1945977"/>
            <a:ext cx="361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err="1">
                <a:latin typeface="Symbol" pitchFamily="18" charset="2"/>
              </a:rPr>
              <a:t>n</a:t>
            </a:r>
            <a:r>
              <a:rPr lang="en-US" sz="2000" baseline="-25000" dirty="0" err="1">
                <a:latin typeface="Times New Roman" pitchFamily="18" charset="0"/>
              </a:rPr>
              <a:t>i</a:t>
            </a:r>
            <a:endParaRPr lang="en-US" sz="2000" dirty="0">
              <a:latin typeface="Symbol" pitchFamily="18" charset="2"/>
            </a:endParaRPr>
          </a:p>
        </p:txBody>
      </p:sp>
      <p:sp>
        <p:nvSpPr>
          <p:cNvPr id="335894" name="Text Box 22"/>
          <p:cNvSpPr txBox="1">
            <a:spLocks noChangeArrowheads="1"/>
          </p:cNvSpPr>
          <p:nvPr/>
        </p:nvSpPr>
        <p:spPr bwMode="auto">
          <a:xfrm>
            <a:off x="3665687" y="2029156"/>
            <a:ext cx="25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l</a:t>
            </a:r>
          </a:p>
        </p:txBody>
      </p:sp>
      <p:sp>
        <p:nvSpPr>
          <p:cNvPr id="335896" name="Freeform 24"/>
          <p:cNvSpPr>
            <a:spLocks/>
          </p:cNvSpPr>
          <p:nvPr/>
        </p:nvSpPr>
        <p:spPr bwMode="auto">
          <a:xfrm flipH="1">
            <a:off x="2820988" y="2541588"/>
            <a:ext cx="152400" cy="609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48"/>
              </a:cxn>
              <a:cxn ang="0">
                <a:pos x="0" y="96"/>
              </a:cxn>
              <a:cxn ang="0">
                <a:pos x="96" y="144"/>
              </a:cxn>
              <a:cxn ang="0">
                <a:pos x="0" y="192"/>
              </a:cxn>
              <a:cxn ang="0">
                <a:pos x="96" y="240"/>
              </a:cxn>
              <a:cxn ang="0">
                <a:pos x="0" y="288"/>
              </a:cxn>
              <a:cxn ang="0">
                <a:pos x="96" y="336"/>
              </a:cxn>
              <a:cxn ang="0">
                <a:pos x="0" y="384"/>
              </a:cxn>
            </a:cxnLst>
            <a:rect l="0" t="0" r="r" b="b"/>
            <a:pathLst>
              <a:path w="96" h="384">
                <a:moveTo>
                  <a:pt x="0" y="0"/>
                </a:moveTo>
                <a:cubicBezTo>
                  <a:pt x="48" y="16"/>
                  <a:pt x="96" y="32"/>
                  <a:pt x="96" y="48"/>
                </a:cubicBezTo>
                <a:cubicBezTo>
                  <a:pt x="96" y="64"/>
                  <a:pt x="0" y="80"/>
                  <a:pt x="0" y="96"/>
                </a:cubicBezTo>
                <a:cubicBezTo>
                  <a:pt x="0" y="112"/>
                  <a:pt x="96" y="128"/>
                  <a:pt x="96" y="144"/>
                </a:cubicBezTo>
                <a:cubicBezTo>
                  <a:pt x="96" y="160"/>
                  <a:pt x="0" y="176"/>
                  <a:pt x="0" y="192"/>
                </a:cubicBezTo>
                <a:cubicBezTo>
                  <a:pt x="0" y="208"/>
                  <a:pt x="96" y="224"/>
                  <a:pt x="96" y="240"/>
                </a:cubicBezTo>
                <a:cubicBezTo>
                  <a:pt x="96" y="256"/>
                  <a:pt x="0" y="272"/>
                  <a:pt x="0" y="288"/>
                </a:cubicBezTo>
                <a:cubicBezTo>
                  <a:pt x="0" y="304"/>
                  <a:pt x="96" y="320"/>
                  <a:pt x="96" y="336"/>
                </a:cubicBezTo>
                <a:cubicBezTo>
                  <a:pt x="96" y="352"/>
                  <a:pt x="48" y="368"/>
                  <a:pt x="0" y="384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5897" name="Text Box 25"/>
          <p:cNvSpPr txBox="1">
            <a:spLocks noChangeArrowheads="1"/>
          </p:cNvSpPr>
          <p:nvPr/>
        </p:nvSpPr>
        <p:spPr bwMode="auto">
          <a:xfrm>
            <a:off x="822325" y="443388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2000">
              <a:latin typeface="Times New Roman" pitchFamily="18" charset="0"/>
            </a:endParaRPr>
          </a:p>
        </p:txBody>
      </p:sp>
      <p:sp>
        <p:nvSpPr>
          <p:cNvPr id="335898" name="Text Box 26"/>
          <p:cNvSpPr txBox="1">
            <a:spLocks noChangeArrowheads="1"/>
          </p:cNvSpPr>
          <p:nvPr/>
        </p:nvSpPr>
        <p:spPr bwMode="auto">
          <a:xfrm>
            <a:off x="3989388" y="3875088"/>
            <a:ext cx="361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Symbol" pitchFamily="18" charset="2"/>
              </a:rPr>
              <a:t>n</a:t>
            </a:r>
            <a:r>
              <a:rPr lang="en-US" sz="2000" baseline="-25000"/>
              <a:t>i</a:t>
            </a:r>
            <a:endParaRPr lang="en-US" sz="2000">
              <a:latin typeface="Symbol" pitchFamily="18" charset="2"/>
            </a:endParaRPr>
          </a:p>
        </p:txBody>
      </p:sp>
      <p:sp>
        <p:nvSpPr>
          <p:cNvPr id="335901" name="Text Box 29"/>
          <p:cNvSpPr txBox="1">
            <a:spLocks noChangeArrowheads="1"/>
          </p:cNvSpPr>
          <p:nvPr/>
        </p:nvSpPr>
        <p:spPr bwMode="auto">
          <a:xfrm>
            <a:off x="3967163" y="4778375"/>
            <a:ext cx="33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Symbol" pitchFamily="18" charset="2"/>
              </a:rPr>
              <a:t>m</a:t>
            </a:r>
          </a:p>
        </p:txBody>
      </p:sp>
      <p:sp>
        <p:nvSpPr>
          <p:cNvPr id="335905" name="Line 33"/>
          <p:cNvSpPr>
            <a:spLocks noChangeShapeType="1"/>
          </p:cNvSpPr>
          <p:nvPr/>
        </p:nvSpPr>
        <p:spPr bwMode="auto">
          <a:xfrm>
            <a:off x="3200400" y="6324600"/>
            <a:ext cx="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5910" name="Text Box 38"/>
          <p:cNvSpPr txBox="1">
            <a:spLocks noChangeArrowheads="1"/>
          </p:cNvSpPr>
          <p:nvPr/>
        </p:nvSpPr>
        <p:spPr bwMode="auto">
          <a:xfrm>
            <a:off x="407988" y="4413250"/>
            <a:ext cx="1373187" cy="396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 p</a:t>
            </a:r>
            <a:r>
              <a:rPr lang="en-US" sz="2000" baseline="-25000" dirty="0">
                <a:latin typeface="Symbol" pitchFamily="18" charset="2"/>
              </a:rPr>
              <a:t>    </a:t>
            </a:r>
            <a:r>
              <a:rPr lang="en-US" sz="2000" dirty="0">
                <a:latin typeface="Symbol" pitchFamily="18" charset="2"/>
                <a:sym typeface="Wingdings" pitchFamily="2" charset="2"/>
              </a:rPr>
              <a:t></a:t>
            </a:r>
            <a:r>
              <a:rPr lang="en-US" sz="2000" baseline="-25000" dirty="0">
                <a:latin typeface="Symbol" pitchFamily="18" charset="2"/>
              </a:rPr>
              <a:t>  </a:t>
            </a:r>
            <a:r>
              <a:rPr lang="en-US" sz="2000" dirty="0">
                <a:latin typeface="Symbol" pitchFamily="18" charset="2"/>
              </a:rPr>
              <a:t>m</a:t>
            </a:r>
            <a:r>
              <a:rPr lang="en-US" sz="2000" baseline="-25000" dirty="0">
                <a:latin typeface="Times New Roman" pitchFamily="18" charset="0"/>
              </a:rPr>
              <a:t>  </a:t>
            </a:r>
            <a:r>
              <a:rPr lang="en-US" sz="2000" dirty="0" err="1">
                <a:latin typeface="Symbol" pitchFamily="18" charset="2"/>
              </a:rPr>
              <a:t>n</a:t>
            </a:r>
            <a:r>
              <a:rPr lang="en-US" sz="2000" baseline="-25000" dirty="0" err="1">
                <a:latin typeface="Times New Roman" pitchFamily="18" charset="0"/>
              </a:rPr>
              <a:t>i</a:t>
            </a:r>
            <a:r>
              <a:rPr lang="en-US" sz="2000" baseline="-25000" dirty="0">
                <a:latin typeface="Times New Roman" pitchFamily="18" charset="0"/>
              </a:rPr>
              <a:t>  </a:t>
            </a:r>
            <a:endParaRPr lang="en-US" sz="2000" dirty="0">
              <a:latin typeface="Symbol" pitchFamily="18" charset="2"/>
            </a:endParaRPr>
          </a:p>
        </p:txBody>
      </p:sp>
      <p:sp>
        <p:nvSpPr>
          <p:cNvPr id="335918" name="Text Box 46"/>
          <p:cNvSpPr txBox="1">
            <a:spLocks noChangeArrowheads="1"/>
          </p:cNvSpPr>
          <p:nvPr/>
        </p:nvSpPr>
        <p:spPr bwMode="auto">
          <a:xfrm>
            <a:off x="2325688" y="2635250"/>
            <a:ext cx="423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W</a:t>
            </a:r>
          </a:p>
        </p:txBody>
      </p:sp>
      <p:sp>
        <p:nvSpPr>
          <p:cNvPr id="335925" name="Freeform 53"/>
          <p:cNvSpPr>
            <a:spLocks/>
          </p:cNvSpPr>
          <p:nvPr/>
        </p:nvSpPr>
        <p:spPr bwMode="auto">
          <a:xfrm>
            <a:off x="3109913" y="4127500"/>
            <a:ext cx="869950" cy="855663"/>
          </a:xfrm>
          <a:custGeom>
            <a:avLst/>
            <a:gdLst/>
            <a:ahLst/>
            <a:cxnLst>
              <a:cxn ang="0">
                <a:pos x="338" y="0"/>
              </a:cxn>
              <a:cxn ang="0">
                <a:pos x="0" y="256"/>
              </a:cxn>
              <a:cxn ang="0">
                <a:pos x="320" y="484"/>
              </a:cxn>
            </a:cxnLst>
            <a:rect l="0" t="0" r="r" b="b"/>
            <a:pathLst>
              <a:path w="338" h="484">
                <a:moveTo>
                  <a:pt x="338" y="0"/>
                </a:moveTo>
                <a:lnTo>
                  <a:pt x="0" y="256"/>
                </a:lnTo>
                <a:lnTo>
                  <a:pt x="320" y="484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5928" name="Text Box 56"/>
          <p:cNvSpPr txBox="1">
            <a:spLocks noChangeArrowheads="1"/>
          </p:cNvSpPr>
          <p:nvPr/>
        </p:nvSpPr>
        <p:spPr bwMode="auto">
          <a:xfrm>
            <a:off x="2322513" y="4170363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Symbol" pitchFamily="18" charset="2"/>
              </a:rPr>
              <a:t>p</a:t>
            </a:r>
          </a:p>
        </p:txBody>
      </p:sp>
      <p:sp>
        <p:nvSpPr>
          <p:cNvPr id="335933" name="Text Box 61"/>
          <p:cNvSpPr txBox="1">
            <a:spLocks noChangeArrowheads="1"/>
          </p:cNvSpPr>
          <p:nvPr/>
        </p:nvSpPr>
        <p:spPr bwMode="auto">
          <a:xfrm>
            <a:off x="346075" y="2584450"/>
            <a:ext cx="1473480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Scattering</a:t>
            </a:r>
          </a:p>
        </p:txBody>
      </p:sp>
      <p:sp>
        <p:nvSpPr>
          <p:cNvPr id="335941" name="Freeform 69"/>
          <p:cNvSpPr>
            <a:spLocks/>
          </p:cNvSpPr>
          <p:nvPr/>
        </p:nvSpPr>
        <p:spPr bwMode="auto">
          <a:xfrm>
            <a:off x="2167269" y="3146276"/>
            <a:ext cx="1527804" cy="290513"/>
          </a:xfrm>
          <a:custGeom>
            <a:avLst/>
            <a:gdLst/>
            <a:ahLst/>
            <a:cxnLst>
              <a:cxn ang="0">
                <a:pos x="0" y="128"/>
              </a:cxn>
              <a:cxn ang="0">
                <a:pos x="430" y="0"/>
              </a:cxn>
              <a:cxn ang="0">
                <a:pos x="906" y="183"/>
              </a:cxn>
            </a:cxnLst>
            <a:rect l="0" t="0" r="r" b="b"/>
            <a:pathLst>
              <a:path w="906" h="183">
                <a:moveTo>
                  <a:pt x="0" y="128"/>
                </a:moveTo>
                <a:lnTo>
                  <a:pt x="430" y="0"/>
                </a:lnTo>
                <a:lnTo>
                  <a:pt x="906" y="183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5942" name="Freeform 70"/>
          <p:cNvSpPr>
            <a:spLocks/>
          </p:cNvSpPr>
          <p:nvPr/>
        </p:nvSpPr>
        <p:spPr bwMode="auto">
          <a:xfrm>
            <a:off x="2156635" y="2386312"/>
            <a:ext cx="1519237" cy="1460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48" y="137"/>
              </a:cxn>
              <a:cxn ang="0">
                <a:pos x="841" y="9"/>
              </a:cxn>
            </a:cxnLst>
            <a:rect l="0" t="0" r="r" b="b"/>
            <a:pathLst>
              <a:path w="841" h="137">
                <a:moveTo>
                  <a:pt x="0" y="0"/>
                </a:moveTo>
                <a:lnTo>
                  <a:pt x="448" y="137"/>
                </a:lnTo>
                <a:lnTo>
                  <a:pt x="841" y="9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5943" name="Text Box 71"/>
          <p:cNvSpPr txBox="1">
            <a:spLocks noChangeArrowheads="1"/>
          </p:cNvSpPr>
          <p:nvPr/>
        </p:nvSpPr>
        <p:spPr bwMode="auto">
          <a:xfrm>
            <a:off x="1742959" y="3233738"/>
            <a:ext cx="366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N</a:t>
            </a:r>
          </a:p>
        </p:txBody>
      </p:sp>
      <p:sp>
        <p:nvSpPr>
          <p:cNvPr id="335944" name="Line 72"/>
          <p:cNvSpPr>
            <a:spLocks noChangeShapeType="1"/>
          </p:cNvSpPr>
          <p:nvPr/>
        </p:nvSpPr>
        <p:spPr bwMode="auto">
          <a:xfrm>
            <a:off x="2209800" y="4572000"/>
            <a:ext cx="871538" cy="1588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5948" name="Text Box 76"/>
          <p:cNvSpPr txBox="1">
            <a:spLocks noChangeArrowheads="1"/>
          </p:cNvSpPr>
          <p:nvPr/>
        </p:nvSpPr>
        <p:spPr bwMode="auto">
          <a:xfrm>
            <a:off x="6916437" y="2749136"/>
            <a:ext cx="222208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err="1" smtClean="0"/>
              <a:t>Eigenstates</a:t>
            </a:r>
            <a:r>
              <a:rPr lang="en-US" sz="2000" dirty="0" smtClean="0"/>
              <a:t> of  </a:t>
            </a:r>
          </a:p>
          <a:p>
            <a:r>
              <a:rPr lang="en-US" sz="2000" dirty="0" smtClean="0"/>
              <a:t>the Hamiltonian  </a:t>
            </a:r>
          </a:p>
          <a:p>
            <a:r>
              <a:rPr lang="en-US" sz="2000" dirty="0" smtClean="0"/>
              <a:t>in vacuum</a:t>
            </a:r>
            <a:endParaRPr lang="en-US" sz="2000" dirty="0"/>
          </a:p>
        </p:txBody>
      </p:sp>
      <p:sp>
        <p:nvSpPr>
          <p:cNvPr id="35" name="Text Box 33"/>
          <p:cNvSpPr txBox="1">
            <a:spLocks noChangeArrowheads="1"/>
          </p:cNvSpPr>
          <p:nvPr/>
        </p:nvSpPr>
        <p:spPr bwMode="auto">
          <a:xfrm>
            <a:off x="5324475" y="1904291"/>
            <a:ext cx="37962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30000" dirty="0" smtClean="0"/>
              <a:t> </a:t>
            </a:r>
            <a:r>
              <a:rPr lang="en-US" sz="2000" dirty="0" err="1" smtClean="0"/>
              <a:t>U</a:t>
            </a:r>
            <a:r>
              <a:rPr lang="en-US" sz="2000" baseline="30000" dirty="0" err="1" smtClean="0"/>
              <a:t>PMNS</a:t>
            </a:r>
            <a:r>
              <a:rPr lang="en-US" sz="2000" baseline="-25000" dirty="0" err="1" smtClean="0"/>
              <a:t>li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 l </a:t>
            </a:r>
            <a:r>
              <a:rPr lang="en-US" sz="2000" dirty="0" smtClean="0">
                <a:latin typeface="Symbol" pitchFamily="18" charset="2"/>
              </a:rPr>
              <a:t>g</a:t>
            </a:r>
            <a:r>
              <a:rPr lang="en-US" sz="2000" baseline="30000" dirty="0" smtClean="0">
                <a:latin typeface="Symbol" pitchFamily="18" charset="2"/>
              </a:rPr>
              <a:t>m</a:t>
            </a:r>
            <a:r>
              <a:rPr lang="en-US" sz="2000" baseline="-25000" dirty="0" smtClean="0">
                <a:latin typeface="Symbol" pitchFamily="18" charset="2"/>
              </a:rPr>
              <a:t> </a:t>
            </a:r>
            <a:r>
              <a:rPr lang="en-US" sz="2000" dirty="0"/>
              <a:t>(1 -</a:t>
            </a:r>
            <a:r>
              <a:rPr lang="en-US" sz="2000" dirty="0">
                <a:latin typeface="Symbol" pitchFamily="18" charset="2"/>
              </a:rPr>
              <a:t> </a:t>
            </a:r>
            <a:r>
              <a:rPr lang="en-US" sz="2000" dirty="0" smtClean="0">
                <a:latin typeface="Symbol" pitchFamily="18" charset="2"/>
              </a:rPr>
              <a:t>g</a:t>
            </a:r>
            <a:r>
              <a:rPr lang="en-US" sz="2000" baseline="-25000" dirty="0" smtClean="0"/>
              <a:t>5</a:t>
            </a:r>
            <a:r>
              <a:rPr lang="en-US" sz="2000" dirty="0" smtClean="0"/>
              <a:t>) </a:t>
            </a:r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/>
              <a:t>i</a:t>
            </a:r>
            <a:r>
              <a:rPr lang="en-US" sz="2000" dirty="0" smtClean="0">
                <a:latin typeface="Symbol" pitchFamily="18" charset="2"/>
              </a:rPr>
              <a:t> </a:t>
            </a:r>
            <a:r>
              <a:rPr lang="en-US" sz="2000" dirty="0" smtClean="0"/>
              <a:t>W</a:t>
            </a:r>
            <a:r>
              <a:rPr lang="en-US" sz="2000" baseline="-25000" dirty="0" smtClean="0">
                <a:latin typeface="Symbol" pitchFamily="18" charset="2"/>
              </a:rPr>
              <a:t>m</a:t>
            </a:r>
            <a:r>
              <a:rPr lang="en-US" sz="2000" dirty="0" smtClean="0"/>
              <a:t> + </a:t>
            </a:r>
            <a:r>
              <a:rPr lang="en-US" sz="2000" dirty="0" err="1"/>
              <a:t>h.c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31" name="Text Box 39"/>
          <p:cNvSpPr txBox="1">
            <a:spLocks noChangeArrowheads="1"/>
          </p:cNvSpPr>
          <p:nvPr/>
        </p:nvSpPr>
        <p:spPr bwMode="auto">
          <a:xfrm>
            <a:off x="4847002" y="1745116"/>
            <a:ext cx="5715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  g</a:t>
            </a:r>
          </a:p>
          <a:p>
            <a:r>
              <a:rPr lang="en-US" sz="2000" dirty="0"/>
              <a:t>2 2</a:t>
            </a:r>
          </a:p>
        </p:txBody>
      </p:sp>
      <p:sp>
        <p:nvSpPr>
          <p:cNvPr id="32" name="Line 41"/>
          <p:cNvSpPr>
            <a:spLocks noChangeShapeType="1"/>
          </p:cNvSpPr>
          <p:nvPr/>
        </p:nvSpPr>
        <p:spPr bwMode="auto">
          <a:xfrm>
            <a:off x="4953083" y="2104346"/>
            <a:ext cx="3778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" name="Freeform 42"/>
          <p:cNvSpPr>
            <a:spLocks/>
          </p:cNvSpPr>
          <p:nvPr/>
        </p:nvSpPr>
        <p:spPr bwMode="auto">
          <a:xfrm>
            <a:off x="5097572" y="2134222"/>
            <a:ext cx="231775" cy="192088"/>
          </a:xfrm>
          <a:custGeom>
            <a:avLst/>
            <a:gdLst>
              <a:gd name="T0" fmla="*/ 0 w 192"/>
              <a:gd name="T1" fmla="*/ 46 h 183"/>
              <a:gd name="T2" fmla="*/ 45 w 192"/>
              <a:gd name="T3" fmla="*/ 183 h 183"/>
              <a:gd name="T4" fmla="*/ 45 w 192"/>
              <a:gd name="T5" fmla="*/ 0 h 183"/>
              <a:gd name="T6" fmla="*/ 192 w 192"/>
              <a:gd name="T7" fmla="*/ 0 h 183"/>
              <a:gd name="T8" fmla="*/ 0 60000 65536"/>
              <a:gd name="T9" fmla="*/ 0 60000 65536"/>
              <a:gd name="T10" fmla="*/ 0 60000 65536"/>
              <a:gd name="T11" fmla="*/ 0 60000 65536"/>
              <a:gd name="T12" fmla="*/ 0 w 192"/>
              <a:gd name="T13" fmla="*/ 0 h 183"/>
              <a:gd name="T14" fmla="*/ 192 w 192"/>
              <a:gd name="T15" fmla="*/ 183 h 18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2" h="183">
                <a:moveTo>
                  <a:pt x="0" y="46"/>
                </a:moveTo>
                <a:lnTo>
                  <a:pt x="45" y="183"/>
                </a:lnTo>
                <a:lnTo>
                  <a:pt x="45" y="0"/>
                </a:lnTo>
                <a:lnTo>
                  <a:pt x="192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34" name="Straight Connector 33"/>
          <p:cNvCxnSpPr/>
          <p:nvPr/>
        </p:nvCxnSpPr>
        <p:spPr bwMode="auto">
          <a:xfrm>
            <a:off x="6337385" y="1919844"/>
            <a:ext cx="12512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Right Arrow 37"/>
          <p:cNvSpPr/>
          <p:nvPr/>
        </p:nvSpPr>
        <p:spPr bwMode="auto">
          <a:xfrm rot="16200000">
            <a:off x="7448089" y="2398057"/>
            <a:ext cx="403445" cy="330249"/>
          </a:xfrm>
          <a:prstGeom prst="rightArrow">
            <a:avLst/>
          </a:prstGeom>
          <a:solidFill>
            <a:srgbClr val="FF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732338" y="2951163"/>
            <a:ext cx="15080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interaction constant</a:t>
            </a:r>
            <a:endParaRPr lang="en-US" sz="2000" dirty="0"/>
          </a:p>
        </p:txBody>
      </p:sp>
      <p:sp>
        <p:nvSpPr>
          <p:cNvPr id="40" name="Right Arrow 39"/>
          <p:cNvSpPr/>
          <p:nvPr/>
        </p:nvSpPr>
        <p:spPr bwMode="auto">
          <a:xfrm rot="16200000">
            <a:off x="5366082" y="2714983"/>
            <a:ext cx="348914" cy="317043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775163" y="4285086"/>
            <a:ext cx="2081529" cy="707886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 </a:t>
            </a:r>
            <a:r>
              <a:rPr lang="en-US" sz="2000" dirty="0" err="1" smtClean="0"/>
              <a:t>Lagrangian</a:t>
            </a:r>
            <a:endParaRPr lang="en-US" sz="2000" dirty="0" smtClean="0"/>
          </a:p>
          <a:p>
            <a:r>
              <a:rPr lang="en-US" sz="2000" dirty="0" smtClean="0"/>
              <a:t>of interactions </a:t>
            </a:r>
            <a:endParaRPr lang="en-US" sz="2000" dirty="0"/>
          </a:p>
        </p:txBody>
      </p:sp>
      <p:sp>
        <p:nvSpPr>
          <p:cNvPr id="42" name="TextBox 41"/>
          <p:cNvSpPr txBox="1"/>
          <p:nvPr/>
        </p:nvSpPr>
        <p:spPr>
          <a:xfrm>
            <a:off x="5149142" y="6271435"/>
            <a:ext cx="20916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= wave packets</a:t>
            </a:r>
            <a:endParaRPr lang="en-US" sz="2000" dirty="0"/>
          </a:p>
        </p:txBody>
      </p:sp>
      <p:sp>
        <p:nvSpPr>
          <p:cNvPr id="43" name="TextBox 42"/>
          <p:cNvSpPr txBox="1"/>
          <p:nvPr/>
        </p:nvSpPr>
        <p:spPr>
          <a:xfrm>
            <a:off x="5134093" y="5642205"/>
            <a:ext cx="3829154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compute the wave functions </a:t>
            </a:r>
          </a:p>
          <a:p>
            <a:r>
              <a:rPr lang="en-US" sz="2000" dirty="0" smtClean="0"/>
              <a:t>of neutrino mass </a:t>
            </a:r>
            <a:r>
              <a:rPr lang="en-US" sz="2000" dirty="0" err="1" smtClean="0"/>
              <a:t>eigenstates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44" name="TextBox 43"/>
          <p:cNvSpPr txBox="1"/>
          <p:nvPr/>
        </p:nvSpPr>
        <p:spPr>
          <a:xfrm>
            <a:off x="6948335" y="4191298"/>
            <a:ext cx="2172371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wave functions </a:t>
            </a:r>
          </a:p>
          <a:p>
            <a:r>
              <a:rPr lang="en-US" sz="2000" dirty="0" smtClean="0"/>
              <a:t>of accompanying</a:t>
            </a:r>
          </a:p>
          <a:p>
            <a:r>
              <a:rPr lang="en-US" sz="2000" dirty="0" smtClean="0"/>
              <a:t>particles </a:t>
            </a:r>
            <a:endParaRPr lang="en-US" sz="2000" dirty="0"/>
          </a:p>
        </p:txBody>
      </p:sp>
      <p:sp>
        <p:nvSpPr>
          <p:cNvPr id="45" name="Down Arrow 44"/>
          <p:cNvSpPr/>
          <p:nvPr/>
        </p:nvSpPr>
        <p:spPr bwMode="auto">
          <a:xfrm>
            <a:off x="6666789" y="5142592"/>
            <a:ext cx="413196" cy="466955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88911" y="1076762"/>
            <a:ext cx="27924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Without flavor states</a:t>
            </a:r>
            <a:endParaRPr lang="en-US" sz="2000" dirty="0"/>
          </a:p>
        </p:txBody>
      </p:sp>
      <p:sp>
        <p:nvSpPr>
          <p:cNvPr id="48" name="Left Brace 47"/>
          <p:cNvSpPr/>
          <p:nvPr/>
        </p:nvSpPr>
        <p:spPr bwMode="auto">
          <a:xfrm rot="16200000">
            <a:off x="5403196" y="1903314"/>
            <a:ext cx="274720" cy="1228610"/>
          </a:xfrm>
          <a:prstGeom prst="lef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7" name="WordArt 26"/>
          <p:cNvSpPr>
            <a:spLocks noChangeArrowheads="1" noChangeShapeType="1" noTextEdit="1"/>
          </p:cNvSpPr>
          <p:nvPr/>
        </p:nvSpPr>
        <p:spPr bwMode="auto">
          <a:xfrm>
            <a:off x="439001" y="191382"/>
            <a:ext cx="7737436" cy="747717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Propagation in terms of mass </a:t>
            </a:r>
            <a:r>
              <a:rPr lang="en-US" sz="3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eigenstates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52" name="Freeform 51"/>
          <p:cNvSpPr/>
          <p:nvPr/>
        </p:nvSpPr>
        <p:spPr bwMode="auto">
          <a:xfrm>
            <a:off x="2934586" y="3136605"/>
            <a:ext cx="850605" cy="350874"/>
          </a:xfrm>
          <a:custGeom>
            <a:avLst/>
            <a:gdLst>
              <a:gd name="connsiteX0" fmla="*/ 850605 w 850605"/>
              <a:gd name="connsiteY0" fmla="*/ 0 h 350874"/>
              <a:gd name="connsiteX1" fmla="*/ 0 w 850605"/>
              <a:gd name="connsiteY1" fmla="*/ 21265 h 350874"/>
              <a:gd name="connsiteX2" fmla="*/ 797442 w 850605"/>
              <a:gd name="connsiteY2" fmla="*/ 350874 h 350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0605" h="350874">
                <a:moveTo>
                  <a:pt x="850605" y="0"/>
                </a:moveTo>
                <a:lnTo>
                  <a:pt x="0" y="21265"/>
                </a:lnTo>
                <a:lnTo>
                  <a:pt x="797442" y="350874"/>
                </a:lnTo>
              </a:path>
            </a:pathLst>
          </a:custGeom>
          <a:solidFill>
            <a:schemeClr val="bg1">
              <a:lumMod val="7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718566" y="3276270"/>
            <a:ext cx="284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X</a:t>
            </a:r>
            <a:endParaRPr lang="en-IE" dirty="0"/>
          </a:p>
        </p:txBody>
      </p:sp>
      <p:sp>
        <p:nvSpPr>
          <p:cNvPr id="50" name="TextBox 49"/>
          <p:cNvSpPr txBox="1"/>
          <p:nvPr/>
        </p:nvSpPr>
        <p:spPr>
          <a:xfrm>
            <a:off x="4593265" y="1031349"/>
            <a:ext cx="35831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(</a:t>
            </a:r>
            <a:r>
              <a:rPr lang="en-IE" sz="2000" dirty="0" err="1" smtClean="0"/>
              <a:t>Eigenstates</a:t>
            </a:r>
            <a:r>
              <a:rPr lang="en-IE" sz="2000" dirty="0" smtClean="0"/>
              <a:t> of propagation)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1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4614862" y="1630363"/>
            <a:ext cx="2182697" cy="2540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Rectangle 3"/>
          <p:cNvSpPr>
            <a:spLocks noChangeArrowheads="1"/>
          </p:cNvSpPr>
          <p:nvPr/>
        </p:nvSpPr>
        <p:spPr bwMode="auto">
          <a:xfrm>
            <a:off x="3176365" y="1630993"/>
            <a:ext cx="1293588" cy="2540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741363" y="1632852"/>
            <a:ext cx="2326142" cy="2540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23557" name="Freeform 5"/>
          <p:cNvSpPr>
            <a:spLocks/>
          </p:cNvSpPr>
          <p:nvPr/>
        </p:nvSpPr>
        <p:spPr bwMode="auto">
          <a:xfrm>
            <a:off x="1722438" y="2465388"/>
            <a:ext cx="1004887" cy="915987"/>
          </a:xfrm>
          <a:custGeom>
            <a:avLst/>
            <a:gdLst>
              <a:gd name="T0" fmla="*/ 113 w 633"/>
              <a:gd name="T1" fmla="*/ 417 h 577"/>
              <a:gd name="T2" fmla="*/ 40 w 633"/>
              <a:gd name="T3" fmla="*/ 152 h 577"/>
              <a:gd name="T4" fmla="*/ 351 w 633"/>
              <a:gd name="T5" fmla="*/ 15 h 577"/>
              <a:gd name="T6" fmla="*/ 625 w 633"/>
              <a:gd name="T7" fmla="*/ 243 h 577"/>
              <a:gd name="T8" fmla="*/ 397 w 633"/>
              <a:gd name="T9" fmla="*/ 545 h 577"/>
              <a:gd name="T10" fmla="*/ 113 w 633"/>
              <a:gd name="T11" fmla="*/ 417 h 57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33"/>
              <a:gd name="T19" fmla="*/ 0 h 577"/>
              <a:gd name="T20" fmla="*/ 633 w 633"/>
              <a:gd name="T21" fmla="*/ 577 h 57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33" h="577">
                <a:moveTo>
                  <a:pt x="113" y="417"/>
                </a:moveTo>
                <a:cubicBezTo>
                  <a:pt x="53" y="352"/>
                  <a:pt x="0" y="219"/>
                  <a:pt x="40" y="152"/>
                </a:cubicBezTo>
                <a:cubicBezTo>
                  <a:pt x="80" y="85"/>
                  <a:pt x="254" y="0"/>
                  <a:pt x="351" y="15"/>
                </a:cubicBezTo>
                <a:cubicBezTo>
                  <a:pt x="448" y="30"/>
                  <a:pt x="617" y="155"/>
                  <a:pt x="625" y="243"/>
                </a:cubicBezTo>
                <a:cubicBezTo>
                  <a:pt x="633" y="331"/>
                  <a:pt x="481" y="513"/>
                  <a:pt x="397" y="545"/>
                </a:cubicBezTo>
                <a:cubicBezTo>
                  <a:pt x="313" y="577"/>
                  <a:pt x="173" y="482"/>
                  <a:pt x="113" y="417"/>
                </a:cubicBezTo>
                <a:close/>
              </a:path>
            </a:pathLst>
          </a:cu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58" name="Freeform 6"/>
          <p:cNvSpPr>
            <a:spLocks/>
          </p:cNvSpPr>
          <p:nvPr/>
        </p:nvSpPr>
        <p:spPr bwMode="auto">
          <a:xfrm>
            <a:off x="4902200" y="2403475"/>
            <a:ext cx="962025" cy="969963"/>
          </a:xfrm>
          <a:custGeom>
            <a:avLst/>
            <a:gdLst>
              <a:gd name="T0" fmla="*/ 1 w 761"/>
              <a:gd name="T1" fmla="*/ 410 h 730"/>
              <a:gd name="T2" fmla="*/ 257 w 761"/>
              <a:gd name="T3" fmla="*/ 17 h 730"/>
              <a:gd name="T4" fmla="*/ 760 w 761"/>
              <a:gd name="T5" fmla="*/ 511 h 730"/>
              <a:gd name="T6" fmla="*/ 248 w 761"/>
              <a:gd name="T7" fmla="*/ 712 h 730"/>
              <a:gd name="T8" fmla="*/ 1 w 761"/>
              <a:gd name="T9" fmla="*/ 410 h 73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61"/>
              <a:gd name="T16" fmla="*/ 0 h 730"/>
              <a:gd name="T17" fmla="*/ 761 w 761"/>
              <a:gd name="T18" fmla="*/ 730 h 73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61" h="730">
                <a:moveTo>
                  <a:pt x="1" y="410"/>
                </a:moveTo>
                <a:cubicBezTo>
                  <a:pt x="2" y="294"/>
                  <a:pt x="131" y="0"/>
                  <a:pt x="257" y="17"/>
                </a:cubicBezTo>
                <a:cubicBezTo>
                  <a:pt x="383" y="34"/>
                  <a:pt x="761" y="395"/>
                  <a:pt x="760" y="511"/>
                </a:cubicBezTo>
                <a:cubicBezTo>
                  <a:pt x="759" y="627"/>
                  <a:pt x="373" y="730"/>
                  <a:pt x="248" y="712"/>
                </a:cubicBezTo>
                <a:cubicBezTo>
                  <a:pt x="123" y="694"/>
                  <a:pt x="0" y="526"/>
                  <a:pt x="1" y="41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2598738" y="2994025"/>
            <a:ext cx="468767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1013933" y="2158521"/>
            <a:ext cx="812800" cy="492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 flipV="1">
            <a:off x="2598738" y="2263774"/>
            <a:ext cx="468767" cy="392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V="1">
            <a:off x="5602288" y="2130425"/>
            <a:ext cx="534987" cy="58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5732463" y="3236913"/>
            <a:ext cx="523875" cy="333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 flipH="1">
            <a:off x="1311275" y="3178175"/>
            <a:ext cx="647700" cy="623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V="1">
            <a:off x="4614863" y="3208338"/>
            <a:ext cx="392112" cy="420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7" name="Text Box 15"/>
          <p:cNvSpPr txBox="1">
            <a:spLocks noChangeArrowheads="1"/>
          </p:cNvSpPr>
          <p:nvPr/>
        </p:nvSpPr>
        <p:spPr bwMode="auto">
          <a:xfrm>
            <a:off x="1693863" y="3327400"/>
            <a:ext cx="13192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production</a:t>
            </a:r>
          </a:p>
          <a:p>
            <a:r>
              <a:rPr lang="en-US"/>
              <a:t>region</a:t>
            </a:r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4930775" y="3346450"/>
            <a:ext cx="1206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detection</a:t>
            </a:r>
          </a:p>
          <a:p>
            <a:r>
              <a:rPr lang="en-US"/>
              <a:t>region</a:t>
            </a:r>
          </a:p>
        </p:txBody>
      </p:sp>
      <p:sp>
        <p:nvSpPr>
          <p:cNvPr id="23569" name="Text Box 17"/>
          <p:cNvSpPr txBox="1">
            <a:spLocks noChangeArrowheads="1"/>
          </p:cNvSpPr>
          <p:nvPr/>
        </p:nvSpPr>
        <p:spPr bwMode="auto">
          <a:xfrm>
            <a:off x="3173413" y="3033713"/>
            <a:ext cx="12366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baseline L</a:t>
            </a:r>
          </a:p>
        </p:txBody>
      </p:sp>
      <p:sp>
        <p:nvSpPr>
          <p:cNvPr id="23575" name="Text Box 24"/>
          <p:cNvSpPr txBox="1">
            <a:spLocks noChangeArrowheads="1"/>
          </p:cNvSpPr>
          <p:nvPr/>
        </p:nvSpPr>
        <p:spPr bwMode="auto">
          <a:xfrm>
            <a:off x="4680348" y="4606065"/>
            <a:ext cx="2074607" cy="461665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/>
              <a:t>factorization</a:t>
            </a:r>
            <a:endParaRPr lang="en-US" sz="2400" dirty="0"/>
          </a:p>
        </p:txBody>
      </p:sp>
      <p:sp>
        <p:nvSpPr>
          <p:cNvPr id="23576" name="Text Box 25"/>
          <p:cNvSpPr txBox="1">
            <a:spLocks noChangeArrowheads="1"/>
          </p:cNvSpPr>
          <p:nvPr/>
        </p:nvSpPr>
        <p:spPr bwMode="auto">
          <a:xfrm>
            <a:off x="555984" y="4347193"/>
            <a:ext cx="321754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If oscillation effect in </a:t>
            </a:r>
          </a:p>
          <a:p>
            <a:r>
              <a:rPr lang="en-US" sz="2000" dirty="0" smtClean="0"/>
              <a:t>production/detection  </a:t>
            </a:r>
          </a:p>
          <a:p>
            <a:r>
              <a:rPr lang="en-US" sz="2000" dirty="0" smtClean="0"/>
              <a:t>regions can be neglected </a:t>
            </a:r>
          </a:p>
        </p:txBody>
      </p:sp>
      <p:sp>
        <p:nvSpPr>
          <p:cNvPr id="23578" name="AutoShape 27"/>
          <p:cNvSpPr>
            <a:spLocks noChangeArrowheads="1"/>
          </p:cNvSpPr>
          <p:nvPr/>
        </p:nvSpPr>
        <p:spPr bwMode="auto">
          <a:xfrm>
            <a:off x="3863032" y="4702004"/>
            <a:ext cx="404813" cy="325437"/>
          </a:xfrm>
          <a:prstGeom prst="rightArrow">
            <a:avLst>
              <a:gd name="adj1" fmla="val 50000"/>
              <a:gd name="adj2" fmla="val 31098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81" name="Freeform 30"/>
          <p:cNvSpPr>
            <a:spLocks/>
          </p:cNvSpPr>
          <p:nvPr/>
        </p:nvSpPr>
        <p:spPr bwMode="auto">
          <a:xfrm>
            <a:off x="3454400" y="2263775"/>
            <a:ext cx="581025" cy="679450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82" name="Freeform 31"/>
          <p:cNvSpPr>
            <a:spLocks/>
          </p:cNvSpPr>
          <p:nvPr/>
        </p:nvSpPr>
        <p:spPr bwMode="auto">
          <a:xfrm>
            <a:off x="3516313" y="2263775"/>
            <a:ext cx="581025" cy="679450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83" name="Text Box 18"/>
          <p:cNvSpPr txBox="1">
            <a:spLocks noChangeArrowheads="1"/>
          </p:cNvSpPr>
          <p:nvPr/>
        </p:nvSpPr>
        <p:spPr bwMode="auto">
          <a:xfrm>
            <a:off x="3641725" y="2503488"/>
            <a:ext cx="361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Symbol" pitchFamily="18" charset="2"/>
              </a:rPr>
              <a:t>n</a:t>
            </a:r>
            <a:r>
              <a:rPr lang="en-US" sz="2000" baseline="-25000"/>
              <a:t>i</a:t>
            </a:r>
            <a:endParaRPr lang="en-US" sz="2000">
              <a:latin typeface="Symbol" pitchFamily="18" charset="2"/>
            </a:endParaRPr>
          </a:p>
        </p:txBody>
      </p:sp>
      <p:sp>
        <p:nvSpPr>
          <p:cNvPr id="23584" name="Text Box 32"/>
          <p:cNvSpPr txBox="1">
            <a:spLocks noChangeArrowheads="1"/>
          </p:cNvSpPr>
          <p:nvPr/>
        </p:nvSpPr>
        <p:spPr bwMode="auto">
          <a:xfrm>
            <a:off x="2100263" y="2732088"/>
            <a:ext cx="342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23585" name="Text Box 33"/>
          <p:cNvSpPr txBox="1">
            <a:spLocks noChangeArrowheads="1"/>
          </p:cNvSpPr>
          <p:nvPr/>
        </p:nvSpPr>
        <p:spPr bwMode="auto">
          <a:xfrm>
            <a:off x="5143500" y="2749550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715636" y="5350309"/>
            <a:ext cx="37030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Production, propagation and </a:t>
            </a:r>
          </a:p>
          <a:p>
            <a:r>
              <a:rPr lang="en-US" sz="2000" dirty="0" smtClean="0"/>
              <a:t>detection can be considered </a:t>
            </a:r>
          </a:p>
          <a:p>
            <a:r>
              <a:rPr lang="en-US" sz="2000" dirty="0" smtClean="0"/>
              <a:t>as three independent processes </a:t>
            </a:r>
            <a:endParaRPr lang="en-US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644401" y="5320089"/>
            <a:ext cx="13589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/>
              <a:t>r</a:t>
            </a:r>
            <a:r>
              <a:rPr lang="en-US" baseline="-25000" dirty="0" err="1" smtClean="0"/>
              <a:t>D</a:t>
            </a:r>
            <a:r>
              <a:rPr lang="en-US" dirty="0" smtClean="0"/>
              <a:t> ,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S</a:t>
            </a:r>
            <a:r>
              <a:rPr lang="en-US" dirty="0" smtClean="0"/>
              <a:t>  &lt;&lt; </a:t>
            </a:r>
            <a:r>
              <a:rPr lang="en-US" dirty="0" err="1" smtClean="0"/>
              <a:t>l</a:t>
            </a:r>
            <a:r>
              <a:rPr lang="en-US" baseline="-25000" dirty="0" err="1" smtClean="0">
                <a:latin typeface="Symbol" pitchFamily="18" charset="2"/>
              </a:rPr>
              <a:t>n</a:t>
            </a:r>
            <a:endParaRPr lang="en-US" dirty="0"/>
          </a:p>
        </p:txBody>
      </p:sp>
      <p:sp>
        <p:nvSpPr>
          <p:cNvPr id="31" name="Line 7"/>
          <p:cNvSpPr>
            <a:spLocks noChangeShapeType="1"/>
          </p:cNvSpPr>
          <p:nvPr/>
        </p:nvSpPr>
        <p:spPr bwMode="auto">
          <a:xfrm flipV="1">
            <a:off x="4614864" y="2995609"/>
            <a:ext cx="283024" cy="929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" name="Line 7"/>
          <p:cNvSpPr>
            <a:spLocks noChangeShapeType="1"/>
          </p:cNvSpPr>
          <p:nvPr/>
        </p:nvSpPr>
        <p:spPr bwMode="auto">
          <a:xfrm flipV="1">
            <a:off x="3190200" y="2994025"/>
            <a:ext cx="1279753" cy="1087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463640" y="5752622"/>
            <a:ext cx="39464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Still the regions are large </a:t>
            </a:r>
          </a:p>
          <a:p>
            <a:r>
              <a:rPr lang="en-IE" sz="2000" dirty="0" smtClean="0"/>
              <a:t>enough to compute mass states </a:t>
            </a:r>
          </a:p>
          <a:p>
            <a:r>
              <a:rPr lang="en-IE" sz="2000" dirty="0" smtClean="0"/>
              <a:t>as  asymptotic states</a:t>
            </a:r>
            <a:endParaRPr lang="en-IE" sz="2000" dirty="0"/>
          </a:p>
        </p:txBody>
      </p:sp>
      <p:sp>
        <p:nvSpPr>
          <p:cNvPr id="37" name="WordArt 26"/>
          <p:cNvSpPr>
            <a:spLocks noChangeArrowheads="1" noChangeShapeType="1" noTextEdit="1"/>
          </p:cNvSpPr>
          <p:nvPr/>
        </p:nvSpPr>
        <p:spPr bwMode="auto">
          <a:xfrm>
            <a:off x="529708" y="315363"/>
            <a:ext cx="3141109" cy="71582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Factorizations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ChangeArrowheads="1"/>
          </p:cNvSpPr>
          <p:nvPr/>
        </p:nvSpPr>
        <p:spPr bwMode="auto">
          <a:xfrm>
            <a:off x="0" y="225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 smtClean="0"/>
              <a:t> 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1057721" y="2700126"/>
            <a:ext cx="3609957" cy="562970"/>
          </a:xfrm>
          <a:prstGeom prst="rect">
            <a:avLst/>
          </a:prstGeom>
          <a:solidFill>
            <a:srgbClr val="FFCC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44419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7" name="Text Box 64"/>
          <p:cNvSpPr txBox="1">
            <a:spLocks noChangeArrowheads="1"/>
          </p:cNvSpPr>
          <p:nvPr/>
        </p:nvSpPr>
        <p:spPr bwMode="auto">
          <a:xfrm>
            <a:off x="1672796" y="1935093"/>
            <a:ext cx="4786491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/>
              <a:t>|</a:t>
            </a:r>
            <a:r>
              <a:rPr lang="en-US" sz="2400" dirty="0" err="1" smtClean="0">
                <a:latin typeface="Symbol" pitchFamily="18" charset="2"/>
              </a:rPr>
              <a:t>n</a:t>
            </a:r>
            <a:r>
              <a:rPr lang="en-US" sz="2400" baseline="-25000" dirty="0" err="1" smtClean="0">
                <a:latin typeface="Symbol" pitchFamily="18" charset="2"/>
              </a:rPr>
              <a:t>a</a:t>
            </a:r>
            <a:r>
              <a:rPr lang="en-US" sz="2400" baseline="-25000" dirty="0" smtClean="0"/>
              <a:t> </a:t>
            </a:r>
            <a:r>
              <a:rPr lang="en-US" sz="2400" dirty="0"/>
              <a:t>(</a:t>
            </a:r>
            <a:r>
              <a:rPr lang="en-US" sz="2400" dirty="0" err="1"/>
              <a:t>x,t</a:t>
            </a:r>
            <a:r>
              <a:rPr lang="en-US" sz="2400" dirty="0" smtClean="0"/>
              <a:t>)</a:t>
            </a:r>
            <a:r>
              <a:rPr lang="en-US" sz="2400" dirty="0" smtClean="0">
                <a:latin typeface="Symbol" pitchFamily="18" charset="2"/>
              </a:rPr>
              <a:t>&gt;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err="1" smtClean="0">
                <a:latin typeface="Symbol" pitchFamily="18" charset="2"/>
              </a:rPr>
              <a:t>S</a:t>
            </a:r>
            <a:r>
              <a:rPr lang="en-US" sz="2400" baseline="-25000" dirty="0" err="1" smtClean="0"/>
              <a:t>k</a:t>
            </a:r>
            <a:r>
              <a:rPr lang="en-US" sz="2400" baseline="-25000" dirty="0" smtClean="0"/>
              <a:t> </a:t>
            </a:r>
            <a:r>
              <a:rPr lang="en-US" sz="2400" dirty="0" err="1" smtClean="0"/>
              <a:t>U</a:t>
            </a:r>
            <a:r>
              <a:rPr lang="en-US" sz="2400" baseline="-25000" dirty="0" err="1" smtClean="0">
                <a:latin typeface="Symbol" pitchFamily="18" charset="2"/>
              </a:rPr>
              <a:t>a</a:t>
            </a:r>
            <a:r>
              <a:rPr lang="en-US" sz="2400" baseline="-25000" dirty="0" err="1" smtClean="0"/>
              <a:t>k</a:t>
            </a:r>
            <a:r>
              <a:rPr lang="en-US" sz="2400" dirty="0" smtClean="0"/>
              <a:t>* </a:t>
            </a:r>
            <a:r>
              <a:rPr lang="en-US" sz="2400" dirty="0" err="1" smtClean="0">
                <a:latin typeface="Symbol" pitchFamily="18" charset="2"/>
              </a:rPr>
              <a:t>Y</a:t>
            </a:r>
            <a:r>
              <a:rPr lang="en-US" sz="2400" baseline="-25000" dirty="0" err="1" smtClean="0"/>
              <a:t>k</a:t>
            </a:r>
            <a:r>
              <a:rPr lang="en-US" sz="2400" dirty="0" smtClean="0"/>
              <a:t>(x, t)|</a:t>
            </a:r>
            <a:r>
              <a:rPr lang="en-US" sz="2400" dirty="0" err="1" smtClean="0">
                <a:latin typeface="Symbol" pitchFamily="18" charset="2"/>
              </a:rPr>
              <a:t>n</a:t>
            </a:r>
            <a:r>
              <a:rPr lang="en-US" sz="2400" baseline="-25000" dirty="0" err="1"/>
              <a:t>k</a:t>
            </a:r>
            <a:r>
              <a:rPr lang="en-US" sz="2400" dirty="0" smtClean="0">
                <a:latin typeface="Symbol" pitchFamily="18" charset="2"/>
              </a:rPr>
              <a:t>&gt;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44649" y="1424736"/>
            <a:ext cx="88099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After formation of the wave packet (i.e., outside the production region):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350854" y="1084654"/>
            <a:ext cx="76448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Suppose </a:t>
            </a:r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>
                <a:latin typeface="Symbol" pitchFamily="18" charset="2"/>
              </a:rPr>
              <a:t>a</a:t>
            </a:r>
            <a:r>
              <a:rPr lang="en-US" sz="2000" dirty="0" smtClean="0"/>
              <a:t> is produced in the source centered at x ~ 0, t ~ 0. </a:t>
            </a:r>
            <a:endParaRPr lang="en-US" sz="2000" dirty="0"/>
          </a:p>
        </p:txBody>
      </p:sp>
      <p:sp>
        <p:nvSpPr>
          <p:cNvPr id="10" name="Text Box 26"/>
          <p:cNvSpPr txBox="1">
            <a:spLocks noChangeArrowheads="1"/>
          </p:cNvSpPr>
          <p:nvPr/>
        </p:nvSpPr>
        <p:spPr bwMode="auto">
          <a:xfrm>
            <a:off x="1034817" y="2807577"/>
            <a:ext cx="261122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Symbol" pitchFamily="18" charset="2"/>
              </a:rPr>
              <a:t>Y</a:t>
            </a:r>
            <a:r>
              <a:rPr lang="en-US" sz="2000" baseline="-25000" dirty="0" err="1"/>
              <a:t>k</a:t>
            </a:r>
            <a:r>
              <a:rPr lang="en-US" sz="2000" dirty="0"/>
              <a:t> </a:t>
            </a:r>
            <a:r>
              <a:rPr lang="en-US" sz="2000" dirty="0" smtClean="0"/>
              <a:t>~  </a:t>
            </a:r>
            <a:r>
              <a:rPr lang="en-US" sz="2000" dirty="0" err="1" smtClean="0"/>
              <a:t>dp</a:t>
            </a:r>
            <a:r>
              <a:rPr lang="en-US" sz="2000" dirty="0" smtClean="0"/>
              <a:t> </a:t>
            </a:r>
            <a:r>
              <a:rPr lang="en-US" sz="2000" dirty="0" err="1" smtClean="0"/>
              <a:t>f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(p </a:t>
            </a:r>
            <a:r>
              <a:rPr lang="en-US" sz="2000" dirty="0"/>
              <a:t>– </a:t>
            </a:r>
            <a:r>
              <a:rPr lang="en-US" sz="2000" dirty="0" err="1" smtClean="0"/>
              <a:t>p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) e 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3348298" y="2700126"/>
            <a:ext cx="13619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ipx</a:t>
            </a:r>
            <a:r>
              <a:rPr lang="en-US" sz="1600" dirty="0" smtClean="0"/>
              <a:t> – </a:t>
            </a:r>
            <a:r>
              <a:rPr lang="en-US" sz="1600" dirty="0" err="1" smtClean="0"/>
              <a:t>iE</a:t>
            </a:r>
            <a:r>
              <a:rPr lang="en-US" sz="1600" baseline="-25000" dirty="0" err="1" smtClean="0"/>
              <a:t>k</a:t>
            </a:r>
            <a:r>
              <a:rPr lang="en-US" sz="1600" dirty="0" smtClean="0"/>
              <a:t>(p)t </a:t>
            </a:r>
            <a:endParaRPr lang="en-US" sz="1600" dirty="0"/>
          </a:p>
        </p:txBody>
      </p:sp>
      <p:sp>
        <p:nvSpPr>
          <p:cNvPr id="12" name="Freeform 13"/>
          <p:cNvSpPr>
            <a:spLocks/>
          </p:cNvSpPr>
          <p:nvPr/>
        </p:nvSpPr>
        <p:spPr bwMode="auto">
          <a:xfrm>
            <a:off x="1648033" y="2718953"/>
            <a:ext cx="188912" cy="527050"/>
          </a:xfrm>
          <a:custGeom>
            <a:avLst/>
            <a:gdLst>
              <a:gd name="T0" fmla="*/ 188912 w 119"/>
              <a:gd name="T1" fmla="*/ 92075 h 332"/>
              <a:gd name="T2" fmla="*/ 101600 w 119"/>
              <a:gd name="T3" fmla="*/ 61913 h 332"/>
              <a:gd name="T4" fmla="*/ 73025 w 119"/>
              <a:gd name="T5" fmla="*/ 468313 h 332"/>
              <a:gd name="T6" fmla="*/ 0 w 119"/>
              <a:gd name="T7" fmla="*/ 411163 h 332"/>
              <a:gd name="T8" fmla="*/ 0 60000 65536"/>
              <a:gd name="T9" fmla="*/ 0 60000 65536"/>
              <a:gd name="T10" fmla="*/ 0 60000 65536"/>
              <a:gd name="T11" fmla="*/ 0 60000 65536"/>
              <a:gd name="T12" fmla="*/ 0 w 119"/>
              <a:gd name="T13" fmla="*/ 0 h 332"/>
              <a:gd name="T14" fmla="*/ 119 w 119"/>
              <a:gd name="T15" fmla="*/ 332 h 3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9" h="332">
                <a:moveTo>
                  <a:pt x="119" y="58"/>
                </a:moveTo>
                <a:cubicBezTo>
                  <a:pt x="97" y="29"/>
                  <a:pt x="76" y="0"/>
                  <a:pt x="64" y="39"/>
                </a:cubicBezTo>
                <a:cubicBezTo>
                  <a:pt x="52" y="78"/>
                  <a:pt x="57" y="258"/>
                  <a:pt x="46" y="295"/>
                </a:cubicBezTo>
                <a:cubicBezTo>
                  <a:pt x="35" y="332"/>
                  <a:pt x="9" y="265"/>
                  <a:pt x="0" y="259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Text Box 22"/>
          <p:cNvSpPr txBox="1">
            <a:spLocks noChangeArrowheads="1"/>
          </p:cNvSpPr>
          <p:nvPr/>
        </p:nvSpPr>
        <p:spPr bwMode="auto">
          <a:xfrm>
            <a:off x="1375073" y="3458663"/>
            <a:ext cx="2313505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/>
              <a:t>E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(p) =</a:t>
            </a:r>
            <a:r>
              <a:rPr lang="en-US" sz="2000" baseline="-25000" dirty="0" smtClean="0"/>
              <a:t>    </a:t>
            </a:r>
            <a:r>
              <a:rPr lang="en-US" sz="2000" dirty="0" smtClean="0"/>
              <a:t>p</a:t>
            </a:r>
            <a:r>
              <a:rPr lang="en-US" sz="2000" baseline="30000" dirty="0" smtClean="0"/>
              <a:t>2  </a:t>
            </a:r>
            <a:r>
              <a:rPr lang="en-US" sz="2000" dirty="0" smtClean="0"/>
              <a:t>+ m</a:t>
            </a:r>
            <a:r>
              <a:rPr lang="en-US" sz="2000" baseline="-25000" dirty="0" smtClean="0"/>
              <a:t>k</a:t>
            </a:r>
            <a:r>
              <a:rPr lang="en-US" sz="2000" baseline="30000" dirty="0" smtClean="0"/>
              <a:t>2</a:t>
            </a:r>
            <a:endParaRPr lang="en-US" sz="2000" dirty="0"/>
          </a:p>
        </p:txBody>
      </p:sp>
      <p:sp>
        <p:nvSpPr>
          <p:cNvPr id="14" name="Freeform 23"/>
          <p:cNvSpPr>
            <a:spLocks/>
          </p:cNvSpPr>
          <p:nvPr/>
        </p:nvSpPr>
        <p:spPr bwMode="auto">
          <a:xfrm>
            <a:off x="2242960" y="3494097"/>
            <a:ext cx="1296732" cy="307975"/>
          </a:xfrm>
          <a:custGeom>
            <a:avLst/>
            <a:gdLst>
              <a:gd name="T0" fmla="*/ 0 w 624"/>
              <a:gd name="T1" fmla="*/ 60 h 198"/>
              <a:gd name="T2" fmla="*/ 60 w 624"/>
              <a:gd name="T3" fmla="*/ 198 h 198"/>
              <a:gd name="T4" fmla="*/ 72 w 624"/>
              <a:gd name="T5" fmla="*/ 0 h 198"/>
              <a:gd name="T6" fmla="*/ 624 w 624"/>
              <a:gd name="T7" fmla="*/ 0 h 198"/>
              <a:gd name="T8" fmla="*/ 0 60000 65536"/>
              <a:gd name="T9" fmla="*/ 0 60000 65536"/>
              <a:gd name="T10" fmla="*/ 0 60000 65536"/>
              <a:gd name="T11" fmla="*/ 0 60000 65536"/>
              <a:gd name="T12" fmla="*/ 0 w 624"/>
              <a:gd name="T13" fmla="*/ 0 h 198"/>
              <a:gd name="T14" fmla="*/ 624 w 624"/>
              <a:gd name="T15" fmla="*/ 198 h 19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4" h="198">
                <a:moveTo>
                  <a:pt x="0" y="60"/>
                </a:moveTo>
                <a:lnTo>
                  <a:pt x="60" y="198"/>
                </a:lnTo>
                <a:lnTo>
                  <a:pt x="72" y="0"/>
                </a:lnTo>
                <a:lnTo>
                  <a:pt x="624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Text Box 26"/>
          <p:cNvSpPr txBox="1">
            <a:spLocks noChangeArrowheads="1"/>
          </p:cNvSpPr>
          <p:nvPr/>
        </p:nvSpPr>
        <p:spPr bwMode="auto">
          <a:xfrm>
            <a:off x="1378683" y="3843960"/>
            <a:ext cx="752282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/>
              <a:t>f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(p </a:t>
            </a:r>
            <a:r>
              <a:rPr lang="en-US" sz="2000" dirty="0"/>
              <a:t>– </a:t>
            </a:r>
            <a:r>
              <a:rPr lang="en-US" sz="2000" dirty="0" err="1" smtClean="0"/>
              <a:t>p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) - the momentum distribution function peaked at  </a:t>
            </a:r>
            <a:endParaRPr lang="en-US" sz="2000" dirty="0"/>
          </a:p>
        </p:txBody>
      </p:sp>
      <p:sp>
        <p:nvSpPr>
          <p:cNvPr id="17" name="Text Box 26"/>
          <p:cNvSpPr txBox="1">
            <a:spLocks noChangeArrowheads="1"/>
          </p:cNvSpPr>
          <p:nvPr/>
        </p:nvSpPr>
        <p:spPr bwMode="auto">
          <a:xfrm>
            <a:off x="1346784" y="4170760"/>
            <a:ext cx="31686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 </a:t>
            </a:r>
            <a:r>
              <a:rPr lang="en-US" sz="2000" dirty="0" err="1" smtClean="0"/>
              <a:t>p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 - the mean momentum  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3524681" y="3458663"/>
            <a:ext cx="2925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- dispersion relation</a:t>
            </a:r>
            <a:endParaRPr lang="en-US" sz="2000" dirty="0"/>
          </a:p>
        </p:txBody>
      </p:sp>
      <p:sp>
        <p:nvSpPr>
          <p:cNvPr id="20" name="Text Box 22"/>
          <p:cNvSpPr txBox="1">
            <a:spLocks noChangeArrowheads="1"/>
          </p:cNvSpPr>
          <p:nvPr/>
        </p:nvSpPr>
        <p:spPr bwMode="auto">
          <a:xfrm>
            <a:off x="1100253" y="5342052"/>
            <a:ext cx="6895435" cy="40011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/>
              <a:t>E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(p) = </a:t>
            </a:r>
            <a:r>
              <a:rPr lang="en-US" sz="2000" dirty="0" err="1" smtClean="0"/>
              <a:t>E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(</a:t>
            </a:r>
            <a:r>
              <a:rPr lang="en-US" sz="2000" dirty="0" err="1" smtClean="0"/>
              <a:t>p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) + (</a:t>
            </a:r>
            <a:r>
              <a:rPr lang="en-US" sz="2000" dirty="0" err="1" smtClean="0"/>
              <a:t>dE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/</a:t>
            </a:r>
            <a:r>
              <a:rPr lang="en-US" sz="2000" dirty="0" err="1" smtClean="0"/>
              <a:t>dp</a:t>
            </a:r>
            <a:r>
              <a:rPr lang="en-US" sz="2000" dirty="0" smtClean="0"/>
              <a:t>) (p - </a:t>
            </a:r>
            <a:r>
              <a:rPr lang="en-US" sz="2000" dirty="0" err="1" smtClean="0"/>
              <a:t>p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) + (dE</a:t>
            </a:r>
            <a:r>
              <a:rPr lang="en-US" sz="2000" baseline="-25000" dirty="0" smtClean="0"/>
              <a:t>k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/dp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) (p - </a:t>
            </a:r>
            <a:r>
              <a:rPr lang="en-US" sz="2000" dirty="0" err="1" smtClean="0"/>
              <a:t>p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)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+ … 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3965036" y="5709689"/>
            <a:ext cx="5504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aseline="-25000" dirty="0" smtClean="0"/>
              <a:t> </a:t>
            </a:r>
            <a:r>
              <a:rPr lang="en-US" sz="1600" dirty="0" err="1" smtClean="0"/>
              <a:t>p</a:t>
            </a:r>
            <a:r>
              <a:rPr lang="en-US" sz="1600" baseline="-25000" dirty="0" err="1" smtClean="0"/>
              <a:t>k</a:t>
            </a:r>
            <a:endParaRPr lang="en-US" sz="1600" dirty="0" smtClean="0"/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4019108" y="5412422"/>
            <a:ext cx="0" cy="55959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6318205" y="5741581"/>
            <a:ext cx="5504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aseline="-25000" dirty="0" smtClean="0"/>
              <a:t> </a:t>
            </a:r>
            <a:r>
              <a:rPr lang="en-US" sz="1600" dirty="0" err="1" smtClean="0"/>
              <a:t>p</a:t>
            </a:r>
            <a:r>
              <a:rPr lang="en-US" sz="1600" baseline="-25000" dirty="0" err="1" smtClean="0"/>
              <a:t>k</a:t>
            </a:r>
            <a:endParaRPr lang="en-US" sz="1600" dirty="0" smtClean="0"/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6411431" y="5412422"/>
            <a:ext cx="0" cy="55959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425293" y="4873385"/>
            <a:ext cx="55233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Expanding </a:t>
            </a:r>
            <a:r>
              <a:rPr lang="en-US" sz="2000" dirty="0" err="1" smtClean="0"/>
              <a:t>E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(p) around mean momentum </a:t>
            </a:r>
            <a:r>
              <a:rPr lang="en-US" sz="2000" dirty="0" err="1" smtClean="0"/>
              <a:t>p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 :</a:t>
            </a:r>
            <a:endParaRPr lang="en-US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6018562" y="6135015"/>
            <a:ext cx="27882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- group velocity of </a:t>
            </a:r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/>
              <a:t>k</a:t>
            </a:r>
            <a:endParaRPr lang="en-US" sz="2000" dirty="0"/>
          </a:p>
        </p:txBody>
      </p:sp>
      <p:sp>
        <p:nvSpPr>
          <p:cNvPr id="30" name="Right Arrow 29"/>
          <p:cNvSpPr/>
          <p:nvPr/>
        </p:nvSpPr>
        <p:spPr bwMode="auto">
          <a:xfrm rot="16200000">
            <a:off x="3299808" y="5842194"/>
            <a:ext cx="339941" cy="327347"/>
          </a:xfrm>
          <a:prstGeom prst="righ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2" name="Text Box 22"/>
          <p:cNvSpPr txBox="1">
            <a:spLocks noChangeArrowheads="1"/>
          </p:cNvSpPr>
          <p:nvPr/>
        </p:nvSpPr>
        <p:spPr bwMode="auto">
          <a:xfrm>
            <a:off x="3299201" y="6124635"/>
            <a:ext cx="28415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/>
              <a:t>v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= (</a:t>
            </a:r>
            <a:r>
              <a:rPr lang="en-US" sz="2000" dirty="0" err="1" smtClean="0"/>
              <a:t>dE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/</a:t>
            </a:r>
            <a:r>
              <a:rPr lang="en-US" sz="2000" dirty="0" err="1" smtClean="0"/>
              <a:t>dp</a:t>
            </a:r>
            <a:r>
              <a:rPr lang="en-US" sz="2000" dirty="0" smtClean="0"/>
              <a:t>)  = (p/</a:t>
            </a:r>
            <a:r>
              <a:rPr lang="en-US" sz="2000" dirty="0" err="1" smtClean="0"/>
              <a:t>E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) </a:t>
            </a:r>
            <a:endParaRPr lang="en-US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4730612" y="6472431"/>
            <a:ext cx="5504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aseline="-25000" dirty="0" smtClean="0"/>
              <a:t> </a:t>
            </a:r>
            <a:r>
              <a:rPr lang="en-US" sz="1600" dirty="0" err="1" smtClean="0"/>
              <a:t>p</a:t>
            </a:r>
            <a:r>
              <a:rPr lang="en-US" sz="1600" baseline="-25000" dirty="0" err="1" smtClean="0"/>
              <a:t>k</a:t>
            </a:r>
            <a:endParaRPr lang="en-US" sz="1600" dirty="0" smtClean="0"/>
          </a:p>
        </p:txBody>
      </p:sp>
      <p:sp>
        <p:nvSpPr>
          <p:cNvPr id="34" name="TextBox 33"/>
          <p:cNvSpPr txBox="1"/>
          <p:nvPr/>
        </p:nvSpPr>
        <p:spPr>
          <a:xfrm>
            <a:off x="5863587" y="6483064"/>
            <a:ext cx="5504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aseline="-25000" dirty="0" smtClean="0"/>
              <a:t> </a:t>
            </a:r>
            <a:r>
              <a:rPr lang="en-US" sz="1600" dirty="0" err="1" smtClean="0"/>
              <a:t>p</a:t>
            </a:r>
            <a:r>
              <a:rPr lang="en-US" sz="1600" baseline="-25000" dirty="0" err="1" smtClean="0"/>
              <a:t>k</a:t>
            </a:r>
            <a:endParaRPr lang="en-US" sz="1600" dirty="0" smtClean="0"/>
          </a:p>
        </p:txBody>
      </p:sp>
      <p:cxnSp>
        <p:nvCxnSpPr>
          <p:cNvPr id="35" name="Straight Connector 34"/>
          <p:cNvCxnSpPr/>
          <p:nvPr/>
        </p:nvCxnSpPr>
        <p:spPr bwMode="auto">
          <a:xfrm>
            <a:off x="5916752" y="6220332"/>
            <a:ext cx="0" cy="55959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4825091" y="6234503"/>
            <a:ext cx="0" cy="55959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6695039" y="4685412"/>
            <a:ext cx="21224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describes spread </a:t>
            </a:r>
          </a:p>
          <a:p>
            <a:r>
              <a:rPr lang="en-US" dirty="0" smtClean="0"/>
              <a:t>of wave packets</a:t>
            </a:r>
            <a:endParaRPr lang="en-US" dirty="0"/>
          </a:p>
        </p:txBody>
      </p:sp>
      <p:sp>
        <p:nvSpPr>
          <p:cNvPr id="38" name="Down Arrow 37"/>
          <p:cNvSpPr/>
          <p:nvPr/>
        </p:nvSpPr>
        <p:spPr bwMode="auto">
          <a:xfrm rot="3333057">
            <a:off x="6405870" y="4993384"/>
            <a:ext cx="327127" cy="369332"/>
          </a:xfrm>
          <a:prstGeom prst="downArrow">
            <a:avLst/>
          </a:prstGeom>
          <a:solidFill>
            <a:srgbClr val="FF00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686399" y="2809821"/>
            <a:ext cx="4011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- wave function  of k-mass state</a:t>
            </a:r>
            <a:endParaRPr lang="en-IE" sz="2000" dirty="0"/>
          </a:p>
        </p:txBody>
      </p:sp>
      <p:sp>
        <p:nvSpPr>
          <p:cNvPr id="40" name="WordArt 26"/>
          <p:cNvSpPr>
            <a:spLocks noChangeArrowheads="1" noChangeShapeType="1" noTextEdit="1"/>
          </p:cNvSpPr>
          <p:nvPr/>
        </p:nvSpPr>
        <p:spPr bwMode="auto">
          <a:xfrm>
            <a:off x="439002" y="212643"/>
            <a:ext cx="5924588" cy="71582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Wave packets and oscillations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028122" y="1977649"/>
            <a:ext cx="1531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in general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 smtClean="0"/>
              <a:t> 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997760" y="4194293"/>
            <a:ext cx="1159889" cy="670414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4568177" y="4228860"/>
            <a:ext cx="3941969" cy="76591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1523166" y="2732195"/>
            <a:ext cx="3941969" cy="765910"/>
          </a:xfrm>
          <a:prstGeom prst="rect">
            <a:avLst/>
          </a:prstGeom>
          <a:solidFill>
            <a:srgbClr val="CC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44419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8955" y="2029443"/>
            <a:ext cx="163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Insert into </a:t>
            </a:r>
            <a:endParaRPr lang="en-US" sz="2000" dirty="0"/>
          </a:p>
        </p:txBody>
      </p:sp>
      <p:sp>
        <p:nvSpPr>
          <p:cNvPr id="10" name="Text Box 26"/>
          <p:cNvSpPr txBox="1">
            <a:spLocks noChangeArrowheads="1"/>
          </p:cNvSpPr>
          <p:nvPr/>
        </p:nvSpPr>
        <p:spPr bwMode="auto">
          <a:xfrm>
            <a:off x="1672028" y="3007802"/>
            <a:ext cx="37080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Symbol" pitchFamily="18" charset="2"/>
              </a:rPr>
              <a:t>Y</a:t>
            </a:r>
            <a:r>
              <a:rPr lang="en-US" sz="2000" baseline="-25000" dirty="0" err="1"/>
              <a:t>k</a:t>
            </a:r>
            <a:r>
              <a:rPr lang="en-US" sz="2000" dirty="0"/>
              <a:t> </a:t>
            </a:r>
            <a:r>
              <a:rPr lang="en-US" sz="2000" dirty="0" smtClean="0"/>
              <a:t>~ e                    </a:t>
            </a:r>
            <a:r>
              <a:rPr lang="en-US" sz="2000" dirty="0" err="1" smtClean="0"/>
              <a:t>g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(x </a:t>
            </a:r>
            <a:r>
              <a:rPr lang="en-US" sz="2000" dirty="0"/>
              <a:t>– </a:t>
            </a:r>
            <a:r>
              <a:rPr lang="en-US" sz="2000" dirty="0" err="1" smtClean="0"/>
              <a:t>v</a:t>
            </a:r>
            <a:r>
              <a:rPr lang="en-US" sz="2000" baseline="-25000" dirty="0" err="1" smtClean="0"/>
              <a:t>k</a:t>
            </a:r>
            <a:r>
              <a:rPr lang="en-US" sz="2000" dirty="0" err="1" smtClean="0"/>
              <a:t>t</a:t>
            </a:r>
            <a:r>
              <a:rPr lang="en-US" sz="2000" dirty="0" smtClean="0"/>
              <a:t>)  </a:t>
            </a:r>
            <a:endParaRPr lang="en-US" sz="2000" dirty="0"/>
          </a:p>
        </p:txBody>
      </p:sp>
      <p:sp>
        <p:nvSpPr>
          <p:cNvPr id="12" name="Freeform 13"/>
          <p:cNvSpPr>
            <a:spLocks/>
          </p:cNvSpPr>
          <p:nvPr/>
        </p:nvSpPr>
        <p:spPr bwMode="auto">
          <a:xfrm>
            <a:off x="6122185" y="4348290"/>
            <a:ext cx="188912" cy="527050"/>
          </a:xfrm>
          <a:custGeom>
            <a:avLst/>
            <a:gdLst>
              <a:gd name="T0" fmla="*/ 188912 w 119"/>
              <a:gd name="T1" fmla="*/ 92075 h 332"/>
              <a:gd name="T2" fmla="*/ 101600 w 119"/>
              <a:gd name="T3" fmla="*/ 61913 h 332"/>
              <a:gd name="T4" fmla="*/ 73025 w 119"/>
              <a:gd name="T5" fmla="*/ 468313 h 332"/>
              <a:gd name="T6" fmla="*/ 0 w 119"/>
              <a:gd name="T7" fmla="*/ 411163 h 332"/>
              <a:gd name="T8" fmla="*/ 0 60000 65536"/>
              <a:gd name="T9" fmla="*/ 0 60000 65536"/>
              <a:gd name="T10" fmla="*/ 0 60000 65536"/>
              <a:gd name="T11" fmla="*/ 0 60000 65536"/>
              <a:gd name="T12" fmla="*/ 0 w 119"/>
              <a:gd name="T13" fmla="*/ 0 h 332"/>
              <a:gd name="T14" fmla="*/ 119 w 119"/>
              <a:gd name="T15" fmla="*/ 332 h 3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9" h="332">
                <a:moveTo>
                  <a:pt x="119" y="58"/>
                </a:moveTo>
                <a:cubicBezTo>
                  <a:pt x="97" y="29"/>
                  <a:pt x="76" y="0"/>
                  <a:pt x="64" y="39"/>
                </a:cubicBezTo>
                <a:cubicBezTo>
                  <a:pt x="52" y="78"/>
                  <a:pt x="57" y="258"/>
                  <a:pt x="46" y="295"/>
                </a:cubicBezTo>
                <a:cubicBezTo>
                  <a:pt x="35" y="332"/>
                  <a:pt x="9" y="265"/>
                  <a:pt x="0" y="259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Text Box 22"/>
          <p:cNvSpPr txBox="1">
            <a:spLocks noChangeArrowheads="1"/>
          </p:cNvSpPr>
          <p:nvPr/>
        </p:nvSpPr>
        <p:spPr bwMode="auto">
          <a:xfrm>
            <a:off x="530311" y="6205110"/>
            <a:ext cx="2313505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/>
              <a:t>E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(</a:t>
            </a:r>
            <a:r>
              <a:rPr lang="en-US" sz="2000" dirty="0" err="1" smtClean="0"/>
              <a:t>p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) =   p</a:t>
            </a:r>
            <a:r>
              <a:rPr lang="en-US" sz="2000" baseline="-25000" dirty="0" smtClean="0"/>
              <a:t>k</a:t>
            </a:r>
            <a:r>
              <a:rPr lang="en-US" sz="2000" baseline="30000" dirty="0" smtClean="0"/>
              <a:t>2  </a:t>
            </a:r>
            <a:r>
              <a:rPr lang="en-US" sz="2000" dirty="0" smtClean="0"/>
              <a:t>+ m</a:t>
            </a:r>
            <a:r>
              <a:rPr lang="en-US" sz="2000" baseline="-25000" dirty="0" smtClean="0"/>
              <a:t>k</a:t>
            </a:r>
            <a:r>
              <a:rPr lang="en-US" sz="2000" baseline="30000" dirty="0" smtClean="0"/>
              <a:t>2</a:t>
            </a:r>
            <a:endParaRPr lang="en-US" sz="2000" dirty="0"/>
          </a:p>
        </p:txBody>
      </p:sp>
      <p:sp>
        <p:nvSpPr>
          <p:cNvPr id="14" name="Freeform 23"/>
          <p:cNvSpPr>
            <a:spLocks/>
          </p:cNvSpPr>
          <p:nvPr/>
        </p:nvSpPr>
        <p:spPr bwMode="auto">
          <a:xfrm>
            <a:off x="1493895" y="6258275"/>
            <a:ext cx="1339288" cy="307975"/>
          </a:xfrm>
          <a:custGeom>
            <a:avLst/>
            <a:gdLst>
              <a:gd name="T0" fmla="*/ 0 w 624"/>
              <a:gd name="T1" fmla="*/ 60 h 198"/>
              <a:gd name="T2" fmla="*/ 60 w 624"/>
              <a:gd name="T3" fmla="*/ 198 h 198"/>
              <a:gd name="T4" fmla="*/ 72 w 624"/>
              <a:gd name="T5" fmla="*/ 0 h 198"/>
              <a:gd name="T6" fmla="*/ 624 w 624"/>
              <a:gd name="T7" fmla="*/ 0 h 198"/>
              <a:gd name="T8" fmla="*/ 0 60000 65536"/>
              <a:gd name="T9" fmla="*/ 0 60000 65536"/>
              <a:gd name="T10" fmla="*/ 0 60000 65536"/>
              <a:gd name="T11" fmla="*/ 0 60000 65536"/>
              <a:gd name="T12" fmla="*/ 0 w 624"/>
              <a:gd name="T13" fmla="*/ 0 h 198"/>
              <a:gd name="T14" fmla="*/ 624 w 624"/>
              <a:gd name="T15" fmla="*/ 198 h 19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4" h="198">
                <a:moveTo>
                  <a:pt x="0" y="60"/>
                </a:moveTo>
                <a:lnTo>
                  <a:pt x="60" y="198"/>
                </a:lnTo>
                <a:lnTo>
                  <a:pt x="72" y="0"/>
                </a:lnTo>
                <a:lnTo>
                  <a:pt x="624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Text Box 26"/>
          <p:cNvSpPr txBox="1">
            <a:spLocks noChangeArrowheads="1"/>
          </p:cNvSpPr>
          <p:nvPr/>
        </p:nvSpPr>
        <p:spPr bwMode="auto">
          <a:xfrm>
            <a:off x="461931" y="5304311"/>
            <a:ext cx="296175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depends on mean characteristics: </a:t>
            </a:r>
            <a:r>
              <a:rPr lang="en-US" sz="2000" dirty="0" err="1" smtClean="0"/>
              <a:t>p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 and corresponding energy:  </a:t>
            </a:r>
            <a:endParaRPr lang="en-US" sz="2000" dirty="0"/>
          </a:p>
        </p:txBody>
      </p:sp>
      <p:sp>
        <p:nvSpPr>
          <p:cNvPr id="20" name="Text Box 22"/>
          <p:cNvSpPr txBox="1">
            <a:spLocks noChangeArrowheads="1"/>
          </p:cNvSpPr>
          <p:nvPr/>
        </p:nvSpPr>
        <p:spPr bwMode="auto">
          <a:xfrm>
            <a:off x="4881122" y="1265985"/>
            <a:ext cx="3113774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/>
              <a:t>E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(p) = </a:t>
            </a:r>
            <a:r>
              <a:rPr lang="en-US" sz="2000" dirty="0" err="1" smtClean="0"/>
              <a:t>E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(</a:t>
            </a:r>
            <a:r>
              <a:rPr lang="en-US" sz="2000" dirty="0" err="1" smtClean="0"/>
              <a:t>p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) + </a:t>
            </a:r>
            <a:r>
              <a:rPr lang="en-US" sz="2000" dirty="0" err="1" smtClean="0"/>
              <a:t>v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(p - </a:t>
            </a:r>
            <a:r>
              <a:rPr lang="en-US" sz="2000" dirty="0" err="1" smtClean="0"/>
              <a:t>p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)   </a:t>
            </a:r>
            <a:endParaRPr lang="en-US" sz="2000" dirty="0"/>
          </a:p>
        </p:txBody>
      </p:sp>
      <p:sp>
        <p:nvSpPr>
          <p:cNvPr id="30" name="Right Arrow 29"/>
          <p:cNvSpPr/>
          <p:nvPr/>
        </p:nvSpPr>
        <p:spPr bwMode="auto">
          <a:xfrm rot="2828628">
            <a:off x="4446232" y="3580271"/>
            <a:ext cx="339941" cy="327347"/>
          </a:xfrm>
          <a:prstGeom prst="righ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02263" y="1232421"/>
            <a:ext cx="46986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Neglect spread of the wave packets:</a:t>
            </a:r>
            <a:endParaRPr lang="en-US" sz="2000" dirty="0"/>
          </a:p>
        </p:txBody>
      </p:sp>
      <p:sp>
        <p:nvSpPr>
          <p:cNvPr id="38" name="Down Arrow 37"/>
          <p:cNvSpPr/>
          <p:nvPr/>
        </p:nvSpPr>
        <p:spPr bwMode="auto">
          <a:xfrm rot="2166596">
            <a:off x="2266956" y="3578305"/>
            <a:ext cx="327127" cy="369332"/>
          </a:xfrm>
          <a:prstGeom prst="downArrow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9" name="Text Box 26"/>
          <p:cNvSpPr txBox="1">
            <a:spLocks noChangeArrowheads="1"/>
          </p:cNvSpPr>
          <p:nvPr/>
        </p:nvSpPr>
        <p:spPr bwMode="auto">
          <a:xfrm>
            <a:off x="2343557" y="2049260"/>
            <a:ext cx="26361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Symbol" pitchFamily="18" charset="2"/>
              </a:rPr>
              <a:t>Y</a:t>
            </a:r>
            <a:r>
              <a:rPr lang="en-US" sz="2000" baseline="-25000" dirty="0" err="1"/>
              <a:t>k</a:t>
            </a:r>
            <a:r>
              <a:rPr lang="en-US" sz="2000" dirty="0"/>
              <a:t> </a:t>
            </a:r>
            <a:r>
              <a:rPr lang="en-US" sz="2000" dirty="0" smtClean="0"/>
              <a:t>~   </a:t>
            </a:r>
            <a:r>
              <a:rPr lang="en-US" sz="2000" dirty="0" err="1" smtClean="0"/>
              <a:t>dp</a:t>
            </a:r>
            <a:r>
              <a:rPr lang="en-US" sz="2000" dirty="0" smtClean="0"/>
              <a:t> </a:t>
            </a:r>
            <a:r>
              <a:rPr lang="en-US" sz="2000" dirty="0" err="1" smtClean="0"/>
              <a:t>f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(p </a:t>
            </a:r>
            <a:r>
              <a:rPr lang="en-US" sz="2000" dirty="0"/>
              <a:t>– </a:t>
            </a:r>
            <a:r>
              <a:rPr lang="en-US" sz="2000" dirty="0" err="1" smtClean="0"/>
              <a:t>p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) e </a:t>
            </a:r>
            <a:endParaRPr lang="en-US" sz="2000" dirty="0"/>
          </a:p>
        </p:txBody>
      </p:sp>
      <p:sp>
        <p:nvSpPr>
          <p:cNvPr id="40" name="TextBox 39"/>
          <p:cNvSpPr txBox="1"/>
          <p:nvPr/>
        </p:nvSpPr>
        <p:spPr>
          <a:xfrm>
            <a:off x="4738305" y="1923113"/>
            <a:ext cx="13619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ipx</a:t>
            </a:r>
            <a:r>
              <a:rPr lang="en-US" sz="1600" dirty="0" smtClean="0"/>
              <a:t> – </a:t>
            </a:r>
            <a:r>
              <a:rPr lang="en-US" sz="1600" dirty="0" err="1" smtClean="0"/>
              <a:t>iE</a:t>
            </a:r>
            <a:r>
              <a:rPr lang="en-US" sz="1600" baseline="-25000" dirty="0" err="1" smtClean="0"/>
              <a:t>k</a:t>
            </a:r>
            <a:r>
              <a:rPr lang="en-US" sz="1600" dirty="0" smtClean="0"/>
              <a:t>(p)t </a:t>
            </a:r>
            <a:endParaRPr lang="en-US" sz="1600" dirty="0"/>
          </a:p>
        </p:txBody>
      </p:sp>
      <p:sp>
        <p:nvSpPr>
          <p:cNvPr id="41" name="Freeform 13"/>
          <p:cNvSpPr>
            <a:spLocks/>
          </p:cNvSpPr>
          <p:nvPr/>
        </p:nvSpPr>
        <p:spPr bwMode="auto">
          <a:xfrm>
            <a:off x="3032696" y="1955012"/>
            <a:ext cx="188912" cy="527050"/>
          </a:xfrm>
          <a:custGeom>
            <a:avLst/>
            <a:gdLst>
              <a:gd name="T0" fmla="*/ 188912 w 119"/>
              <a:gd name="T1" fmla="*/ 92075 h 332"/>
              <a:gd name="T2" fmla="*/ 101600 w 119"/>
              <a:gd name="T3" fmla="*/ 61913 h 332"/>
              <a:gd name="T4" fmla="*/ 73025 w 119"/>
              <a:gd name="T5" fmla="*/ 468313 h 332"/>
              <a:gd name="T6" fmla="*/ 0 w 119"/>
              <a:gd name="T7" fmla="*/ 411163 h 332"/>
              <a:gd name="T8" fmla="*/ 0 60000 65536"/>
              <a:gd name="T9" fmla="*/ 0 60000 65536"/>
              <a:gd name="T10" fmla="*/ 0 60000 65536"/>
              <a:gd name="T11" fmla="*/ 0 60000 65536"/>
              <a:gd name="T12" fmla="*/ 0 w 119"/>
              <a:gd name="T13" fmla="*/ 0 h 332"/>
              <a:gd name="T14" fmla="*/ 119 w 119"/>
              <a:gd name="T15" fmla="*/ 332 h 3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9" h="332">
                <a:moveTo>
                  <a:pt x="119" y="58"/>
                </a:moveTo>
                <a:cubicBezTo>
                  <a:pt x="97" y="29"/>
                  <a:pt x="76" y="0"/>
                  <a:pt x="64" y="39"/>
                </a:cubicBezTo>
                <a:cubicBezTo>
                  <a:pt x="52" y="78"/>
                  <a:pt x="57" y="258"/>
                  <a:pt x="46" y="295"/>
                </a:cubicBezTo>
                <a:cubicBezTo>
                  <a:pt x="35" y="332"/>
                  <a:pt x="9" y="265"/>
                  <a:pt x="0" y="259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" name="Text Box 22"/>
          <p:cNvSpPr txBox="1">
            <a:spLocks noChangeArrowheads="1"/>
          </p:cNvSpPr>
          <p:nvPr/>
        </p:nvSpPr>
        <p:spPr bwMode="auto">
          <a:xfrm>
            <a:off x="2364823" y="2881057"/>
            <a:ext cx="172870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ip</a:t>
            </a:r>
            <a:r>
              <a:rPr lang="en-US" baseline="-25000" dirty="0" err="1" smtClean="0"/>
              <a:t>k</a:t>
            </a:r>
            <a:r>
              <a:rPr lang="en-US" dirty="0" err="1" smtClean="0"/>
              <a:t>x</a:t>
            </a:r>
            <a:r>
              <a:rPr lang="en-US" dirty="0" smtClean="0"/>
              <a:t> – </a:t>
            </a:r>
            <a:r>
              <a:rPr lang="en-US" dirty="0" err="1" smtClean="0"/>
              <a:t>iE</a:t>
            </a:r>
            <a:r>
              <a:rPr lang="en-US" baseline="-25000" dirty="0" err="1" smtClean="0"/>
              <a:t>k</a:t>
            </a:r>
            <a:r>
              <a:rPr lang="en-US" dirty="0" smtClean="0"/>
              <a:t>(</a:t>
            </a:r>
            <a:r>
              <a:rPr lang="en-US" dirty="0" err="1" smtClean="0"/>
              <a:t>p</a:t>
            </a:r>
            <a:r>
              <a:rPr lang="en-US" baseline="-25000" dirty="0" err="1" smtClean="0"/>
              <a:t>k</a:t>
            </a:r>
            <a:r>
              <a:rPr lang="en-US" dirty="0" smtClean="0"/>
              <a:t>)t   </a:t>
            </a:r>
            <a:endParaRPr lang="en-US" dirty="0"/>
          </a:p>
        </p:txBody>
      </p:sp>
      <p:sp>
        <p:nvSpPr>
          <p:cNvPr id="43" name="Text Box 26"/>
          <p:cNvSpPr txBox="1">
            <a:spLocks noChangeArrowheads="1"/>
          </p:cNvSpPr>
          <p:nvPr/>
        </p:nvSpPr>
        <p:spPr bwMode="auto">
          <a:xfrm>
            <a:off x="4636563" y="4428252"/>
            <a:ext cx="32482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/>
              <a:t>g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(x </a:t>
            </a:r>
            <a:r>
              <a:rPr lang="en-US" sz="2000" dirty="0"/>
              <a:t>– </a:t>
            </a:r>
            <a:r>
              <a:rPr lang="en-US" sz="2000" dirty="0" err="1" smtClean="0"/>
              <a:t>v</a:t>
            </a:r>
            <a:r>
              <a:rPr lang="en-US" sz="2000" baseline="-25000" dirty="0" err="1" smtClean="0"/>
              <a:t>k</a:t>
            </a:r>
            <a:r>
              <a:rPr lang="en-US" sz="2000" dirty="0" err="1" smtClean="0"/>
              <a:t>t</a:t>
            </a:r>
            <a:r>
              <a:rPr lang="en-US" sz="2000" dirty="0" smtClean="0"/>
              <a:t>) =   </a:t>
            </a:r>
            <a:r>
              <a:rPr lang="en-US" sz="2000" dirty="0" err="1" smtClean="0"/>
              <a:t>dp</a:t>
            </a:r>
            <a:r>
              <a:rPr lang="en-US" sz="2000" dirty="0" smtClean="0"/>
              <a:t> </a:t>
            </a:r>
            <a:r>
              <a:rPr lang="en-US" sz="2000" dirty="0" err="1" smtClean="0"/>
              <a:t>f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(p) e  </a:t>
            </a:r>
            <a:endParaRPr lang="en-US" sz="2000" dirty="0"/>
          </a:p>
        </p:txBody>
      </p:sp>
      <p:sp>
        <p:nvSpPr>
          <p:cNvPr id="44" name="Down Arrow 43"/>
          <p:cNvSpPr/>
          <p:nvPr/>
        </p:nvSpPr>
        <p:spPr bwMode="auto">
          <a:xfrm rot="19205630">
            <a:off x="5137813" y="1669153"/>
            <a:ext cx="328395" cy="347086"/>
          </a:xfrm>
          <a:prstGeom prst="downArrow">
            <a:avLst/>
          </a:prstGeom>
          <a:solidFill>
            <a:srgbClr val="FF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5" name="Text Box 22"/>
          <p:cNvSpPr txBox="1">
            <a:spLocks noChangeArrowheads="1"/>
          </p:cNvSpPr>
          <p:nvPr/>
        </p:nvSpPr>
        <p:spPr bwMode="auto">
          <a:xfrm>
            <a:off x="7272964" y="4242483"/>
            <a:ext cx="137254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ip</a:t>
            </a:r>
            <a:r>
              <a:rPr lang="en-US" dirty="0" smtClean="0"/>
              <a:t>(x –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k</a:t>
            </a:r>
            <a:r>
              <a:rPr lang="en-US" dirty="0" err="1" smtClean="0"/>
              <a:t>t</a:t>
            </a:r>
            <a:r>
              <a:rPr lang="en-US" dirty="0" smtClean="0"/>
              <a:t>)   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4743692" y="3755284"/>
            <a:ext cx="18981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 Shape factor</a:t>
            </a:r>
            <a:endParaRPr lang="en-US" sz="2000" dirty="0"/>
          </a:p>
        </p:txBody>
      </p:sp>
      <p:sp>
        <p:nvSpPr>
          <p:cNvPr id="48" name="TextBox 47"/>
          <p:cNvSpPr txBox="1"/>
          <p:nvPr/>
        </p:nvSpPr>
        <p:spPr>
          <a:xfrm>
            <a:off x="576148" y="3755284"/>
            <a:ext cx="17886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Phase factor </a:t>
            </a:r>
            <a:endParaRPr lang="en-US" sz="2000" dirty="0"/>
          </a:p>
        </p:txBody>
      </p:sp>
      <p:sp>
        <p:nvSpPr>
          <p:cNvPr id="50" name="Text Box 66"/>
          <p:cNvSpPr txBox="1">
            <a:spLocks noChangeArrowheads="1"/>
          </p:cNvSpPr>
          <p:nvPr/>
        </p:nvSpPr>
        <p:spPr bwMode="auto">
          <a:xfrm>
            <a:off x="1405444" y="4227094"/>
            <a:ext cx="4523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err="1" smtClean="0">
                <a:latin typeface="Symbol" pitchFamily="18" charset="2"/>
              </a:rPr>
              <a:t>f</a:t>
            </a:r>
            <a:r>
              <a:rPr lang="en-US" baseline="-25000" dirty="0" err="1"/>
              <a:t>k</a:t>
            </a:r>
            <a:endParaRPr lang="en-US" dirty="0">
              <a:latin typeface="Symbol" pitchFamily="18" charset="2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229058" y="4411760"/>
            <a:ext cx="4429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</a:t>
            </a:r>
            <a:endParaRPr lang="en-US" sz="2000" dirty="0"/>
          </a:p>
        </p:txBody>
      </p:sp>
      <p:sp>
        <p:nvSpPr>
          <p:cNvPr id="52" name="Text Box 67"/>
          <p:cNvSpPr txBox="1">
            <a:spLocks noChangeArrowheads="1"/>
          </p:cNvSpPr>
          <p:nvPr/>
        </p:nvSpPr>
        <p:spPr bwMode="auto">
          <a:xfrm>
            <a:off x="551577" y="4930276"/>
            <a:ext cx="1992675" cy="40011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Symbol" pitchFamily="18" charset="2"/>
              </a:rPr>
              <a:t>f</a:t>
            </a:r>
            <a:r>
              <a:rPr lang="en-US" sz="2000" baseline="-25000" dirty="0" err="1"/>
              <a:t>k</a:t>
            </a:r>
            <a:r>
              <a:rPr lang="en-US" sz="2000" dirty="0"/>
              <a:t> = </a:t>
            </a:r>
            <a:r>
              <a:rPr lang="en-US" sz="2000" dirty="0" err="1" smtClean="0"/>
              <a:t>p</a:t>
            </a:r>
            <a:r>
              <a:rPr lang="en-US" sz="2000" baseline="-25000" dirty="0" err="1" smtClean="0"/>
              <a:t>k</a:t>
            </a:r>
            <a:r>
              <a:rPr lang="en-US" sz="2000" baseline="30000" dirty="0" smtClean="0"/>
              <a:t> </a:t>
            </a:r>
            <a:r>
              <a:rPr lang="en-US" sz="2000" dirty="0" smtClean="0"/>
              <a:t>x </a:t>
            </a:r>
            <a:r>
              <a:rPr lang="en-US" sz="2000" dirty="0"/>
              <a:t>– </a:t>
            </a:r>
            <a:r>
              <a:rPr lang="en-US" sz="2000" dirty="0" err="1" smtClean="0"/>
              <a:t>E</a:t>
            </a:r>
            <a:r>
              <a:rPr lang="en-US" sz="2000" baseline="-25000" dirty="0" err="1" smtClean="0"/>
              <a:t>k</a:t>
            </a:r>
            <a:r>
              <a:rPr lang="en-US" sz="2000" baseline="30000" dirty="0" smtClean="0"/>
              <a:t> </a:t>
            </a:r>
            <a:r>
              <a:rPr lang="en-US" sz="2000" dirty="0"/>
              <a:t>t </a:t>
            </a:r>
          </a:p>
        </p:txBody>
      </p:sp>
      <p:sp>
        <p:nvSpPr>
          <p:cNvPr id="55" name="Text Box 22"/>
          <p:cNvSpPr txBox="1">
            <a:spLocks noChangeArrowheads="1"/>
          </p:cNvSpPr>
          <p:nvPr/>
        </p:nvSpPr>
        <p:spPr bwMode="auto">
          <a:xfrm>
            <a:off x="4568176" y="5086934"/>
            <a:ext cx="4373805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depends on x and t in combination </a:t>
            </a:r>
          </a:p>
          <a:p>
            <a:r>
              <a:rPr lang="en-US" sz="2000" dirty="0" smtClean="0"/>
              <a:t>(x – </a:t>
            </a:r>
            <a:r>
              <a:rPr lang="en-US" sz="2000" dirty="0" err="1" smtClean="0"/>
              <a:t>v</a:t>
            </a:r>
            <a:r>
              <a:rPr lang="en-US" sz="2000" baseline="-25000" dirty="0" err="1" smtClean="0"/>
              <a:t>k</a:t>
            </a:r>
            <a:r>
              <a:rPr lang="en-US" sz="2000" dirty="0" err="1" smtClean="0"/>
              <a:t>t</a:t>
            </a:r>
            <a:r>
              <a:rPr lang="en-US" sz="2000" dirty="0" smtClean="0"/>
              <a:t>)  only and therefore </a:t>
            </a:r>
          </a:p>
          <a:p>
            <a:r>
              <a:rPr lang="en-US" sz="2000" dirty="0" smtClean="0"/>
              <a:t>describes propagation of the wave packet with group velocity  </a:t>
            </a:r>
            <a:r>
              <a:rPr lang="en-US" sz="2000" dirty="0" err="1" smtClean="0"/>
              <a:t>v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 without change of the shape  </a:t>
            </a:r>
            <a:endParaRPr lang="en-US" sz="2000" dirty="0"/>
          </a:p>
        </p:txBody>
      </p:sp>
      <p:sp>
        <p:nvSpPr>
          <p:cNvPr id="31" name="WordArt 26"/>
          <p:cNvSpPr>
            <a:spLocks noChangeArrowheads="1" noChangeShapeType="1" noTextEdit="1"/>
          </p:cNvSpPr>
          <p:nvPr/>
        </p:nvSpPr>
        <p:spPr bwMode="auto">
          <a:xfrm>
            <a:off x="319588" y="202022"/>
            <a:ext cx="5230345" cy="850431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Shape and phase factors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44419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5" name="WordArt 44"/>
          <p:cNvSpPr>
            <a:spLocks noChangeArrowheads="1" noChangeShapeType="1" noTextEdit="1"/>
          </p:cNvSpPr>
          <p:nvPr/>
        </p:nvSpPr>
        <p:spPr bwMode="auto">
          <a:xfrm>
            <a:off x="412904" y="223273"/>
            <a:ext cx="5407542" cy="84934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/>
              </a:rPr>
              <a:t>Mixing </a:t>
            </a:r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/>
              </a:rPr>
              <a:t>&amp; </a:t>
            </a:r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/>
              </a:rPr>
              <a:t>mixed states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tx2"/>
              </a:solidFill>
              <a:latin typeface="Arial Black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7588" y="1186636"/>
            <a:ext cx="57448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One needs to compute the produced state, i.e.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199745" y="1584231"/>
            <a:ext cx="3744427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shape factors, </a:t>
            </a:r>
            <a:r>
              <a:rPr lang="en-US" sz="2000" dirty="0" err="1" smtClean="0"/>
              <a:t>g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(x – </a:t>
            </a:r>
            <a:r>
              <a:rPr lang="en-US" sz="2000" dirty="0" err="1" smtClean="0"/>
              <a:t>v</a:t>
            </a:r>
            <a:r>
              <a:rPr lang="en-US" sz="2000" baseline="-25000" dirty="0" err="1" smtClean="0"/>
              <a:t>k</a:t>
            </a:r>
            <a:r>
              <a:rPr lang="en-US" sz="2000" dirty="0" err="1" smtClean="0"/>
              <a:t>t</a:t>
            </a:r>
            <a:r>
              <a:rPr lang="en-US" sz="2000" dirty="0" smtClean="0"/>
              <a:t>) </a:t>
            </a:r>
          </a:p>
        </p:txBody>
      </p:sp>
      <p:sp>
        <p:nvSpPr>
          <p:cNvPr id="10" name="Text Box 26"/>
          <p:cNvSpPr txBox="1">
            <a:spLocks noChangeArrowheads="1"/>
          </p:cNvSpPr>
          <p:nvPr/>
        </p:nvSpPr>
        <p:spPr bwMode="auto">
          <a:xfrm>
            <a:off x="1270645" y="2044353"/>
            <a:ext cx="2288988" cy="40011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mean </a:t>
            </a:r>
            <a:r>
              <a:rPr lang="en-US" sz="2000" dirty="0" err="1" smtClean="0"/>
              <a:t>momenta</a:t>
            </a:r>
            <a:r>
              <a:rPr lang="en-US" sz="2000" dirty="0" smtClean="0"/>
              <a:t> </a:t>
            </a:r>
            <a:r>
              <a:rPr lang="en-US" sz="2000" dirty="0" err="1" smtClean="0"/>
              <a:t>p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   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1198034" y="2897738"/>
            <a:ext cx="6765726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- fundamental interactions</a:t>
            </a:r>
          </a:p>
          <a:p>
            <a:pPr>
              <a:buFontTx/>
              <a:buChar char="-"/>
            </a:pPr>
            <a:r>
              <a:rPr lang="en-US" sz="2000" dirty="0" smtClean="0"/>
              <a:t> kinematics</a:t>
            </a:r>
          </a:p>
          <a:p>
            <a:pPr>
              <a:buFontTx/>
              <a:buChar char="-"/>
            </a:pPr>
            <a:r>
              <a:rPr lang="en-US" sz="2000" dirty="0" smtClean="0"/>
              <a:t> characteristics of parent and accompanying  particles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696686" y="5363119"/>
            <a:ext cx="77070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If heavy neutrinos are present but can not be produced for kinematical reasons, flavor states in </a:t>
            </a:r>
            <a:r>
              <a:rPr lang="en-US" sz="2000" dirty="0" err="1" smtClean="0"/>
              <a:t>Lagrangian</a:t>
            </a:r>
            <a:r>
              <a:rPr lang="en-US" sz="2000" dirty="0" smtClean="0"/>
              <a:t> differ from </a:t>
            </a:r>
          </a:p>
          <a:p>
            <a:r>
              <a:rPr lang="en-US" sz="2000" dirty="0" smtClean="0"/>
              <a:t>the produced states, etc..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412904" y="4640490"/>
            <a:ext cx="4786417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Produced  state is process-dependent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420005" y="2572059"/>
            <a:ext cx="25833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taking into account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4663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4494213" y="4820609"/>
            <a:ext cx="1668462" cy="70788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2779713" y="2881313"/>
            <a:ext cx="2235200" cy="17160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26631" name="WordArt 7"/>
          <p:cNvSpPr>
            <a:spLocks noChangeArrowheads="1" noChangeShapeType="1" noTextEdit="1"/>
          </p:cNvSpPr>
          <p:nvPr/>
        </p:nvSpPr>
        <p:spPr bwMode="auto">
          <a:xfrm>
            <a:off x="763588" y="212644"/>
            <a:ext cx="6296445" cy="86027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Example of neutrino </a:t>
            </a:r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wave packets</a:t>
            </a:r>
          </a:p>
        </p:txBody>
      </p:sp>
      <p:sp>
        <p:nvSpPr>
          <p:cNvPr id="26632" name="Freeform 8"/>
          <p:cNvSpPr>
            <a:spLocks/>
          </p:cNvSpPr>
          <p:nvPr/>
        </p:nvSpPr>
        <p:spPr bwMode="auto">
          <a:xfrm flipH="1">
            <a:off x="3097213" y="2949575"/>
            <a:ext cx="1698625" cy="1292225"/>
          </a:xfrm>
          <a:custGeom>
            <a:avLst/>
            <a:gdLst>
              <a:gd name="T0" fmla="*/ 0 w 768"/>
              <a:gd name="T1" fmla="*/ 0 h 814"/>
              <a:gd name="T2" fmla="*/ 155 w 768"/>
              <a:gd name="T3" fmla="*/ 402 h 814"/>
              <a:gd name="T4" fmla="*/ 448 w 768"/>
              <a:gd name="T5" fmla="*/ 686 h 814"/>
              <a:gd name="T6" fmla="*/ 768 w 768"/>
              <a:gd name="T7" fmla="*/ 814 h 814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814"/>
              <a:gd name="T14" fmla="*/ 768 w 768"/>
              <a:gd name="T15" fmla="*/ 814 h 81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814">
                <a:moveTo>
                  <a:pt x="0" y="0"/>
                </a:moveTo>
                <a:cubicBezTo>
                  <a:pt x="40" y="144"/>
                  <a:pt x="80" y="288"/>
                  <a:pt x="155" y="402"/>
                </a:cubicBezTo>
                <a:cubicBezTo>
                  <a:pt x="230" y="516"/>
                  <a:pt x="346" y="617"/>
                  <a:pt x="448" y="686"/>
                </a:cubicBezTo>
                <a:cubicBezTo>
                  <a:pt x="550" y="755"/>
                  <a:pt x="659" y="784"/>
                  <a:pt x="768" y="814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1911350" y="1863725"/>
            <a:ext cx="1993900" cy="1587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6319838" y="1600200"/>
            <a:ext cx="600075" cy="646113"/>
          </a:xfrm>
          <a:prstGeom prst="rect">
            <a:avLst/>
          </a:prstGeom>
          <a:solidFill>
            <a:srgbClr val="FF00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1825625" y="1765300"/>
            <a:ext cx="85725" cy="3714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5221288" y="2039938"/>
            <a:ext cx="3095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</a:t>
            </a:r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>
            <a:off x="2006600" y="1951038"/>
            <a:ext cx="4297363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2862263" y="2022475"/>
            <a:ext cx="395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</a:t>
            </a:r>
            <a:r>
              <a:rPr lang="en-US" baseline="-25000"/>
              <a:t>p</a:t>
            </a:r>
            <a:r>
              <a:rPr lang="en-US"/>
              <a:t> </a:t>
            </a:r>
          </a:p>
        </p:txBody>
      </p:sp>
      <p:sp>
        <p:nvSpPr>
          <p:cNvPr id="26639" name="Freeform 15"/>
          <p:cNvSpPr>
            <a:spLocks/>
          </p:cNvSpPr>
          <p:nvPr/>
        </p:nvSpPr>
        <p:spPr bwMode="auto">
          <a:xfrm flipH="1">
            <a:off x="3095625" y="2978150"/>
            <a:ext cx="1700213" cy="1466850"/>
          </a:xfrm>
          <a:custGeom>
            <a:avLst/>
            <a:gdLst>
              <a:gd name="T0" fmla="*/ 0 w 768"/>
              <a:gd name="T1" fmla="*/ 0 h 924"/>
              <a:gd name="T2" fmla="*/ 0 w 768"/>
              <a:gd name="T3" fmla="*/ 924 h 924"/>
              <a:gd name="T4" fmla="*/ 768 w 768"/>
              <a:gd name="T5" fmla="*/ 924 h 924"/>
              <a:gd name="T6" fmla="*/ 768 w 768"/>
              <a:gd name="T7" fmla="*/ 805 h 924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924"/>
              <a:gd name="T14" fmla="*/ 768 w 768"/>
              <a:gd name="T15" fmla="*/ 924 h 9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924">
                <a:moveTo>
                  <a:pt x="0" y="0"/>
                </a:moveTo>
                <a:lnTo>
                  <a:pt x="0" y="924"/>
                </a:lnTo>
                <a:lnTo>
                  <a:pt x="768" y="924"/>
                </a:lnTo>
                <a:lnTo>
                  <a:pt x="768" y="805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5041900" y="4206875"/>
            <a:ext cx="319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>
            <a:off x="1924050" y="1938338"/>
            <a:ext cx="1393825" cy="1587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2381250" y="1509713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Symbol" pitchFamily="18" charset="2"/>
              </a:rPr>
              <a:t>p</a:t>
            </a:r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5060950" y="1517650"/>
            <a:ext cx="315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Symbol" pitchFamily="18" charset="2"/>
              </a:rPr>
              <a:t>n</a:t>
            </a:r>
          </a:p>
        </p:txBody>
      </p:sp>
      <p:sp>
        <p:nvSpPr>
          <p:cNvPr id="26644" name="Text Box 20"/>
          <p:cNvSpPr txBox="1">
            <a:spLocks noChangeArrowheads="1"/>
          </p:cNvSpPr>
          <p:nvPr/>
        </p:nvSpPr>
        <p:spPr bwMode="auto">
          <a:xfrm>
            <a:off x="6902450" y="2905125"/>
            <a:ext cx="21002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>D. Hernandez, AS</a:t>
            </a:r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 flipH="1">
            <a:off x="900113" y="1930400"/>
            <a:ext cx="928687" cy="15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1068388" y="1550988"/>
            <a:ext cx="3063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26647" name="Text Box 23"/>
          <p:cNvSpPr txBox="1">
            <a:spLocks noChangeArrowheads="1"/>
          </p:cNvSpPr>
          <p:nvPr/>
        </p:nvSpPr>
        <p:spPr bwMode="auto">
          <a:xfrm>
            <a:off x="1144588" y="2333625"/>
            <a:ext cx="873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target</a:t>
            </a:r>
          </a:p>
        </p:txBody>
      </p:sp>
      <p:sp>
        <p:nvSpPr>
          <p:cNvPr id="26648" name="Text Box 24"/>
          <p:cNvSpPr txBox="1">
            <a:spLocks noChangeArrowheads="1"/>
          </p:cNvSpPr>
          <p:nvPr/>
        </p:nvSpPr>
        <p:spPr bwMode="auto">
          <a:xfrm>
            <a:off x="2251075" y="2333625"/>
            <a:ext cx="1519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decay tunnel</a:t>
            </a:r>
          </a:p>
        </p:txBody>
      </p: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6162675" y="2335213"/>
            <a:ext cx="1133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detector</a:t>
            </a:r>
          </a:p>
        </p:txBody>
      </p:sp>
      <p:sp>
        <p:nvSpPr>
          <p:cNvPr id="26650" name="Rectangle 26"/>
          <p:cNvSpPr>
            <a:spLocks noChangeArrowheads="1"/>
          </p:cNvSpPr>
          <p:nvPr/>
        </p:nvSpPr>
        <p:spPr bwMode="auto">
          <a:xfrm>
            <a:off x="3905250" y="1765300"/>
            <a:ext cx="219075" cy="3714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1" name="Text Box 27"/>
          <p:cNvSpPr txBox="1">
            <a:spLocks noChangeArrowheads="1"/>
          </p:cNvSpPr>
          <p:nvPr/>
        </p:nvSpPr>
        <p:spPr bwMode="auto">
          <a:xfrm>
            <a:off x="4051300" y="2317750"/>
            <a:ext cx="11477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absorber</a:t>
            </a:r>
          </a:p>
        </p:txBody>
      </p:sp>
      <p:sp>
        <p:nvSpPr>
          <p:cNvPr id="26652" name="Text Box 28"/>
          <p:cNvSpPr txBox="1">
            <a:spLocks noChangeArrowheads="1"/>
          </p:cNvSpPr>
          <p:nvPr/>
        </p:nvSpPr>
        <p:spPr bwMode="auto">
          <a:xfrm>
            <a:off x="6937375" y="3208817"/>
            <a:ext cx="216918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>E. </a:t>
            </a:r>
            <a:r>
              <a:rPr lang="en-US" i="1" dirty="0" err="1">
                <a:solidFill>
                  <a:srgbClr val="FF0000"/>
                </a:solidFill>
              </a:rPr>
              <a:t>Kh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Akhmedov</a:t>
            </a:r>
            <a:r>
              <a:rPr lang="en-US" i="1" dirty="0">
                <a:solidFill>
                  <a:srgbClr val="FF0000"/>
                </a:solidFill>
              </a:rPr>
              <a:t>, </a:t>
            </a:r>
          </a:p>
          <a:p>
            <a:r>
              <a:rPr lang="en-US" i="1" dirty="0">
                <a:solidFill>
                  <a:srgbClr val="FF0000"/>
                </a:solidFill>
              </a:rPr>
              <a:t>D. Hernandez, AS </a:t>
            </a:r>
          </a:p>
          <a:p>
            <a:r>
              <a:rPr lang="en-US" i="1" dirty="0">
                <a:solidFill>
                  <a:srgbClr val="FF0000"/>
                </a:solidFill>
              </a:rPr>
              <a:t>arXiv:1110.5453</a:t>
            </a:r>
          </a:p>
        </p:txBody>
      </p:sp>
      <p:sp>
        <p:nvSpPr>
          <p:cNvPr id="26653" name="Text Box 29"/>
          <p:cNvSpPr txBox="1">
            <a:spLocks noChangeArrowheads="1"/>
          </p:cNvSpPr>
          <p:nvPr/>
        </p:nvSpPr>
        <p:spPr bwMode="auto">
          <a:xfrm>
            <a:off x="4547378" y="4975225"/>
            <a:ext cx="8499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s </a:t>
            </a:r>
            <a:r>
              <a:rPr lang="en-US" sz="2000" dirty="0"/>
              <a:t>= </a:t>
            </a:r>
            <a:r>
              <a:rPr lang="en-US" sz="2000" dirty="0" err="1"/>
              <a:t>l</a:t>
            </a:r>
            <a:r>
              <a:rPr lang="en-US" sz="2000" baseline="-25000" dirty="0" err="1"/>
              <a:t>p</a:t>
            </a:r>
            <a:r>
              <a:rPr lang="en-US" sz="2000" dirty="0"/>
              <a:t> </a:t>
            </a:r>
            <a:endParaRPr lang="en-US" sz="2000" dirty="0">
              <a:latin typeface="Symbol" pitchFamily="18" charset="2"/>
            </a:endParaRPr>
          </a:p>
        </p:txBody>
      </p:sp>
      <p:sp>
        <p:nvSpPr>
          <p:cNvPr id="26654" name="Text Box 30"/>
          <p:cNvSpPr txBox="1">
            <a:spLocks noChangeArrowheads="1"/>
          </p:cNvSpPr>
          <p:nvPr/>
        </p:nvSpPr>
        <p:spPr bwMode="auto">
          <a:xfrm>
            <a:off x="464593" y="4787900"/>
            <a:ext cx="367761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The length of </a:t>
            </a:r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dirty="0" smtClean="0"/>
              <a:t> WP</a:t>
            </a:r>
            <a:r>
              <a:rPr lang="en-US" sz="2000" dirty="0"/>
              <a:t> </a:t>
            </a:r>
            <a:r>
              <a:rPr lang="en-US" sz="2000" dirty="0" smtClean="0"/>
              <a:t>emitted </a:t>
            </a:r>
          </a:p>
          <a:p>
            <a:r>
              <a:rPr lang="en-US" sz="2000" dirty="0" smtClean="0"/>
              <a:t>in </a:t>
            </a:r>
            <a:r>
              <a:rPr lang="en-US" sz="2000" dirty="0"/>
              <a:t>the forward </a:t>
            </a:r>
            <a:r>
              <a:rPr lang="en-US" sz="2000" dirty="0" smtClean="0"/>
              <a:t>direction:</a:t>
            </a:r>
            <a:endParaRPr lang="en-US" sz="2000" dirty="0"/>
          </a:p>
        </p:txBody>
      </p:sp>
      <p:sp>
        <p:nvSpPr>
          <p:cNvPr id="26655" name="Freeform 31"/>
          <p:cNvSpPr>
            <a:spLocks/>
          </p:cNvSpPr>
          <p:nvPr/>
        </p:nvSpPr>
        <p:spPr bwMode="auto">
          <a:xfrm>
            <a:off x="3106738" y="3005138"/>
            <a:ext cx="1682750" cy="1506537"/>
          </a:xfrm>
          <a:custGeom>
            <a:avLst/>
            <a:gdLst>
              <a:gd name="T0" fmla="*/ 0 w 1051"/>
              <a:gd name="T1" fmla="*/ 896 h 949"/>
              <a:gd name="T2" fmla="*/ 36 w 1051"/>
              <a:gd name="T3" fmla="*/ 777 h 949"/>
              <a:gd name="T4" fmla="*/ 109 w 1051"/>
              <a:gd name="T5" fmla="*/ 905 h 949"/>
              <a:gd name="T6" fmla="*/ 183 w 1051"/>
              <a:gd name="T7" fmla="*/ 740 h 949"/>
              <a:gd name="T8" fmla="*/ 265 w 1051"/>
              <a:gd name="T9" fmla="*/ 914 h 949"/>
              <a:gd name="T10" fmla="*/ 329 w 1051"/>
              <a:gd name="T11" fmla="*/ 694 h 949"/>
              <a:gd name="T12" fmla="*/ 402 w 1051"/>
              <a:gd name="T13" fmla="*/ 914 h 949"/>
              <a:gd name="T14" fmla="*/ 475 w 1051"/>
              <a:gd name="T15" fmla="*/ 630 h 949"/>
              <a:gd name="T16" fmla="*/ 548 w 1051"/>
              <a:gd name="T17" fmla="*/ 905 h 949"/>
              <a:gd name="T18" fmla="*/ 603 w 1051"/>
              <a:gd name="T19" fmla="*/ 557 h 949"/>
              <a:gd name="T20" fmla="*/ 667 w 1051"/>
              <a:gd name="T21" fmla="*/ 914 h 949"/>
              <a:gd name="T22" fmla="*/ 731 w 1051"/>
              <a:gd name="T23" fmla="*/ 493 h 949"/>
              <a:gd name="T24" fmla="*/ 786 w 1051"/>
              <a:gd name="T25" fmla="*/ 896 h 949"/>
              <a:gd name="T26" fmla="*/ 841 w 1051"/>
              <a:gd name="T27" fmla="*/ 384 h 949"/>
              <a:gd name="T28" fmla="*/ 905 w 1051"/>
              <a:gd name="T29" fmla="*/ 914 h 949"/>
              <a:gd name="T30" fmla="*/ 941 w 1051"/>
              <a:gd name="T31" fmla="*/ 210 h 949"/>
              <a:gd name="T32" fmla="*/ 1005 w 1051"/>
              <a:gd name="T33" fmla="*/ 914 h 949"/>
              <a:gd name="T34" fmla="*/ 1051 w 1051"/>
              <a:gd name="T35" fmla="*/ 0 h 949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051"/>
              <a:gd name="T55" fmla="*/ 0 h 949"/>
              <a:gd name="T56" fmla="*/ 1051 w 1051"/>
              <a:gd name="T57" fmla="*/ 949 h 949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051" h="949">
                <a:moveTo>
                  <a:pt x="0" y="896"/>
                </a:moveTo>
                <a:cubicBezTo>
                  <a:pt x="9" y="836"/>
                  <a:pt x="18" y="776"/>
                  <a:pt x="36" y="777"/>
                </a:cubicBezTo>
                <a:cubicBezTo>
                  <a:pt x="54" y="778"/>
                  <a:pt x="85" y="911"/>
                  <a:pt x="109" y="905"/>
                </a:cubicBezTo>
                <a:cubicBezTo>
                  <a:pt x="133" y="899"/>
                  <a:pt x="157" y="739"/>
                  <a:pt x="183" y="740"/>
                </a:cubicBezTo>
                <a:cubicBezTo>
                  <a:pt x="209" y="741"/>
                  <a:pt x="241" y="922"/>
                  <a:pt x="265" y="914"/>
                </a:cubicBezTo>
                <a:cubicBezTo>
                  <a:pt x="289" y="906"/>
                  <a:pt x="306" y="694"/>
                  <a:pt x="329" y="694"/>
                </a:cubicBezTo>
                <a:cubicBezTo>
                  <a:pt x="352" y="694"/>
                  <a:pt x="378" y="925"/>
                  <a:pt x="402" y="914"/>
                </a:cubicBezTo>
                <a:cubicBezTo>
                  <a:pt x="426" y="903"/>
                  <a:pt x="451" y="631"/>
                  <a:pt x="475" y="630"/>
                </a:cubicBezTo>
                <a:cubicBezTo>
                  <a:pt x="499" y="629"/>
                  <a:pt x="527" y="917"/>
                  <a:pt x="548" y="905"/>
                </a:cubicBezTo>
                <a:cubicBezTo>
                  <a:pt x="569" y="893"/>
                  <a:pt x="583" y="556"/>
                  <a:pt x="603" y="557"/>
                </a:cubicBezTo>
                <a:cubicBezTo>
                  <a:pt x="623" y="558"/>
                  <a:pt x="646" y="925"/>
                  <a:pt x="667" y="914"/>
                </a:cubicBezTo>
                <a:cubicBezTo>
                  <a:pt x="688" y="903"/>
                  <a:pt x="711" y="496"/>
                  <a:pt x="731" y="493"/>
                </a:cubicBezTo>
                <a:cubicBezTo>
                  <a:pt x="751" y="490"/>
                  <a:pt x="768" y="914"/>
                  <a:pt x="786" y="896"/>
                </a:cubicBezTo>
                <a:cubicBezTo>
                  <a:pt x="804" y="878"/>
                  <a:pt x="821" y="381"/>
                  <a:pt x="841" y="384"/>
                </a:cubicBezTo>
                <a:cubicBezTo>
                  <a:pt x="861" y="387"/>
                  <a:pt x="888" y="943"/>
                  <a:pt x="905" y="914"/>
                </a:cubicBezTo>
                <a:cubicBezTo>
                  <a:pt x="922" y="885"/>
                  <a:pt x="924" y="210"/>
                  <a:pt x="941" y="210"/>
                </a:cubicBezTo>
                <a:cubicBezTo>
                  <a:pt x="958" y="210"/>
                  <a:pt x="987" y="949"/>
                  <a:pt x="1005" y="914"/>
                </a:cubicBezTo>
                <a:cubicBezTo>
                  <a:pt x="1023" y="879"/>
                  <a:pt x="1037" y="439"/>
                  <a:pt x="1051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61" name="Text Box 37"/>
          <p:cNvSpPr txBox="1">
            <a:spLocks noChangeArrowheads="1"/>
          </p:cNvSpPr>
          <p:nvPr/>
        </p:nvSpPr>
        <p:spPr bwMode="auto">
          <a:xfrm>
            <a:off x="6402387" y="5176209"/>
            <a:ext cx="198483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Doppler effect</a:t>
            </a:r>
          </a:p>
        </p:txBody>
      </p:sp>
      <p:sp>
        <p:nvSpPr>
          <p:cNvPr id="26662" name="Text Box 38"/>
          <p:cNvSpPr txBox="1">
            <a:spLocks noChangeArrowheads="1"/>
          </p:cNvSpPr>
          <p:nvPr/>
        </p:nvSpPr>
        <p:spPr bwMode="auto">
          <a:xfrm>
            <a:off x="5244919" y="4820609"/>
            <a:ext cx="87395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v – </a:t>
            </a:r>
            <a:r>
              <a:rPr lang="en-US" sz="2000" dirty="0" err="1"/>
              <a:t>v</a:t>
            </a:r>
            <a:r>
              <a:rPr lang="en-US" sz="2000" baseline="-25000" dirty="0" err="1">
                <a:latin typeface="Symbol" pitchFamily="18" charset="2"/>
              </a:rPr>
              <a:t>p</a:t>
            </a:r>
            <a:r>
              <a:rPr lang="en-US" sz="2000" dirty="0"/>
              <a:t> </a:t>
            </a:r>
          </a:p>
          <a:p>
            <a:r>
              <a:rPr lang="en-US" sz="2000" dirty="0"/>
              <a:t>   </a:t>
            </a:r>
            <a:r>
              <a:rPr lang="en-US" sz="2000" dirty="0" err="1"/>
              <a:t>v</a:t>
            </a:r>
            <a:r>
              <a:rPr lang="en-US" sz="2000" baseline="-25000" dirty="0" err="1">
                <a:latin typeface="Symbol" pitchFamily="18" charset="2"/>
              </a:rPr>
              <a:t>p</a:t>
            </a:r>
            <a:endParaRPr lang="en-US" sz="2000" dirty="0"/>
          </a:p>
        </p:txBody>
      </p:sp>
      <p:sp>
        <p:nvSpPr>
          <p:cNvPr id="26663" name="Line 39"/>
          <p:cNvSpPr>
            <a:spLocks noChangeShapeType="1"/>
          </p:cNvSpPr>
          <p:nvPr/>
        </p:nvSpPr>
        <p:spPr bwMode="auto">
          <a:xfrm>
            <a:off x="5318423" y="5195888"/>
            <a:ext cx="623888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65" name="Text Box 41"/>
          <p:cNvSpPr txBox="1">
            <a:spLocks noChangeArrowheads="1"/>
          </p:cNvSpPr>
          <p:nvPr/>
        </p:nvSpPr>
        <p:spPr bwMode="auto">
          <a:xfrm>
            <a:off x="341313" y="3669490"/>
            <a:ext cx="184377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n</a:t>
            </a:r>
            <a:r>
              <a:rPr lang="en-US" sz="2000" dirty="0"/>
              <a:t> wave packet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401982" y="446562"/>
            <a:ext cx="340846" cy="381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*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2" name="Rectangle 2"/>
          <p:cNvSpPr>
            <a:spLocks noChangeArrowheads="1"/>
          </p:cNvSpPr>
          <p:nvPr/>
        </p:nvSpPr>
        <p:spPr bwMode="auto">
          <a:xfrm>
            <a:off x="0" y="-4088"/>
            <a:ext cx="9144001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5" name="Rectangle 64"/>
          <p:cNvSpPr/>
          <p:nvPr/>
        </p:nvSpPr>
        <p:spPr bwMode="auto">
          <a:xfrm>
            <a:off x="1222791" y="5360989"/>
            <a:ext cx="2956207" cy="605557"/>
          </a:xfrm>
          <a:prstGeom prst="rect">
            <a:avLst/>
          </a:prstGeom>
          <a:solidFill>
            <a:srgbClr val="CC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4579" name="Rectangle 52"/>
          <p:cNvSpPr>
            <a:spLocks noChangeArrowheads="1"/>
          </p:cNvSpPr>
          <p:nvPr/>
        </p:nvSpPr>
        <p:spPr bwMode="auto">
          <a:xfrm>
            <a:off x="1066800" y="1412875"/>
            <a:ext cx="3468688" cy="387191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24582" name="Freeform 6"/>
          <p:cNvSpPr>
            <a:spLocks/>
          </p:cNvSpPr>
          <p:nvPr/>
        </p:nvSpPr>
        <p:spPr bwMode="auto">
          <a:xfrm>
            <a:off x="1209675" y="1774825"/>
            <a:ext cx="3078163" cy="1643733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rgbClr val="00FF00"/>
          </a:solidFill>
          <a:ln w="190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1311275" y="4520982"/>
            <a:ext cx="4219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/>
              <a:t>3</a:t>
            </a:r>
            <a:endParaRPr lang="en-US" sz="2000" dirty="0"/>
          </a:p>
        </p:txBody>
      </p:sp>
      <p:sp>
        <p:nvSpPr>
          <p:cNvPr id="24584" name="Text Box 9"/>
          <p:cNvSpPr txBox="1">
            <a:spLocks noChangeArrowheads="1"/>
          </p:cNvSpPr>
          <p:nvPr/>
        </p:nvSpPr>
        <p:spPr bwMode="auto">
          <a:xfrm>
            <a:off x="4148931" y="4686300"/>
            <a:ext cx="3190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24585" name="Text Box 12"/>
          <p:cNvSpPr txBox="1">
            <a:spLocks noChangeArrowheads="1"/>
          </p:cNvSpPr>
          <p:nvPr/>
        </p:nvSpPr>
        <p:spPr bwMode="auto">
          <a:xfrm>
            <a:off x="1209675" y="2779713"/>
            <a:ext cx="4219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/>
              <a:t>2</a:t>
            </a:r>
            <a:endParaRPr lang="en-US" sz="2000" dirty="0"/>
          </a:p>
        </p:txBody>
      </p:sp>
      <p:sp>
        <p:nvSpPr>
          <p:cNvPr id="24586" name="Text Box 15"/>
          <p:cNvSpPr txBox="1">
            <a:spLocks noChangeArrowheads="1"/>
          </p:cNvSpPr>
          <p:nvPr/>
        </p:nvSpPr>
        <p:spPr bwMode="auto">
          <a:xfrm>
            <a:off x="3783013" y="2470150"/>
            <a:ext cx="41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Symbol" pitchFamily="18" charset="2"/>
              </a:rPr>
              <a:t>s</a:t>
            </a:r>
            <a:r>
              <a:rPr lang="en-US" baseline="-25000"/>
              <a:t>x</a:t>
            </a:r>
            <a:endParaRPr lang="en-US">
              <a:latin typeface="Symbol" pitchFamily="18" charset="2"/>
            </a:endParaRPr>
          </a:p>
        </p:txBody>
      </p:sp>
      <p:sp>
        <p:nvSpPr>
          <p:cNvPr id="24587" name="Freeform 27"/>
          <p:cNvSpPr>
            <a:spLocks/>
          </p:cNvSpPr>
          <p:nvPr/>
        </p:nvSpPr>
        <p:spPr bwMode="auto">
          <a:xfrm>
            <a:off x="1193800" y="2532056"/>
            <a:ext cx="3078163" cy="849312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8" name="Line 28"/>
          <p:cNvSpPr>
            <a:spLocks noChangeShapeType="1"/>
          </p:cNvSpPr>
          <p:nvPr/>
        </p:nvSpPr>
        <p:spPr bwMode="auto">
          <a:xfrm>
            <a:off x="1233488" y="3345308"/>
            <a:ext cx="3033712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9" name="Freeform 30"/>
          <p:cNvSpPr>
            <a:spLocks/>
          </p:cNvSpPr>
          <p:nvPr/>
        </p:nvSpPr>
        <p:spPr bwMode="auto">
          <a:xfrm>
            <a:off x="1230313" y="3551481"/>
            <a:ext cx="3078162" cy="1566848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rgbClr val="00B0F0"/>
          </a:solidFill>
          <a:ln w="190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90" name="Freeform 11"/>
          <p:cNvSpPr>
            <a:spLocks/>
          </p:cNvSpPr>
          <p:nvPr/>
        </p:nvSpPr>
        <p:spPr bwMode="auto">
          <a:xfrm>
            <a:off x="1248910" y="4343409"/>
            <a:ext cx="3078162" cy="741136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rgbClr val="00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91" name="Line 31"/>
          <p:cNvSpPr>
            <a:spLocks noChangeShapeType="1"/>
          </p:cNvSpPr>
          <p:nvPr/>
        </p:nvSpPr>
        <p:spPr bwMode="auto">
          <a:xfrm>
            <a:off x="1252085" y="5040539"/>
            <a:ext cx="3033713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92" name="Freeform 50"/>
          <p:cNvSpPr>
            <a:spLocks/>
          </p:cNvSpPr>
          <p:nvPr/>
        </p:nvSpPr>
        <p:spPr bwMode="auto">
          <a:xfrm>
            <a:off x="1709964" y="3584139"/>
            <a:ext cx="2422525" cy="1565260"/>
          </a:xfrm>
          <a:custGeom>
            <a:avLst/>
            <a:gdLst>
              <a:gd name="T0" fmla="*/ 0 w 1526"/>
              <a:gd name="T1" fmla="*/ 1171 h 1247"/>
              <a:gd name="T2" fmla="*/ 91 w 1526"/>
              <a:gd name="T3" fmla="*/ 1080 h 1247"/>
              <a:gd name="T4" fmla="*/ 182 w 1526"/>
              <a:gd name="T5" fmla="*/ 1162 h 1247"/>
              <a:gd name="T6" fmla="*/ 283 w 1526"/>
              <a:gd name="T7" fmla="*/ 741 h 1247"/>
              <a:gd name="T8" fmla="*/ 384 w 1526"/>
              <a:gd name="T9" fmla="*/ 1171 h 1247"/>
              <a:gd name="T10" fmla="*/ 475 w 1526"/>
              <a:gd name="T11" fmla="*/ 284 h 1247"/>
              <a:gd name="T12" fmla="*/ 576 w 1526"/>
              <a:gd name="T13" fmla="*/ 1162 h 1247"/>
              <a:gd name="T14" fmla="*/ 676 w 1526"/>
              <a:gd name="T15" fmla="*/ 1 h 1247"/>
              <a:gd name="T16" fmla="*/ 768 w 1526"/>
              <a:gd name="T17" fmla="*/ 1171 h 1247"/>
              <a:gd name="T18" fmla="*/ 859 w 1526"/>
              <a:gd name="T19" fmla="*/ 165 h 1247"/>
              <a:gd name="T20" fmla="*/ 960 w 1526"/>
              <a:gd name="T21" fmla="*/ 1171 h 1247"/>
              <a:gd name="T22" fmla="*/ 1051 w 1526"/>
              <a:gd name="T23" fmla="*/ 595 h 1247"/>
              <a:gd name="T24" fmla="*/ 1142 w 1526"/>
              <a:gd name="T25" fmla="*/ 1162 h 1247"/>
              <a:gd name="T26" fmla="*/ 1234 w 1526"/>
              <a:gd name="T27" fmla="*/ 1025 h 1247"/>
              <a:gd name="T28" fmla="*/ 1334 w 1526"/>
              <a:gd name="T29" fmla="*/ 1171 h 1247"/>
              <a:gd name="T30" fmla="*/ 1426 w 1526"/>
              <a:gd name="T31" fmla="*/ 1144 h 1247"/>
              <a:gd name="T32" fmla="*/ 1526 w 1526"/>
              <a:gd name="T33" fmla="*/ 1162 h 124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526"/>
              <a:gd name="T52" fmla="*/ 0 h 1247"/>
              <a:gd name="T53" fmla="*/ 1526 w 1526"/>
              <a:gd name="T54" fmla="*/ 1247 h 1247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526" h="1247">
                <a:moveTo>
                  <a:pt x="0" y="1171"/>
                </a:moveTo>
                <a:cubicBezTo>
                  <a:pt x="30" y="1126"/>
                  <a:pt x="61" y="1082"/>
                  <a:pt x="91" y="1080"/>
                </a:cubicBezTo>
                <a:cubicBezTo>
                  <a:pt x="121" y="1078"/>
                  <a:pt x="150" y="1218"/>
                  <a:pt x="182" y="1162"/>
                </a:cubicBezTo>
                <a:cubicBezTo>
                  <a:pt x="214" y="1106"/>
                  <a:pt x="249" y="740"/>
                  <a:pt x="283" y="741"/>
                </a:cubicBezTo>
                <a:cubicBezTo>
                  <a:pt x="317" y="742"/>
                  <a:pt x="352" y="1247"/>
                  <a:pt x="384" y="1171"/>
                </a:cubicBezTo>
                <a:cubicBezTo>
                  <a:pt x="416" y="1095"/>
                  <a:pt x="443" y="286"/>
                  <a:pt x="475" y="284"/>
                </a:cubicBezTo>
                <a:cubicBezTo>
                  <a:pt x="507" y="282"/>
                  <a:pt x="543" y="1209"/>
                  <a:pt x="576" y="1162"/>
                </a:cubicBezTo>
                <a:cubicBezTo>
                  <a:pt x="609" y="1115"/>
                  <a:pt x="644" y="0"/>
                  <a:pt x="676" y="1"/>
                </a:cubicBezTo>
                <a:cubicBezTo>
                  <a:pt x="708" y="2"/>
                  <a:pt x="738" y="1144"/>
                  <a:pt x="768" y="1171"/>
                </a:cubicBezTo>
                <a:cubicBezTo>
                  <a:pt x="798" y="1198"/>
                  <a:pt x="827" y="165"/>
                  <a:pt x="859" y="165"/>
                </a:cubicBezTo>
                <a:cubicBezTo>
                  <a:pt x="891" y="165"/>
                  <a:pt x="928" y="1099"/>
                  <a:pt x="960" y="1171"/>
                </a:cubicBezTo>
                <a:cubicBezTo>
                  <a:pt x="992" y="1243"/>
                  <a:pt x="1021" y="596"/>
                  <a:pt x="1051" y="595"/>
                </a:cubicBezTo>
                <a:cubicBezTo>
                  <a:pt x="1081" y="594"/>
                  <a:pt x="1112" y="1090"/>
                  <a:pt x="1142" y="1162"/>
                </a:cubicBezTo>
                <a:cubicBezTo>
                  <a:pt x="1172" y="1234"/>
                  <a:pt x="1202" y="1024"/>
                  <a:pt x="1234" y="1025"/>
                </a:cubicBezTo>
                <a:cubicBezTo>
                  <a:pt x="1266" y="1026"/>
                  <a:pt x="1302" y="1151"/>
                  <a:pt x="1334" y="1171"/>
                </a:cubicBezTo>
                <a:cubicBezTo>
                  <a:pt x="1366" y="1191"/>
                  <a:pt x="1394" y="1146"/>
                  <a:pt x="1426" y="1144"/>
                </a:cubicBezTo>
                <a:cubicBezTo>
                  <a:pt x="1458" y="1142"/>
                  <a:pt x="1492" y="1152"/>
                  <a:pt x="1526" y="116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93" name="Freeform 51"/>
          <p:cNvSpPr>
            <a:spLocks/>
          </p:cNvSpPr>
          <p:nvPr/>
        </p:nvSpPr>
        <p:spPr bwMode="auto">
          <a:xfrm>
            <a:off x="1700213" y="1774825"/>
            <a:ext cx="2422525" cy="1686597"/>
          </a:xfrm>
          <a:custGeom>
            <a:avLst/>
            <a:gdLst>
              <a:gd name="T0" fmla="*/ 0 w 1526"/>
              <a:gd name="T1" fmla="*/ 1171 h 1247"/>
              <a:gd name="T2" fmla="*/ 91 w 1526"/>
              <a:gd name="T3" fmla="*/ 1080 h 1247"/>
              <a:gd name="T4" fmla="*/ 182 w 1526"/>
              <a:gd name="T5" fmla="*/ 1162 h 1247"/>
              <a:gd name="T6" fmla="*/ 283 w 1526"/>
              <a:gd name="T7" fmla="*/ 741 h 1247"/>
              <a:gd name="T8" fmla="*/ 384 w 1526"/>
              <a:gd name="T9" fmla="*/ 1171 h 1247"/>
              <a:gd name="T10" fmla="*/ 475 w 1526"/>
              <a:gd name="T11" fmla="*/ 284 h 1247"/>
              <a:gd name="T12" fmla="*/ 576 w 1526"/>
              <a:gd name="T13" fmla="*/ 1162 h 1247"/>
              <a:gd name="T14" fmla="*/ 676 w 1526"/>
              <a:gd name="T15" fmla="*/ 1 h 1247"/>
              <a:gd name="T16" fmla="*/ 768 w 1526"/>
              <a:gd name="T17" fmla="*/ 1171 h 1247"/>
              <a:gd name="T18" fmla="*/ 859 w 1526"/>
              <a:gd name="T19" fmla="*/ 165 h 1247"/>
              <a:gd name="T20" fmla="*/ 960 w 1526"/>
              <a:gd name="T21" fmla="*/ 1171 h 1247"/>
              <a:gd name="T22" fmla="*/ 1051 w 1526"/>
              <a:gd name="T23" fmla="*/ 595 h 1247"/>
              <a:gd name="T24" fmla="*/ 1142 w 1526"/>
              <a:gd name="T25" fmla="*/ 1162 h 1247"/>
              <a:gd name="T26" fmla="*/ 1234 w 1526"/>
              <a:gd name="T27" fmla="*/ 1025 h 1247"/>
              <a:gd name="T28" fmla="*/ 1334 w 1526"/>
              <a:gd name="T29" fmla="*/ 1171 h 1247"/>
              <a:gd name="T30" fmla="*/ 1426 w 1526"/>
              <a:gd name="T31" fmla="*/ 1144 h 1247"/>
              <a:gd name="T32" fmla="*/ 1526 w 1526"/>
              <a:gd name="T33" fmla="*/ 1162 h 124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526"/>
              <a:gd name="T52" fmla="*/ 0 h 1247"/>
              <a:gd name="T53" fmla="*/ 1526 w 1526"/>
              <a:gd name="T54" fmla="*/ 1247 h 1247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526" h="1247">
                <a:moveTo>
                  <a:pt x="0" y="1171"/>
                </a:moveTo>
                <a:cubicBezTo>
                  <a:pt x="30" y="1126"/>
                  <a:pt x="61" y="1082"/>
                  <a:pt x="91" y="1080"/>
                </a:cubicBezTo>
                <a:cubicBezTo>
                  <a:pt x="121" y="1078"/>
                  <a:pt x="150" y="1218"/>
                  <a:pt x="182" y="1162"/>
                </a:cubicBezTo>
                <a:cubicBezTo>
                  <a:pt x="214" y="1106"/>
                  <a:pt x="249" y="740"/>
                  <a:pt x="283" y="741"/>
                </a:cubicBezTo>
                <a:cubicBezTo>
                  <a:pt x="317" y="742"/>
                  <a:pt x="352" y="1247"/>
                  <a:pt x="384" y="1171"/>
                </a:cubicBezTo>
                <a:cubicBezTo>
                  <a:pt x="416" y="1095"/>
                  <a:pt x="443" y="286"/>
                  <a:pt x="475" y="284"/>
                </a:cubicBezTo>
                <a:cubicBezTo>
                  <a:pt x="507" y="282"/>
                  <a:pt x="543" y="1209"/>
                  <a:pt x="576" y="1162"/>
                </a:cubicBezTo>
                <a:cubicBezTo>
                  <a:pt x="609" y="1115"/>
                  <a:pt x="644" y="0"/>
                  <a:pt x="676" y="1"/>
                </a:cubicBezTo>
                <a:cubicBezTo>
                  <a:pt x="708" y="2"/>
                  <a:pt x="738" y="1144"/>
                  <a:pt x="768" y="1171"/>
                </a:cubicBezTo>
                <a:cubicBezTo>
                  <a:pt x="798" y="1198"/>
                  <a:pt x="827" y="165"/>
                  <a:pt x="859" y="165"/>
                </a:cubicBezTo>
                <a:cubicBezTo>
                  <a:pt x="891" y="165"/>
                  <a:pt x="928" y="1099"/>
                  <a:pt x="960" y="1171"/>
                </a:cubicBezTo>
                <a:cubicBezTo>
                  <a:pt x="992" y="1243"/>
                  <a:pt x="1021" y="596"/>
                  <a:pt x="1051" y="595"/>
                </a:cubicBezTo>
                <a:cubicBezTo>
                  <a:pt x="1081" y="594"/>
                  <a:pt x="1112" y="1090"/>
                  <a:pt x="1142" y="1162"/>
                </a:cubicBezTo>
                <a:cubicBezTo>
                  <a:pt x="1172" y="1234"/>
                  <a:pt x="1202" y="1024"/>
                  <a:pt x="1234" y="1025"/>
                </a:cubicBezTo>
                <a:cubicBezTo>
                  <a:pt x="1266" y="1026"/>
                  <a:pt x="1302" y="1151"/>
                  <a:pt x="1334" y="1171"/>
                </a:cubicBezTo>
                <a:cubicBezTo>
                  <a:pt x="1366" y="1191"/>
                  <a:pt x="1394" y="1146"/>
                  <a:pt x="1426" y="1144"/>
                </a:cubicBezTo>
                <a:cubicBezTo>
                  <a:pt x="1458" y="1142"/>
                  <a:pt x="1492" y="1152"/>
                  <a:pt x="1526" y="116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96" name="Text Box 56"/>
          <p:cNvSpPr txBox="1">
            <a:spLocks noChangeArrowheads="1"/>
          </p:cNvSpPr>
          <p:nvPr/>
        </p:nvSpPr>
        <p:spPr bwMode="auto">
          <a:xfrm>
            <a:off x="3588165" y="1537361"/>
            <a:ext cx="7088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/>
              <a:t>cos</a:t>
            </a:r>
            <a:r>
              <a:rPr lang="en-US" sz="2000" dirty="0" err="1">
                <a:latin typeface="Symbol" pitchFamily="18" charset="2"/>
              </a:rPr>
              <a:t>q</a:t>
            </a:r>
            <a:endParaRPr lang="en-US" sz="2000" dirty="0"/>
          </a:p>
        </p:txBody>
      </p:sp>
      <p:sp>
        <p:nvSpPr>
          <p:cNvPr id="24597" name="Text Box 57"/>
          <p:cNvSpPr txBox="1">
            <a:spLocks noChangeArrowheads="1"/>
          </p:cNvSpPr>
          <p:nvPr/>
        </p:nvSpPr>
        <p:spPr bwMode="auto">
          <a:xfrm>
            <a:off x="3621535" y="3418558"/>
            <a:ext cx="6495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/>
              <a:t>sin</a:t>
            </a:r>
            <a:r>
              <a:rPr lang="en-US" sz="2000" dirty="0" err="1">
                <a:latin typeface="Symbol" pitchFamily="18" charset="2"/>
              </a:rPr>
              <a:t>q</a:t>
            </a:r>
            <a:endParaRPr lang="en-US" sz="2000" dirty="0"/>
          </a:p>
        </p:txBody>
      </p:sp>
      <p:sp>
        <p:nvSpPr>
          <p:cNvPr id="24598" name="Text Box 58"/>
          <p:cNvSpPr txBox="1">
            <a:spLocks noChangeArrowheads="1"/>
          </p:cNvSpPr>
          <p:nvPr/>
        </p:nvSpPr>
        <p:spPr bwMode="auto">
          <a:xfrm>
            <a:off x="618807" y="1291874"/>
            <a:ext cx="415498" cy="40011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 smtClean="0">
                <a:latin typeface="Symbol" pitchFamily="18" charset="2"/>
              </a:rPr>
              <a:t>m</a:t>
            </a:r>
            <a:endParaRPr lang="en-US" sz="2000" dirty="0">
              <a:latin typeface="Symbol" pitchFamily="18" charset="2"/>
            </a:endParaRPr>
          </a:p>
        </p:txBody>
      </p:sp>
      <p:sp>
        <p:nvSpPr>
          <p:cNvPr id="24603" name="Text Box 63"/>
          <p:cNvSpPr txBox="1">
            <a:spLocks noChangeArrowheads="1"/>
          </p:cNvSpPr>
          <p:nvPr/>
        </p:nvSpPr>
        <p:spPr bwMode="auto">
          <a:xfrm>
            <a:off x="619125" y="5921375"/>
            <a:ext cx="2524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4613" name="AutoShape 75"/>
          <p:cNvSpPr>
            <a:spLocks noChangeArrowheads="1"/>
          </p:cNvSpPr>
          <p:nvPr/>
        </p:nvSpPr>
        <p:spPr bwMode="auto">
          <a:xfrm rot="16200000">
            <a:off x="4901377" y="1348351"/>
            <a:ext cx="387350" cy="29845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4614" name="Text Box 76"/>
          <p:cNvSpPr txBox="1">
            <a:spLocks noChangeArrowheads="1"/>
          </p:cNvSpPr>
          <p:nvPr/>
        </p:nvSpPr>
        <p:spPr bwMode="auto">
          <a:xfrm>
            <a:off x="5585949" y="5017690"/>
            <a:ext cx="3324141" cy="10156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/>
              <a:t>Interference of </a:t>
            </a:r>
            <a:r>
              <a:rPr lang="en-US" sz="2000" dirty="0" smtClean="0"/>
              <a:t>the </a:t>
            </a:r>
            <a:r>
              <a:rPr lang="en-US" sz="2000" dirty="0"/>
              <a:t>same </a:t>
            </a:r>
            <a:endParaRPr lang="en-US" sz="2000" dirty="0" smtClean="0"/>
          </a:p>
          <a:p>
            <a:r>
              <a:rPr lang="en-US" sz="2000" dirty="0" smtClean="0"/>
              <a:t>flavor </a:t>
            </a:r>
            <a:r>
              <a:rPr lang="en-US" sz="2000" dirty="0" smtClean="0"/>
              <a:t>parts of the </a:t>
            </a:r>
            <a:r>
              <a:rPr lang="en-US" sz="2000" dirty="0" smtClean="0"/>
              <a:t>WP which depends on phase</a:t>
            </a:r>
            <a:endParaRPr lang="en-US" sz="2000" dirty="0"/>
          </a:p>
        </p:txBody>
      </p:sp>
      <p:sp>
        <p:nvSpPr>
          <p:cNvPr id="36" name="Text Box 72"/>
          <p:cNvSpPr txBox="1">
            <a:spLocks noChangeArrowheads="1"/>
          </p:cNvSpPr>
          <p:nvPr/>
        </p:nvSpPr>
        <p:spPr bwMode="auto">
          <a:xfrm>
            <a:off x="154641" y="3208948"/>
            <a:ext cx="825500" cy="396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f  </a:t>
            </a:r>
            <a:r>
              <a:rPr lang="en-US" sz="2000" dirty="0" smtClean="0"/>
              <a:t>=</a:t>
            </a:r>
            <a:r>
              <a:rPr lang="en-US" sz="2000" dirty="0" smtClean="0">
                <a:latin typeface="Symbol" pitchFamily="18" charset="2"/>
              </a:rPr>
              <a:t> </a:t>
            </a:r>
            <a:r>
              <a:rPr lang="en-US" sz="2000" dirty="0"/>
              <a:t>0</a:t>
            </a:r>
            <a:r>
              <a:rPr lang="en-US" sz="2000" dirty="0" smtClean="0">
                <a:latin typeface="Symbol" pitchFamily="18" charset="2"/>
              </a:rPr>
              <a:t> </a:t>
            </a:r>
            <a:endParaRPr lang="en-US" sz="2000" dirty="0"/>
          </a:p>
        </p:txBody>
      </p:sp>
      <p:sp>
        <p:nvSpPr>
          <p:cNvPr id="42" name="Oval 41"/>
          <p:cNvSpPr/>
          <p:nvPr/>
        </p:nvSpPr>
        <p:spPr bwMode="auto">
          <a:xfrm>
            <a:off x="5369803" y="1238709"/>
            <a:ext cx="519113" cy="494849"/>
          </a:xfrm>
          <a:prstGeom prst="ellipse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6760028" y="1292887"/>
            <a:ext cx="315686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7958311" y="1260987"/>
            <a:ext cx="288734" cy="396875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4594" name="Text Box 53"/>
          <p:cNvSpPr txBox="1">
            <a:spLocks noChangeArrowheads="1"/>
          </p:cNvSpPr>
          <p:nvPr/>
        </p:nvSpPr>
        <p:spPr bwMode="auto">
          <a:xfrm>
            <a:off x="5458961" y="1249595"/>
            <a:ext cx="307239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>
                <a:latin typeface="Symbol" pitchFamily="18" charset="2"/>
              </a:rPr>
              <a:t>m</a:t>
            </a:r>
            <a:r>
              <a:rPr lang="en-US" sz="2000" baseline="-25000" dirty="0" smtClean="0">
                <a:latin typeface="Times New Roman" pitchFamily="18" charset="0"/>
              </a:rPr>
              <a:t>  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smtClean="0"/>
              <a:t>=  </a:t>
            </a:r>
            <a:r>
              <a:rPr lang="en-US" sz="2000" dirty="0" err="1" smtClean="0"/>
              <a:t>cos</a:t>
            </a:r>
            <a:r>
              <a:rPr lang="en-US" sz="2000" dirty="0" err="1" smtClean="0">
                <a:latin typeface="Symbol" pitchFamily="18" charset="2"/>
              </a:rPr>
              <a:t>q</a:t>
            </a:r>
            <a:r>
              <a:rPr lang="en-US" sz="2000" dirty="0" smtClean="0">
                <a:latin typeface="Symbol" pitchFamily="18" charset="2"/>
              </a:rPr>
              <a:t> n</a:t>
            </a:r>
            <a:r>
              <a:rPr lang="en-US" sz="2000" baseline="-25000" dirty="0">
                <a:latin typeface="Times New Roman" pitchFamily="18" charset="0"/>
              </a:rPr>
              <a:t>2</a:t>
            </a:r>
            <a:r>
              <a:rPr lang="en-US" sz="2000" dirty="0" smtClean="0">
                <a:latin typeface="Symbol" pitchFamily="18" charset="2"/>
              </a:rPr>
              <a:t>   </a:t>
            </a:r>
            <a:r>
              <a:rPr lang="en-US" sz="2000" dirty="0" smtClean="0"/>
              <a:t>+  </a:t>
            </a:r>
            <a:r>
              <a:rPr lang="en-US" sz="2000" dirty="0" err="1" smtClean="0"/>
              <a:t>sin</a:t>
            </a:r>
            <a:r>
              <a:rPr lang="en-US" sz="2000" dirty="0" err="1" smtClean="0">
                <a:latin typeface="Symbol" pitchFamily="18" charset="2"/>
              </a:rPr>
              <a:t>q</a:t>
            </a:r>
            <a:r>
              <a:rPr lang="en-US" sz="2000" dirty="0" smtClean="0">
                <a:latin typeface="Symbol" pitchFamily="18" charset="2"/>
              </a:rPr>
              <a:t> n</a:t>
            </a:r>
            <a:r>
              <a:rPr lang="en-US" sz="2000" baseline="-25000" dirty="0" smtClean="0">
                <a:latin typeface="Symbol" pitchFamily="18" charset="2"/>
              </a:rPr>
              <a:t>3</a:t>
            </a:r>
            <a:r>
              <a:rPr lang="en-US" sz="2000" baseline="-25000" dirty="0" smtClean="0">
                <a:latin typeface="Times New Roman" pitchFamily="18" charset="0"/>
              </a:rPr>
              <a:t>       </a:t>
            </a:r>
            <a:endParaRPr lang="en-US" sz="2000" dirty="0">
              <a:latin typeface="Symbol" pitchFamily="18" charset="2"/>
            </a:endParaRPr>
          </a:p>
        </p:txBody>
      </p:sp>
      <p:sp>
        <p:nvSpPr>
          <p:cNvPr id="45" name="Text Box 64"/>
          <p:cNvSpPr txBox="1">
            <a:spLocks noChangeArrowheads="1"/>
          </p:cNvSpPr>
          <p:nvPr/>
        </p:nvSpPr>
        <p:spPr bwMode="auto">
          <a:xfrm>
            <a:off x="1310203" y="5449562"/>
            <a:ext cx="33924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 </a:t>
            </a:r>
            <a:r>
              <a:rPr lang="en-US" sz="2000" dirty="0" err="1" smtClean="0">
                <a:latin typeface="Symbol" pitchFamily="18" charset="2"/>
              </a:rPr>
              <a:t>Y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 = </a:t>
            </a:r>
            <a:r>
              <a:rPr lang="en-US" sz="2000" dirty="0" err="1" smtClean="0"/>
              <a:t>g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(x </a:t>
            </a:r>
            <a:r>
              <a:rPr lang="en-US" sz="2000" dirty="0"/>
              <a:t>– </a:t>
            </a:r>
            <a:r>
              <a:rPr lang="en-US" sz="2000" dirty="0" err="1" smtClean="0"/>
              <a:t>v</a:t>
            </a:r>
            <a:r>
              <a:rPr lang="en-US" sz="2000" baseline="-25000" dirty="0" err="1"/>
              <a:t>k</a:t>
            </a:r>
            <a:r>
              <a:rPr lang="en-US" sz="2000" baseline="-25000" dirty="0" smtClean="0"/>
              <a:t> </a:t>
            </a:r>
            <a:r>
              <a:rPr lang="en-US" sz="2000" dirty="0"/>
              <a:t>t</a:t>
            </a:r>
            <a:r>
              <a:rPr lang="en-US" sz="2000" dirty="0" smtClean="0"/>
              <a:t>) e     </a:t>
            </a:r>
            <a:endParaRPr lang="en-US" sz="2000" dirty="0"/>
          </a:p>
        </p:txBody>
      </p:sp>
      <p:sp>
        <p:nvSpPr>
          <p:cNvPr id="46" name="Text Box 66"/>
          <p:cNvSpPr txBox="1">
            <a:spLocks noChangeArrowheads="1"/>
          </p:cNvSpPr>
          <p:nvPr/>
        </p:nvSpPr>
        <p:spPr bwMode="auto">
          <a:xfrm>
            <a:off x="3379074" y="5333139"/>
            <a:ext cx="52129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err="1" smtClean="0">
                <a:latin typeface="Symbol" pitchFamily="18" charset="2"/>
              </a:rPr>
              <a:t>f</a:t>
            </a:r>
            <a:r>
              <a:rPr lang="en-US" baseline="-25000" dirty="0" err="1" smtClean="0"/>
              <a:t>k</a:t>
            </a:r>
            <a:endParaRPr lang="en-US" dirty="0">
              <a:latin typeface="Symbol" pitchFamily="18" charset="2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5375716" y="1854263"/>
            <a:ext cx="519113" cy="494849"/>
          </a:xfrm>
          <a:prstGeom prst="ellipse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6819897" y="1894571"/>
            <a:ext cx="315686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7999508" y="1905457"/>
            <a:ext cx="288734" cy="396875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4595" name="Text Box 54"/>
          <p:cNvSpPr txBox="1">
            <a:spLocks noChangeArrowheads="1"/>
          </p:cNvSpPr>
          <p:nvPr/>
        </p:nvSpPr>
        <p:spPr bwMode="auto">
          <a:xfrm>
            <a:off x="5478916" y="1872799"/>
            <a:ext cx="29386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>
                <a:latin typeface="Symbol" pitchFamily="18" charset="2"/>
              </a:rPr>
              <a:t>t</a:t>
            </a:r>
            <a:r>
              <a:rPr lang="en-US" sz="2000" baseline="-25000" dirty="0" smtClean="0">
                <a:latin typeface="Symbol" pitchFamily="18" charset="2"/>
              </a:rPr>
              <a:t>  </a:t>
            </a:r>
            <a:r>
              <a:rPr lang="en-US" sz="2000" dirty="0" smtClean="0"/>
              <a:t> = - </a:t>
            </a:r>
            <a:r>
              <a:rPr lang="en-US" sz="2000" dirty="0" err="1" smtClean="0"/>
              <a:t>sin</a:t>
            </a:r>
            <a:r>
              <a:rPr lang="en-US" sz="2000" dirty="0" err="1" smtClean="0">
                <a:latin typeface="Symbol" pitchFamily="18" charset="2"/>
              </a:rPr>
              <a:t>q</a:t>
            </a:r>
            <a:r>
              <a:rPr lang="en-US" sz="2000" dirty="0" smtClean="0">
                <a:latin typeface="Symbol" pitchFamily="18" charset="2"/>
              </a:rPr>
              <a:t> n</a:t>
            </a:r>
            <a:r>
              <a:rPr lang="en-US" sz="2000" baseline="-25000" dirty="0">
                <a:latin typeface="Times New Roman" pitchFamily="18" charset="0"/>
              </a:rPr>
              <a:t>2</a:t>
            </a:r>
            <a:r>
              <a:rPr lang="en-US" sz="2000" dirty="0" smtClean="0">
                <a:latin typeface="Symbol" pitchFamily="18" charset="2"/>
              </a:rPr>
              <a:t>   </a:t>
            </a:r>
            <a:r>
              <a:rPr lang="en-US" sz="2000" dirty="0" smtClean="0"/>
              <a:t>+ </a:t>
            </a:r>
            <a:r>
              <a:rPr lang="en-US" sz="2000" dirty="0" err="1" smtClean="0"/>
              <a:t>cos</a:t>
            </a:r>
            <a:r>
              <a:rPr lang="en-US" sz="2000" dirty="0" err="1" smtClean="0">
                <a:latin typeface="Symbol" pitchFamily="18" charset="2"/>
              </a:rPr>
              <a:t>q</a:t>
            </a:r>
            <a:r>
              <a:rPr lang="en-US" sz="2000" dirty="0" smtClean="0">
                <a:latin typeface="Symbol" pitchFamily="18" charset="2"/>
              </a:rPr>
              <a:t> n</a:t>
            </a:r>
            <a:r>
              <a:rPr lang="en-US" sz="2000" baseline="-25000" dirty="0">
                <a:latin typeface="Symbol" pitchFamily="18" charset="2"/>
              </a:rPr>
              <a:t>3</a:t>
            </a:r>
            <a:r>
              <a:rPr lang="en-US" sz="2000" baseline="-25000" dirty="0" smtClean="0">
                <a:latin typeface="Times New Roman" pitchFamily="18" charset="0"/>
              </a:rPr>
              <a:t> </a:t>
            </a:r>
            <a:endParaRPr lang="en-US" sz="2000" dirty="0">
              <a:latin typeface="Symbol" pitchFamily="18" charset="2"/>
            </a:endParaRPr>
          </a:p>
        </p:txBody>
      </p:sp>
      <p:sp>
        <p:nvSpPr>
          <p:cNvPr id="50" name="Text Box 66"/>
          <p:cNvSpPr txBox="1">
            <a:spLocks noChangeArrowheads="1"/>
          </p:cNvSpPr>
          <p:nvPr/>
        </p:nvSpPr>
        <p:spPr bwMode="auto">
          <a:xfrm>
            <a:off x="8564013" y="934683"/>
            <a:ext cx="3177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f</a:t>
            </a:r>
            <a:endParaRPr lang="en-US" sz="2000" dirty="0">
              <a:latin typeface="Symbol" pitchFamily="18" charset="2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571164" y="1383784"/>
            <a:ext cx="317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0</a:t>
            </a:r>
            <a:endParaRPr lang="en-IE" dirty="0"/>
          </a:p>
        </p:txBody>
      </p:sp>
      <p:sp>
        <p:nvSpPr>
          <p:cNvPr id="55" name="Text Box 66"/>
          <p:cNvSpPr txBox="1">
            <a:spLocks noChangeArrowheads="1"/>
          </p:cNvSpPr>
          <p:nvPr/>
        </p:nvSpPr>
        <p:spPr bwMode="auto">
          <a:xfrm>
            <a:off x="8571164" y="1851027"/>
            <a:ext cx="32573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p</a:t>
            </a:r>
            <a:endParaRPr lang="en-US" sz="2000" dirty="0">
              <a:latin typeface="Symbol" pitchFamily="18" charset="2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670973" y="2594509"/>
            <a:ext cx="25406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- mass content  </a:t>
            </a:r>
          </a:p>
          <a:p>
            <a:r>
              <a:rPr lang="en-IE" sz="2000" dirty="0" smtClean="0"/>
              <a:t>- phase difference</a:t>
            </a:r>
            <a:endParaRPr lang="en-IE" sz="2000" dirty="0"/>
          </a:p>
        </p:txBody>
      </p:sp>
      <p:sp>
        <p:nvSpPr>
          <p:cNvPr id="58" name="TextBox 57"/>
          <p:cNvSpPr txBox="1"/>
          <p:nvPr/>
        </p:nvSpPr>
        <p:spPr>
          <a:xfrm>
            <a:off x="5909330" y="2248767"/>
            <a:ext cx="438827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</a:t>
            </a:r>
            <a:endParaRPr lang="en-IE" sz="2000" dirty="0"/>
          </a:p>
        </p:txBody>
      </p:sp>
      <p:sp>
        <p:nvSpPr>
          <p:cNvPr id="59" name="TextBox 58"/>
          <p:cNvSpPr txBox="1"/>
          <p:nvPr/>
        </p:nvSpPr>
        <p:spPr>
          <a:xfrm>
            <a:off x="5437919" y="2711929"/>
            <a:ext cx="13993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differ by</a:t>
            </a:r>
            <a:endParaRPr lang="en-IE" sz="2000" dirty="0"/>
          </a:p>
        </p:txBody>
      </p:sp>
      <p:sp>
        <p:nvSpPr>
          <p:cNvPr id="61" name="TextBox 60"/>
          <p:cNvSpPr txBox="1"/>
          <p:nvPr/>
        </p:nvSpPr>
        <p:spPr>
          <a:xfrm>
            <a:off x="121983" y="6044489"/>
            <a:ext cx="1857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Shape factor</a:t>
            </a:r>
            <a:endParaRPr lang="en-IE" sz="2000" dirty="0"/>
          </a:p>
        </p:txBody>
      </p:sp>
      <p:sp>
        <p:nvSpPr>
          <p:cNvPr id="62" name="TextBox 61"/>
          <p:cNvSpPr txBox="1"/>
          <p:nvPr/>
        </p:nvSpPr>
        <p:spPr>
          <a:xfrm>
            <a:off x="154641" y="6323112"/>
            <a:ext cx="24955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v</a:t>
            </a:r>
            <a:r>
              <a:rPr lang="en-US" sz="2000" baseline="-25000" dirty="0" err="1" smtClean="0"/>
              <a:t>k</a:t>
            </a:r>
            <a:r>
              <a:rPr lang="en-US" sz="2000" baseline="-25000" dirty="0" smtClean="0"/>
              <a:t>  </a:t>
            </a:r>
            <a:r>
              <a:rPr lang="en-IE" sz="2000" dirty="0" smtClean="0"/>
              <a:t>- group velocity</a:t>
            </a:r>
            <a:endParaRPr lang="en-IE" sz="2000" dirty="0"/>
          </a:p>
        </p:txBody>
      </p:sp>
      <p:sp>
        <p:nvSpPr>
          <p:cNvPr id="63" name="TextBox 62"/>
          <p:cNvSpPr txBox="1"/>
          <p:nvPr/>
        </p:nvSpPr>
        <p:spPr>
          <a:xfrm>
            <a:off x="3274110" y="6017285"/>
            <a:ext cx="17167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Phase factor</a:t>
            </a:r>
            <a:endParaRPr lang="en-IE" sz="2000" dirty="0"/>
          </a:p>
        </p:txBody>
      </p:sp>
      <p:sp>
        <p:nvSpPr>
          <p:cNvPr id="64" name="Text Box 67"/>
          <p:cNvSpPr txBox="1">
            <a:spLocks noChangeArrowheads="1"/>
          </p:cNvSpPr>
          <p:nvPr/>
        </p:nvSpPr>
        <p:spPr bwMode="auto">
          <a:xfrm>
            <a:off x="3300346" y="6324992"/>
            <a:ext cx="1992675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Symbol" pitchFamily="18" charset="2"/>
              </a:rPr>
              <a:t>f</a:t>
            </a:r>
            <a:r>
              <a:rPr lang="en-US" sz="2000" baseline="-25000" dirty="0" err="1"/>
              <a:t>k</a:t>
            </a:r>
            <a:r>
              <a:rPr lang="en-US" sz="2000" dirty="0"/>
              <a:t> = </a:t>
            </a:r>
            <a:r>
              <a:rPr lang="en-US" sz="2000" dirty="0" err="1" smtClean="0"/>
              <a:t>p</a:t>
            </a:r>
            <a:r>
              <a:rPr lang="en-US" sz="2000" baseline="-25000" dirty="0" err="1" smtClean="0"/>
              <a:t>k</a:t>
            </a:r>
            <a:r>
              <a:rPr lang="en-US" sz="2000" baseline="30000" dirty="0" smtClean="0"/>
              <a:t> </a:t>
            </a:r>
            <a:r>
              <a:rPr lang="en-US" sz="2000" dirty="0" smtClean="0"/>
              <a:t>x </a:t>
            </a:r>
            <a:r>
              <a:rPr lang="en-US" sz="2000" dirty="0"/>
              <a:t>– </a:t>
            </a:r>
            <a:r>
              <a:rPr lang="en-US" sz="2000" dirty="0" err="1" smtClean="0"/>
              <a:t>E</a:t>
            </a:r>
            <a:r>
              <a:rPr lang="en-US" sz="2000" baseline="-25000" dirty="0" err="1" smtClean="0"/>
              <a:t>k</a:t>
            </a:r>
            <a:r>
              <a:rPr lang="en-US" sz="2000" baseline="30000" dirty="0" smtClean="0"/>
              <a:t> </a:t>
            </a:r>
            <a:r>
              <a:rPr lang="en-US" sz="2000" dirty="0"/>
              <a:t>t </a:t>
            </a:r>
          </a:p>
        </p:txBody>
      </p:sp>
      <p:sp>
        <p:nvSpPr>
          <p:cNvPr id="66" name="Right Arrow 65"/>
          <p:cNvSpPr/>
          <p:nvPr/>
        </p:nvSpPr>
        <p:spPr bwMode="auto">
          <a:xfrm rot="19070077">
            <a:off x="1928819" y="5818894"/>
            <a:ext cx="319259" cy="359592"/>
          </a:xfrm>
          <a:prstGeom prst="rightArrow">
            <a:avLst/>
          </a:prstGeom>
          <a:solidFill>
            <a:srgbClr val="FF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67" name="Right Arrow 66"/>
          <p:cNvSpPr/>
          <p:nvPr/>
        </p:nvSpPr>
        <p:spPr bwMode="auto">
          <a:xfrm rot="13622644">
            <a:off x="3498657" y="5772910"/>
            <a:ext cx="319259" cy="359592"/>
          </a:xfrm>
          <a:prstGeom prst="rightArrow">
            <a:avLst/>
          </a:prstGeom>
          <a:solidFill>
            <a:srgbClr val="FF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53" name="Oval 52"/>
          <p:cNvSpPr/>
          <p:nvPr/>
        </p:nvSpPr>
        <p:spPr bwMode="auto">
          <a:xfrm>
            <a:off x="6692419" y="3795697"/>
            <a:ext cx="519113" cy="494849"/>
          </a:xfrm>
          <a:prstGeom prst="ellipse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54" name="Oval 53"/>
          <p:cNvSpPr/>
          <p:nvPr/>
        </p:nvSpPr>
        <p:spPr bwMode="auto">
          <a:xfrm>
            <a:off x="7956538" y="4399309"/>
            <a:ext cx="519113" cy="494849"/>
          </a:xfrm>
          <a:prstGeom prst="ellipse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68" name="Oval 67"/>
          <p:cNvSpPr/>
          <p:nvPr/>
        </p:nvSpPr>
        <p:spPr bwMode="auto">
          <a:xfrm>
            <a:off x="7946158" y="3785675"/>
            <a:ext cx="519113" cy="494849"/>
          </a:xfrm>
          <a:prstGeom prst="ellipse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69" name="Oval 68"/>
          <p:cNvSpPr/>
          <p:nvPr/>
        </p:nvSpPr>
        <p:spPr bwMode="auto">
          <a:xfrm>
            <a:off x="6692419" y="4389182"/>
            <a:ext cx="519113" cy="494849"/>
          </a:xfrm>
          <a:prstGeom prst="ellipse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5529222" y="3878827"/>
            <a:ext cx="315686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5572007" y="4456215"/>
            <a:ext cx="288734" cy="396875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4602" name="Text Box 62"/>
          <p:cNvSpPr txBox="1">
            <a:spLocks noChangeArrowheads="1"/>
          </p:cNvSpPr>
          <p:nvPr/>
        </p:nvSpPr>
        <p:spPr bwMode="auto">
          <a:xfrm>
            <a:off x="5468536" y="3836295"/>
            <a:ext cx="29030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n</a:t>
            </a:r>
            <a:r>
              <a:rPr lang="en-US" sz="2000" baseline="-25000" dirty="0">
                <a:latin typeface="Times New Roman" pitchFamily="18" charset="0"/>
              </a:rPr>
              <a:t>2 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smtClean="0"/>
              <a:t>= </a:t>
            </a:r>
            <a:r>
              <a:rPr lang="en-US" sz="2000" dirty="0" err="1" smtClean="0"/>
              <a:t>cos</a:t>
            </a:r>
            <a:r>
              <a:rPr lang="en-US" sz="2000" dirty="0" err="1" smtClean="0">
                <a:latin typeface="Symbol" pitchFamily="18" charset="2"/>
              </a:rPr>
              <a:t>q</a:t>
            </a:r>
            <a:r>
              <a:rPr lang="en-US" sz="2000" dirty="0" smtClean="0">
                <a:latin typeface="Symbol" pitchFamily="18" charset="2"/>
              </a:rPr>
              <a:t> </a:t>
            </a:r>
            <a:r>
              <a:rPr lang="en-US" sz="2000" dirty="0" smtClean="0">
                <a:latin typeface="Times New Roman" pitchFamily="18" charset="0"/>
              </a:rPr>
              <a:t>  </a:t>
            </a:r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 smtClean="0">
                <a:latin typeface="Symbol" pitchFamily="18" charset="2"/>
              </a:rPr>
              <a:t>m</a:t>
            </a:r>
            <a:r>
              <a:rPr lang="en-US" sz="2000" dirty="0" smtClean="0">
                <a:latin typeface="Symbol" pitchFamily="18" charset="2"/>
              </a:rPr>
              <a:t>    </a:t>
            </a:r>
            <a:r>
              <a:rPr lang="en-US" sz="2000" dirty="0" smtClean="0"/>
              <a:t>- </a:t>
            </a:r>
            <a:r>
              <a:rPr lang="en-US" sz="2000" dirty="0" err="1" smtClean="0"/>
              <a:t>sin</a:t>
            </a:r>
            <a:r>
              <a:rPr lang="en-US" sz="2000" dirty="0" err="1" smtClean="0">
                <a:latin typeface="Symbol" pitchFamily="18" charset="2"/>
              </a:rPr>
              <a:t>q</a:t>
            </a:r>
            <a:r>
              <a:rPr lang="en-US" sz="2000" dirty="0" smtClean="0">
                <a:latin typeface="Symbol" pitchFamily="18" charset="2"/>
              </a:rPr>
              <a:t>  </a:t>
            </a:r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>
                <a:latin typeface="Symbol" pitchFamily="18" charset="2"/>
              </a:rPr>
              <a:t>t</a:t>
            </a:r>
            <a:r>
              <a:rPr lang="en-US" sz="2000" baseline="-25000" dirty="0" smtClean="0">
                <a:latin typeface="Times New Roman" pitchFamily="18" charset="0"/>
              </a:rPr>
              <a:t>       </a:t>
            </a:r>
            <a:endParaRPr lang="en-US" sz="2000" dirty="0">
              <a:latin typeface="Symbol" pitchFamily="18" charset="2"/>
            </a:endParaRPr>
          </a:p>
        </p:txBody>
      </p:sp>
      <p:sp>
        <p:nvSpPr>
          <p:cNvPr id="24601" name="Text Box 61"/>
          <p:cNvSpPr txBox="1">
            <a:spLocks noChangeArrowheads="1"/>
          </p:cNvSpPr>
          <p:nvPr/>
        </p:nvSpPr>
        <p:spPr bwMode="auto">
          <a:xfrm>
            <a:off x="5507450" y="4453992"/>
            <a:ext cx="30813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>
                <a:latin typeface="Times New Roman" pitchFamily="18" charset="0"/>
              </a:rPr>
              <a:t>3</a:t>
            </a:r>
            <a:r>
              <a:rPr lang="en-US" sz="2000" baseline="-25000" dirty="0" smtClean="0">
                <a:latin typeface="Times New Roman" pitchFamily="18" charset="0"/>
              </a:rPr>
              <a:t> </a:t>
            </a:r>
            <a:r>
              <a:rPr lang="en-US" sz="2000" dirty="0" smtClean="0">
                <a:latin typeface="Symbol" pitchFamily="18" charset="2"/>
              </a:rPr>
              <a:t> </a:t>
            </a:r>
            <a:r>
              <a:rPr lang="en-US" sz="2000" dirty="0" smtClean="0"/>
              <a:t>= </a:t>
            </a:r>
            <a:r>
              <a:rPr lang="en-US" sz="2000" dirty="0" err="1" smtClean="0"/>
              <a:t>cos</a:t>
            </a:r>
            <a:r>
              <a:rPr lang="en-US" sz="2000" dirty="0" err="1" smtClean="0">
                <a:latin typeface="Symbol" pitchFamily="18" charset="2"/>
              </a:rPr>
              <a:t>q</a:t>
            </a:r>
            <a:r>
              <a:rPr lang="en-US" sz="2000" dirty="0" smtClean="0">
                <a:latin typeface="Symbol" pitchFamily="18" charset="2"/>
              </a:rPr>
              <a:t>   </a:t>
            </a:r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>
                <a:latin typeface="Symbol" pitchFamily="18" charset="2"/>
              </a:rPr>
              <a:t>t</a:t>
            </a:r>
            <a:r>
              <a:rPr lang="en-US" sz="2000" baseline="-25000" dirty="0" smtClean="0">
                <a:latin typeface="Symbol" pitchFamily="18" charset="2"/>
              </a:rPr>
              <a:t>  </a:t>
            </a:r>
            <a:r>
              <a:rPr lang="en-US" sz="2000" dirty="0" smtClean="0">
                <a:latin typeface="Symbol" pitchFamily="18" charset="2"/>
              </a:rPr>
              <a:t>  </a:t>
            </a:r>
            <a:r>
              <a:rPr lang="en-US" sz="2000" dirty="0" smtClean="0"/>
              <a:t>+ </a:t>
            </a:r>
            <a:r>
              <a:rPr lang="en-US" sz="2000" dirty="0" err="1" smtClean="0"/>
              <a:t>sin</a:t>
            </a:r>
            <a:r>
              <a:rPr lang="en-US" sz="2000" dirty="0" err="1" smtClean="0">
                <a:latin typeface="Symbol" pitchFamily="18" charset="2"/>
              </a:rPr>
              <a:t>q</a:t>
            </a:r>
            <a:r>
              <a:rPr lang="en-US" sz="2000" dirty="0" smtClean="0">
                <a:latin typeface="Symbol" pitchFamily="18" charset="2"/>
              </a:rPr>
              <a:t>  n</a:t>
            </a:r>
            <a:r>
              <a:rPr lang="en-US" sz="2000" baseline="-25000" dirty="0" smtClean="0">
                <a:latin typeface="Symbol" pitchFamily="18" charset="2"/>
              </a:rPr>
              <a:t>m</a:t>
            </a:r>
            <a:r>
              <a:rPr lang="en-US" sz="2000" baseline="-25000" dirty="0" smtClean="0">
                <a:latin typeface="Times New Roman" pitchFamily="18" charset="0"/>
              </a:rPr>
              <a:t>     </a:t>
            </a:r>
            <a:endParaRPr lang="en-US" sz="2000" dirty="0">
              <a:latin typeface="Symbol" pitchFamily="18" charset="2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816313" y="3324386"/>
            <a:ext cx="1366773" cy="400110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Inverting</a:t>
            </a:r>
            <a:endParaRPr lang="en-IE" sz="2000" dirty="0"/>
          </a:p>
        </p:txBody>
      </p:sp>
      <p:sp>
        <p:nvSpPr>
          <p:cNvPr id="60" name="TextBox 59"/>
          <p:cNvSpPr txBox="1"/>
          <p:nvPr/>
        </p:nvSpPr>
        <p:spPr>
          <a:xfrm>
            <a:off x="5478916" y="6324992"/>
            <a:ext cx="944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k = 2,3</a:t>
            </a:r>
            <a:endParaRPr lang="en-IE" dirty="0"/>
          </a:p>
        </p:txBody>
      </p:sp>
      <p:sp>
        <p:nvSpPr>
          <p:cNvPr id="57" name="Text Box 66"/>
          <p:cNvSpPr txBox="1">
            <a:spLocks noChangeArrowheads="1"/>
          </p:cNvSpPr>
          <p:nvPr/>
        </p:nvSpPr>
        <p:spPr bwMode="auto">
          <a:xfrm>
            <a:off x="6010536" y="2143966"/>
            <a:ext cx="4443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err="1" smtClean="0">
                <a:latin typeface="Symbol" pitchFamily="18" charset="2"/>
              </a:rPr>
              <a:t>p</a:t>
            </a:r>
            <a:endParaRPr lang="en-US" dirty="0">
              <a:latin typeface="Symbol" pitchFamily="18" charset="2"/>
            </a:endParaRPr>
          </a:p>
        </p:txBody>
      </p:sp>
      <p:sp>
        <p:nvSpPr>
          <p:cNvPr id="73" name="WordArt 26"/>
          <p:cNvSpPr>
            <a:spLocks noChangeArrowheads="1" noChangeShapeType="1" noTextEdit="1"/>
          </p:cNvSpPr>
          <p:nvPr/>
        </p:nvSpPr>
        <p:spPr bwMode="auto">
          <a:xfrm>
            <a:off x="447792" y="212649"/>
            <a:ext cx="7154495" cy="796465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Description of neutrino state in terms of WP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066985" y="1493593"/>
            <a:ext cx="468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Symbol" pitchFamily="18" charset="2"/>
              </a:rPr>
              <a:t>Y</a:t>
            </a:r>
            <a:r>
              <a:rPr lang="en-US" baseline="-25000" dirty="0" smtClean="0"/>
              <a:t>2</a:t>
            </a:r>
            <a:endParaRPr lang="en-IE" dirty="0"/>
          </a:p>
        </p:txBody>
      </p:sp>
      <p:sp>
        <p:nvSpPr>
          <p:cNvPr id="75" name="TextBox 74"/>
          <p:cNvSpPr txBox="1"/>
          <p:nvPr/>
        </p:nvSpPr>
        <p:spPr>
          <a:xfrm>
            <a:off x="1052663" y="3399473"/>
            <a:ext cx="468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Symbol" pitchFamily="18" charset="2"/>
              </a:rPr>
              <a:t>Y</a:t>
            </a:r>
            <a:r>
              <a:rPr lang="en-US" baseline="-25000" dirty="0" smtClean="0"/>
              <a:t>3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-10633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812800" y="5751513"/>
            <a:ext cx="1978025" cy="846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940" name="Freeform 4"/>
          <p:cNvSpPr>
            <a:spLocks/>
          </p:cNvSpPr>
          <p:nvPr/>
        </p:nvSpPr>
        <p:spPr bwMode="auto">
          <a:xfrm>
            <a:off x="5316570" y="4267991"/>
            <a:ext cx="2273300" cy="927100"/>
          </a:xfrm>
          <a:custGeom>
            <a:avLst/>
            <a:gdLst/>
            <a:ahLst/>
            <a:cxnLst>
              <a:cxn ang="0">
                <a:pos x="296" y="72"/>
              </a:cxn>
              <a:cxn ang="0">
                <a:pos x="104" y="24"/>
              </a:cxn>
              <a:cxn ang="0">
                <a:pos x="8" y="216"/>
              </a:cxn>
              <a:cxn ang="0">
                <a:pos x="56" y="360"/>
              </a:cxn>
              <a:cxn ang="0">
                <a:pos x="104" y="552"/>
              </a:cxn>
              <a:cxn ang="0">
                <a:pos x="392" y="504"/>
              </a:cxn>
              <a:cxn ang="0">
                <a:pos x="776" y="552"/>
              </a:cxn>
              <a:cxn ang="0">
                <a:pos x="872" y="360"/>
              </a:cxn>
              <a:cxn ang="0">
                <a:pos x="584" y="264"/>
              </a:cxn>
              <a:cxn ang="0">
                <a:pos x="536" y="72"/>
              </a:cxn>
              <a:cxn ang="0">
                <a:pos x="296" y="72"/>
              </a:cxn>
            </a:cxnLst>
            <a:rect l="0" t="0" r="r" b="b"/>
            <a:pathLst>
              <a:path w="904" h="576">
                <a:moveTo>
                  <a:pt x="296" y="72"/>
                </a:moveTo>
                <a:cubicBezTo>
                  <a:pt x="224" y="64"/>
                  <a:pt x="152" y="0"/>
                  <a:pt x="104" y="24"/>
                </a:cubicBezTo>
                <a:cubicBezTo>
                  <a:pt x="56" y="48"/>
                  <a:pt x="16" y="160"/>
                  <a:pt x="8" y="216"/>
                </a:cubicBezTo>
                <a:cubicBezTo>
                  <a:pt x="0" y="272"/>
                  <a:pt x="40" y="304"/>
                  <a:pt x="56" y="360"/>
                </a:cubicBezTo>
                <a:cubicBezTo>
                  <a:pt x="72" y="416"/>
                  <a:pt x="48" y="528"/>
                  <a:pt x="104" y="552"/>
                </a:cubicBezTo>
                <a:cubicBezTo>
                  <a:pt x="160" y="576"/>
                  <a:pt x="280" y="504"/>
                  <a:pt x="392" y="504"/>
                </a:cubicBezTo>
                <a:cubicBezTo>
                  <a:pt x="504" y="504"/>
                  <a:pt x="696" y="576"/>
                  <a:pt x="776" y="552"/>
                </a:cubicBezTo>
                <a:cubicBezTo>
                  <a:pt x="856" y="528"/>
                  <a:pt x="904" y="408"/>
                  <a:pt x="872" y="360"/>
                </a:cubicBezTo>
                <a:cubicBezTo>
                  <a:pt x="840" y="312"/>
                  <a:pt x="640" y="312"/>
                  <a:pt x="584" y="264"/>
                </a:cubicBezTo>
                <a:cubicBezTo>
                  <a:pt x="528" y="216"/>
                  <a:pt x="584" y="104"/>
                  <a:pt x="536" y="72"/>
                </a:cubicBezTo>
                <a:cubicBezTo>
                  <a:pt x="488" y="40"/>
                  <a:pt x="368" y="80"/>
                  <a:pt x="296" y="7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9050" cmpd="sng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79941" name="Freeform 5"/>
          <p:cNvSpPr>
            <a:spLocks/>
          </p:cNvSpPr>
          <p:nvPr/>
        </p:nvSpPr>
        <p:spPr bwMode="auto">
          <a:xfrm>
            <a:off x="3000324" y="4280691"/>
            <a:ext cx="1411287" cy="863600"/>
          </a:xfrm>
          <a:custGeom>
            <a:avLst/>
            <a:gdLst/>
            <a:ahLst/>
            <a:cxnLst>
              <a:cxn ang="0">
                <a:pos x="640" y="248"/>
              </a:cxn>
              <a:cxn ang="0">
                <a:pos x="640" y="296"/>
              </a:cxn>
              <a:cxn ang="0">
                <a:pos x="640" y="56"/>
              </a:cxn>
              <a:cxn ang="0">
                <a:pos x="400" y="104"/>
              </a:cxn>
              <a:cxn ang="0">
                <a:pos x="208" y="8"/>
              </a:cxn>
              <a:cxn ang="0">
                <a:pos x="16" y="152"/>
              </a:cxn>
              <a:cxn ang="0">
                <a:pos x="112" y="488"/>
              </a:cxn>
              <a:cxn ang="0">
                <a:pos x="400" y="488"/>
              </a:cxn>
              <a:cxn ang="0">
                <a:pos x="640" y="488"/>
              </a:cxn>
              <a:cxn ang="0">
                <a:pos x="640" y="248"/>
              </a:cxn>
            </a:cxnLst>
            <a:rect l="0" t="0" r="r" b="b"/>
            <a:pathLst>
              <a:path w="680" h="544">
                <a:moveTo>
                  <a:pt x="640" y="248"/>
                </a:moveTo>
                <a:cubicBezTo>
                  <a:pt x="640" y="216"/>
                  <a:pt x="640" y="328"/>
                  <a:pt x="640" y="296"/>
                </a:cubicBezTo>
                <a:cubicBezTo>
                  <a:pt x="640" y="264"/>
                  <a:pt x="680" y="88"/>
                  <a:pt x="640" y="56"/>
                </a:cubicBezTo>
                <a:cubicBezTo>
                  <a:pt x="600" y="24"/>
                  <a:pt x="472" y="112"/>
                  <a:pt x="400" y="104"/>
                </a:cubicBezTo>
                <a:cubicBezTo>
                  <a:pt x="328" y="96"/>
                  <a:pt x="272" y="0"/>
                  <a:pt x="208" y="8"/>
                </a:cubicBezTo>
                <a:cubicBezTo>
                  <a:pt x="144" y="16"/>
                  <a:pt x="32" y="72"/>
                  <a:pt x="16" y="152"/>
                </a:cubicBezTo>
                <a:cubicBezTo>
                  <a:pt x="0" y="232"/>
                  <a:pt x="48" y="432"/>
                  <a:pt x="112" y="488"/>
                </a:cubicBezTo>
                <a:cubicBezTo>
                  <a:pt x="176" y="544"/>
                  <a:pt x="312" y="488"/>
                  <a:pt x="400" y="488"/>
                </a:cubicBezTo>
                <a:cubicBezTo>
                  <a:pt x="488" y="488"/>
                  <a:pt x="600" y="528"/>
                  <a:pt x="640" y="488"/>
                </a:cubicBezTo>
                <a:cubicBezTo>
                  <a:pt x="680" y="448"/>
                  <a:pt x="640" y="280"/>
                  <a:pt x="640" y="248"/>
                </a:cubicBezTo>
                <a:close/>
              </a:path>
            </a:pathLst>
          </a:custGeom>
          <a:solidFill>
            <a:srgbClr val="FFCC99"/>
          </a:solidFill>
          <a:ln w="19050" cmpd="sng">
            <a:solidFill>
              <a:srgbClr val="FF00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79942" name="Rectangle 6"/>
          <p:cNvSpPr>
            <a:spLocks noChangeArrowheads="1"/>
          </p:cNvSpPr>
          <p:nvPr/>
        </p:nvSpPr>
        <p:spPr bwMode="auto">
          <a:xfrm>
            <a:off x="7577138" y="2032000"/>
            <a:ext cx="609600" cy="609600"/>
          </a:xfrm>
          <a:prstGeom prst="rect">
            <a:avLst/>
          </a:prstGeom>
          <a:solidFill>
            <a:srgbClr val="777777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79943" name="Rectangle 7"/>
          <p:cNvSpPr>
            <a:spLocks noChangeArrowheads="1"/>
          </p:cNvSpPr>
          <p:nvPr/>
        </p:nvSpPr>
        <p:spPr bwMode="auto">
          <a:xfrm>
            <a:off x="6711950" y="2019300"/>
            <a:ext cx="609600" cy="609600"/>
          </a:xfrm>
          <a:prstGeom prst="rect">
            <a:avLst/>
          </a:prstGeom>
          <a:solidFill>
            <a:srgbClr val="B2B2B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79944" name="Rectangle 8"/>
          <p:cNvSpPr>
            <a:spLocks noChangeArrowheads="1"/>
          </p:cNvSpPr>
          <p:nvPr/>
        </p:nvSpPr>
        <p:spPr bwMode="auto">
          <a:xfrm>
            <a:off x="5918200" y="2019300"/>
            <a:ext cx="609600" cy="609600"/>
          </a:xfrm>
          <a:prstGeom prst="rect">
            <a:avLst/>
          </a:prstGeom>
          <a:solidFill>
            <a:srgbClr val="EAEAEA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79945" name="Oval 9"/>
          <p:cNvSpPr>
            <a:spLocks noChangeArrowheads="1"/>
          </p:cNvSpPr>
          <p:nvPr/>
        </p:nvSpPr>
        <p:spPr bwMode="auto">
          <a:xfrm>
            <a:off x="2717800" y="2012950"/>
            <a:ext cx="762000" cy="742950"/>
          </a:xfrm>
          <a:prstGeom prst="ellipse">
            <a:avLst/>
          </a:prstGeom>
          <a:solidFill>
            <a:schemeClr val="accent2"/>
          </a:solidFill>
          <a:ln w="1905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79946" name="Oval 10"/>
          <p:cNvSpPr>
            <a:spLocks noChangeArrowheads="1"/>
          </p:cNvSpPr>
          <p:nvPr/>
        </p:nvSpPr>
        <p:spPr bwMode="auto">
          <a:xfrm>
            <a:off x="1744663" y="2016125"/>
            <a:ext cx="762000" cy="722313"/>
          </a:xfrm>
          <a:prstGeom prst="ellipse">
            <a:avLst/>
          </a:prstGeom>
          <a:solidFill>
            <a:srgbClr val="00FF00"/>
          </a:solidFill>
          <a:ln w="1905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79947" name="Oval 11"/>
          <p:cNvSpPr>
            <a:spLocks noChangeArrowheads="1"/>
          </p:cNvSpPr>
          <p:nvPr/>
        </p:nvSpPr>
        <p:spPr bwMode="auto">
          <a:xfrm>
            <a:off x="812800" y="2028825"/>
            <a:ext cx="762000" cy="755650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727075" y="1519238"/>
            <a:ext cx="2886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Flavor neutrino states:</a:t>
            </a: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1944688" y="2095500"/>
            <a:ext cx="460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400" baseline="-25000">
                <a:solidFill>
                  <a:schemeClr val="tx2"/>
                </a:solidFill>
                <a:latin typeface="Symbol" pitchFamily="18" charset="2"/>
              </a:rPr>
              <a:t>m</a:t>
            </a:r>
            <a:endParaRPr lang="en-US" sz="240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2887663" y="2095500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400" baseline="-25000">
                <a:solidFill>
                  <a:schemeClr val="tx2"/>
                </a:solidFill>
                <a:latin typeface="Symbol" pitchFamily="18" charset="2"/>
              </a:rPr>
              <a:t>t</a:t>
            </a:r>
            <a:endParaRPr lang="en-US" sz="240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996950" y="2111375"/>
            <a:ext cx="433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400" baseline="-25000">
                <a:solidFill>
                  <a:schemeClr val="tx2"/>
                </a:solidFill>
                <a:latin typeface="Times New Roman" pitchFamily="18" charset="0"/>
              </a:rPr>
              <a:t>e</a:t>
            </a:r>
            <a:endParaRPr lang="en-US" sz="240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6858000" y="2044700"/>
            <a:ext cx="444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400" baseline="-25000">
                <a:solidFill>
                  <a:schemeClr val="tx2"/>
                </a:solidFill>
                <a:latin typeface="Times New Roman" pitchFamily="18" charset="0"/>
              </a:rPr>
              <a:t>2</a:t>
            </a:r>
            <a:endParaRPr lang="en-US" sz="240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7678738" y="2084388"/>
            <a:ext cx="444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400" baseline="-25000">
                <a:solidFill>
                  <a:schemeClr val="tx2"/>
                </a:solidFill>
                <a:latin typeface="Times New Roman" pitchFamily="18" charset="0"/>
              </a:rPr>
              <a:t>3</a:t>
            </a:r>
            <a:endParaRPr lang="en-US" sz="240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6057900" y="2044700"/>
            <a:ext cx="444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400" baseline="-25000">
                <a:solidFill>
                  <a:schemeClr val="tx2"/>
                </a:solidFill>
                <a:latin typeface="Times New Roman" pitchFamily="18" charset="0"/>
              </a:rPr>
              <a:t>1</a:t>
            </a:r>
            <a:endParaRPr lang="en-US" sz="240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15381" name="Text Box 21"/>
          <p:cNvSpPr txBox="1">
            <a:spLocks noChangeArrowheads="1"/>
          </p:cNvSpPr>
          <p:nvPr/>
        </p:nvSpPr>
        <p:spPr bwMode="auto">
          <a:xfrm>
            <a:off x="6064250" y="2752725"/>
            <a:ext cx="463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m</a:t>
            </a:r>
            <a:r>
              <a:rPr lang="en-US" sz="2000" baseline="-25000">
                <a:latin typeface="Times New Roman" pitchFamily="18" charset="0"/>
              </a:rPr>
              <a:t>1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15382" name="Text Box 22"/>
          <p:cNvSpPr txBox="1">
            <a:spLocks noChangeArrowheads="1"/>
          </p:cNvSpPr>
          <p:nvPr/>
        </p:nvSpPr>
        <p:spPr bwMode="auto">
          <a:xfrm>
            <a:off x="6858000" y="2765425"/>
            <a:ext cx="463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m</a:t>
            </a:r>
            <a:r>
              <a:rPr lang="en-US" sz="2000" baseline="-25000">
                <a:latin typeface="Times New Roman" pitchFamily="18" charset="0"/>
              </a:rPr>
              <a:t>2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7620000" y="2774950"/>
            <a:ext cx="463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m</a:t>
            </a:r>
            <a:r>
              <a:rPr lang="en-US" sz="2000" baseline="-25000">
                <a:latin typeface="Times New Roman" pitchFamily="18" charset="0"/>
              </a:rPr>
              <a:t>3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15384" name="Text Box 24"/>
          <p:cNvSpPr txBox="1">
            <a:spLocks noChangeArrowheads="1"/>
          </p:cNvSpPr>
          <p:nvPr/>
        </p:nvSpPr>
        <p:spPr bwMode="auto">
          <a:xfrm>
            <a:off x="3176206" y="4313419"/>
            <a:ext cx="10967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Flavor</a:t>
            </a:r>
          </a:p>
          <a:p>
            <a:r>
              <a:rPr lang="en-US" sz="2400" dirty="0">
                <a:solidFill>
                  <a:srgbClr val="FF0000"/>
                </a:solidFill>
              </a:rPr>
              <a:t>states</a:t>
            </a:r>
          </a:p>
        </p:txBody>
      </p:sp>
      <p:sp>
        <p:nvSpPr>
          <p:cNvPr id="15385" name="Text Box 25"/>
          <p:cNvSpPr txBox="1">
            <a:spLocks noChangeArrowheads="1"/>
          </p:cNvSpPr>
          <p:nvPr/>
        </p:nvSpPr>
        <p:spPr bwMode="auto">
          <a:xfrm>
            <a:off x="5422900" y="4281520"/>
            <a:ext cx="184537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Mass </a:t>
            </a:r>
          </a:p>
          <a:p>
            <a:r>
              <a:rPr lang="en-US" sz="2400" dirty="0" err="1"/>
              <a:t>eigenstates</a:t>
            </a:r>
            <a:endParaRPr lang="en-US" sz="2400" dirty="0"/>
          </a:p>
        </p:txBody>
      </p:sp>
      <p:sp>
        <p:nvSpPr>
          <p:cNvPr id="15388" name="Text Box 28"/>
          <p:cNvSpPr txBox="1">
            <a:spLocks noChangeArrowheads="1"/>
          </p:cNvSpPr>
          <p:nvPr/>
        </p:nvSpPr>
        <p:spPr bwMode="auto">
          <a:xfrm>
            <a:off x="1959124" y="3127524"/>
            <a:ext cx="436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FF00"/>
                </a:solidFill>
                <a:latin typeface="Times New Roman" pitchFamily="18" charset="0"/>
              </a:rPr>
              <a:t> </a:t>
            </a:r>
            <a:r>
              <a:rPr lang="en-US" sz="2400">
                <a:solidFill>
                  <a:srgbClr val="00FF00"/>
                </a:solidFill>
                <a:latin typeface="Symbol" pitchFamily="18" charset="2"/>
              </a:rPr>
              <a:t>m</a:t>
            </a:r>
            <a:endParaRPr lang="en-US" sz="2400">
              <a:solidFill>
                <a:srgbClr val="00FF00"/>
              </a:solidFill>
              <a:latin typeface="Times New Roman" pitchFamily="18" charset="0"/>
            </a:endParaRPr>
          </a:p>
        </p:txBody>
      </p:sp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5953125" y="1541463"/>
            <a:ext cx="2236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Mass eigenstates</a:t>
            </a:r>
          </a:p>
        </p:txBody>
      </p:sp>
      <p:sp>
        <p:nvSpPr>
          <p:cNvPr id="15390" name="Text Box 30"/>
          <p:cNvSpPr txBox="1">
            <a:spLocks noChangeArrowheads="1"/>
          </p:cNvSpPr>
          <p:nvPr/>
        </p:nvSpPr>
        <p:spPr bwMode="auto">
          <a:xfrm>
            <a:off x="2965450" y="3123572"/>
            <a:ext cx="3193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99"/>
                </a:solidFill>
                <a:latin typeface="Symbol" pitchFamily="18" charset="2"/>
              </a:rPr>
              <a:t>t</a:t>
            </a:r>
            <a:endParaRPr lang="en-US" sz="2400" dirty="0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15391" name="Text Box 31"/>
          <p:cNvSpPr txBox="1">
            <a:spLocks noChangeArrowheads="1"/>
          </p:cNvSpPr>
          <p:nvPr/>
        </p:nvSpPr>
        <p:spPr bwMode="auto">
          <a:xfrm>
            <a:off x="1038225" y="3127375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Times New Roman" pitchFamily="18" charset="0"/>
              </a:rPr>
              <a:t>e</a:t>
            </a:r>
          </a:p>
        </p:txBody>
      </p:sp>
      <p:sp>
        <p:nvSpPr>
          <p:cNvPr id="679971" name="AutoShape 35"/>
          <p:cNvSpPr>
            <a:spLocks noChangeArrowheads="1"/>
          </p:cNvSpPr>
          <p:nvPr/>
        </p:nvSpPr>
        <p:spPr bwMode="auto">
          <a:xfrm>
            <a:off x="1054100" y="2943225"/>
            <a:ext cx="277813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79972" name="AutoShape 36"/>
          <p:cNvSpPr>
            <a:spLocks noChangeArrowheads="1"/>
          </p:cNvSpPr>
          <p:nvPr/>
        </p:nvSpPr>
        <p:spPr bwMode="auto">
          <a:xfrm>
            <a:off x="2035175" y="2943225"/>
            <a:ext cx="277813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79973" name="AutoShape 37"/>
          <p:cNvSpPr>
            <a:spLocks noChangeArrowheads="1"/>
          </p:cNvSpPr>
          <p:nvPr/>
        </p:nvSpPr>
        <p:spPr bwMode="auto">
          <a:xfrm>
            <a:off x="2965450" y="2943225"/>
            <a:ext cx="277813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400" name="WordArt 40"/>
          <p:cNvSpPr>
            <a:spLocks noChangeArrowheads="1" noChangeShapeType="1" noTextEdit="1"/>
          </p:cNvSpPr>
          <p:nvPr/>
        </p:nvSpPr>
        <p:spPr bwMode="auto">
          <a:xfrm>
            <a:off x="3942754" y="3540851"/>
            <a:ext cx="1870075" cy="650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07763" dir="2700000" algn="ctr" rotWithShape="0">
                    <a:srgbClr val="868686">
                      <a:alpha val="50000"/>
                    </a:srgbClr>
                  </a:outerShdw>
                </a:effectLst>
                <a:latin typeface="Arial Black"/>
              </a:rPr>
              <a:t>Mixing</a:t>
            </a:r>
          </a:p>
        </p:txBody>
      </p:sp>
      <p:sp>
        <p:nvSpPr>
          <p:cNvPr id="44" name="WordArt 26"/>
          <p:cNvSpPr>
            <a:spLocks noChangeArrowheads="1" noChangeShapeType="1" noTextEdit="1"/>
          </p:cNvSpPr>
          <p:nvPr/>
        </p:nvSpPr>
        <p:spPr bwMode="auto">
          <a:xfrm>
            <a:off x="328848" y="265814"/>
            <a:ext cx="4296315" cy="884035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Flavors and mixing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45" name="Text Box 41"/>
          <p:cNvSpPr txBox="1">
            <a:spLocks noChangeArrowheads="1"/>
          </p:cNvSpPr>
          <p:nvPr/>
        </p:nvSpPr>
        <p:spPr bwMode="auto">
          <a:xfrm>
            <a:off x="3784822" y="5539732"/>
            <a:ext cx="2507418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>
                <a:latin typeface="Symbol" pitchFamily="18" charset="2"/>
              </a:rPr>
              <a:t>n</a:t>
            </a:r>
            <a:r>
              <a:rPr lang="en-US" sz="2400" baseline="-25000" dirty="0" err="1"/>
              <a:t>f</a:t>
            </a:r>
            <a:r>
              <a:rPr lang="en-US" sz="2400" dirty="0"/>
              <a:t>  =  U</a:t>
            </a:r>
            <a:r>
              <a:rPr lang="en-US" sz="2400" baseline="-25000" dirty="0"/>
              <a:t>PMNS</a:t>
            </a:r>
            <a:r>
              <a:rPr lang="en-US" sz="2400" dirty="0"/>
              <a:t> </a:t>
            </a:r>
            <a:r>
              <a:rPr lang="en-US" sz="2400" dirty="0" err="1">
                <a:latin typeface="Symbol" pitchFamily="18" charset="2"/>
              </a:rPr>
              <a:t>n</a:t>
            </a:r>
            <a:r>
              <a:rPr lang="en-US" sz="2400" baseline="-25000" dirty="0" err="1"/>
              <a:t>mass</a:t>
            </a:r>
            <a:endParaRPr lang="en-US" sz="2400" dirty="0"/>
          </a:p>
        </p:txBody>
      </p:sp>
      <p:sp>
        <p:nvSpPr>
          <p:cNvPr id="46" name="TextBox 45"/>
          <p:cNvSpPr txBox="1"/>
          <p:nvPr/>
        </p:nvSpPr>
        <p:spPr>
          <a:xfrm>
            <a:off x="398694" y="5307778"/>
            <a:ext cx="29525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Combinations of mass </a:t>
            </a:r>
          </a:p>
          <a:p>
            <a:r>
              <a:rPr lang="en-IE" sz="2000" dirty="0" smtClean="0"/>
              <a:t>states  described by mixing matrix </a:t>
            </a:r>
            <a:r>
              <a:rPr lang="en-US" sz="2000" dirty="0" smtClean="0"/>
              <a:t>U</a:t>
            </a:r>
            <a:r>
              <a:rPr lang="en-US" sz="2000" baseline="-25000" dirty="0" smtClean="0"/>
              <a:t>PMNS</a:t>
            </a:r>
            <a:r>
              <a:rPr lang="en-US" sz="2000" dirty="0" smtClean="0"/>
              <a:t> </a:t>
            </a:r>
            <a:endParaRPr lang="en-IE" sz="2000" dirty="0"/>
          </a:p>
        </p:txBody>
      </p:sp>
      <p:sp>
        <p:nvSpPr>
          <p:cNvPr id="38" name="Not Equal 37"/>
          <p:cNvSpPr/>
          <p:nvPr/>
        </p:nvSpPr>
        <p:spPr bwMode="auto">
          <a:xfrm>
            <a:off x="4625163" y="4507995"/>
            <a:ext cx="584788" cy="382772"/>
          </a:xfrm>
          <a:prstGeom prst="mathNotEqual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2915" y="3835223"/>
            <a:ext cx="27482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/>
              <a:t>Flavor</a:t>
            </a:r>
            <a:r>
              <a:rPr lang="en-IE" sz="2000" dirty="0" smtClean="0"/>
              <a:t> states – Weak </a:t>
            </a:r>
          </a:p>
          <a:p>
            <a:r>
              <a:rPr lang="en-IE" sz="2000" dirty="0" smtClean="0"/>
              <a:t>interaction states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-10516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788989" y="1787026"/>
            <a:ext cx="6884802" cy="562766"/>
          </a:xfrm>
          <a:prstGeom prst="rect">
            <a:avLst/>
          </a:prstGeom>
          <a:solidFill>
            <a:srgbClr val="CC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25607" name="WordArt 8"/>
          <p:cNvSpPr>
            <a:spLocks noChangeArrowheads="1" noChangeShapeType="1" noTextEdit="1"/>
          </p:cNvSpPr>
          <p:nvPr/>
        </p:nvSpPr>
        <p:spPr bwMode="auto">
          <a:xfrm>
            <a:off x="579583" y="213096"/>
            <a:ext cx="3500823" cy="97123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/>
              </a:rPr>
              <a:t>Propagation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tx2"/>
              </a:solidFill>
              <a:latin typeface="Arial Black"/>
            </a:endParaRPr>
          </a:p>
        </p:txBody>
      </p:sp>
      <p:sp>
        <p:nvSpPr>
          <p:cNvPr id="5" name="Text Box 64"/>
          <p:cNvSpPr txBox="1">
            <a:spLocks noChangeArrowheads="1"/>
          </p:cNvSpPr>
          <p:nvPr/>
        </p:nvSpPr>
        <p:spPr bwMode="auto">
          <a:xfrm>
            <a:off x="735823" y="1846587"/>
            <a:ext cx="706847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/>
              <a:t>|</a:t>
            </a:r>
            <a:r>
              <a:rPr lang="en-US" sz="2000" dirty="0">
                <a:latin typeface="Symbol" pitchFamily="18" charset="2"/>
              </a:rPr>
              <a:t>n</a:t>
            </a:r>
            <a:r>
              <a:rPr lang="en-US" sz="2000" baseline="-25000" dirty="0"/>
              <a:t> </a:t>
            </a:r>
            <a:r>
              <a:rPr lang="en-US" sz="2000" dirty="0"/>
              <a:t>(</a:t>
            </a:r>
            <a:r>
              <a:rPr lang="en-US" sz="2000" dirty="0" err="1"/>
              <a:t>x,t</a:t>
            </a:r>
            <a:r>
              <a:rPr lang="en-US" sz="2000" dirty="0"/>
              <a:t>)</a:t>
            </a:r>
            <a:r>
              <a:rPr lang="en-US" sz="2000" dirty="0">
                <a:latin typeface="Symbol" pitchFamily="18" charset="2"/>
              </a:rPr>
              <a:t>&gt;</a:t>
            </a:r>
            <a:r>
              <a:rPr lang="en-US" sz="2000" dirty="0"/>
              <a:t> =  </a:t>
            </a:r>
            <a:r>
              <a:rPr lang="en-US" sz="2000" dirty="0" err="1" smtClean="0"/>
              <a:t>cos</a:t>
            </a:r>
            <a:r>
              <a:rPr lang="en-US" sz="2000" dirty="0" err="1" smtClean="0">
                <a:latin typeface="Symbol" pitchFamily="18" charset="2"/>
              </a:rPr>
              <a:t>q</a:t>
            </a:r>
            <a:r>
              <a:rPr lang="en-US" sz="2000" dirty="0" smtClean="0"/>
              <a:t> g</a:t>
            </a:r>
            <a:r>
              <a:rPr lang="en-US" sz="2000" baseline="-25000" dirty="0"/>
              <a:t>2</a:t>
            </a:r>
            <a:r>
              <a:rPr lang="en-US" sz="2000" dirty="0" smtClean="0"/>
              <a:t>(x </a:t>
            </a:r>
            <a:r>
              <a:rPr lang="en-US" sz="2000" dirty="0"/>
              <a:t>– </a:t>
            </a:r>
            <a:r>
              <a:rPr lang="en-US" sz="2000" dirty="0" smtClean="0"/>
              <a:t>v</a:t>
            </a:r>
            <a:r>
              <a:rPr lang="en-US" sz="2000" baseline="-25000" dirty="0"/>
              <a:t>2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t) |</a:t>
            </a:r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 smtClean="0"/>
              <a:t>2</a:t>
            </a:r>
            <a:r>
              <a:rPr lang="en-US" sz="2000" dirty="0" smtClean="0">
                <a:latin typeface="Symbol" pitchFamily="18" charset="2"/>
              </a:rPr>
              <a:t>&gt;</a:t>
            </a:r>
            <a:r>
              <a:rPr lang="en-US" sz="2000" dirty="0" smtClean="0"/>
              <a:t> </a:t>
            </a:r>
            <a:r>
              <a:rPr lang="en-US" sz="2000" dirty="0"/>
              <a:t>+ </a:t>
            </a:r>
            <a:r>
              <a:rPr lang="en-US" sz="2000" dirty="0" err="1"/>
              <a:t>sin</a:t>
            </a:r>
            <a:r>
              <a:rPr lang="en-US" sz="2000" dirty="0" err="1">
                <a:latin typeface="Symbol" pitchFamily="18" charset="2"/>
              </a:rPr>
              <a:t>q</a:t>
            </a:r>
            <a:r>
              <a:rPr lang="en-US" sz="2000" dirty="0">
                <a:latin typeface="Symbol" pitchFamily="18" charset="2"/>
              </a:rPr>
              <a:t> </a:t>
            </a:r>
            <a:r>
              <a:rPr lang="en-US" sz="2000" dirty="0" smtClean="0"/>
              <a:t>g</a:t>
            </a:r>
            <a:r>
              <a:rPr lang="en-US" sz="2000" baseline="-25000" dirty="0"/>
              <a:t>3</a:t>
            </a:r>
            <a:r>
              <a:rPr lang="en-US" sz="2000" dirty="0" smtClean="0"/>
              <a:t>(x </a:t>
            </a:r>
            <a:r>
              <a:rPr lang="en-US" sz="2000" dirty="0"/>
              <a:t>– </a:t>
            </a:r>
            <a:r>
              <a:rPr lang="en-US" sz="2000" dirty="0" smtClean="0"/>
              <a:t>v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t) e   |</a:t>
            </a:r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/>
              <a:t>3</a:t>
            </a:r>
            <a:r>
              <a:rPr lang="en-US" sz="2000" dirty="0" smtClean="0">
                <a:latin typeface="Symbol" pitchFamily="18" charset="2"/>
              </a:rPr>
              <a:t> </a:t>
            </a:r>
            <a:r>
              <a:rPr lang="en-US" sz="2000" dirty="0">
                <a:latin typeface="Symbol" pitchFamily="18" charset="2"/>
              </a:rPr>
              <a:t>&gt;</a:t>
            </a:r>
            <a:endParaRPr lang="en-US" sz="2000" dirty="0"/>
          </a:p>
        </p:txBody>
      </p:sp>
      <p:sp>
        <p:nvSpPr>
          <p:cNvPr id="6" name="Text Box 72"/>
          <p:cNvSpPr txBox="1">
            <a:spLocks noChangeArrowheads="1"/>
          </p:cNvSpPr>
          <p:nvPr/>
        </p:nvSpPr>
        <p:spPr bwMode="auto">
          <a:xfrm>
            <a:off x="1022915" y="2552371"/>
            <a:ext cx="1365704" cy="396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f  </a:t>
            </a:r>
            <a:r>
              <a:rPr lang="en-US" sz="2000" dirty="0"/>
              <a:t>=</a:t>
            </a:r>
            <a:r>
              <a:rPr lang="en-US" sz="2000" dirty="0">
                <a:latin typeface="Symbol" pitchFamily="18" charset="2"/>
              </a:rPr>
              <a:t> </a:t>
            </a:r>
            <a:r>
              <a:rPr lang="en-US" sz="2000" dirty="0" smtClean="0">
                <a:latin typeface="Symbol" pitchFamily="18" charset="2"/>
              </a:rPr>
              <a:t>f</a:t>
            </a:r>
            <a:r>
              <a:rPr lang="en-US" sz="2000" baseline="-25000" dirty="0"/>
              <a:t>3</a:t>
            </a:r>
            <a:r>
              <a:rPr lang="en-US" sz="2000" dirty="0" smtClean="0">
                <a:latin typeface="Symbol" pitchFamily="18" charset="2"/>
              </a:rPr>
              <a:t> </a:t>
            </a:r>
            <a:r>
              <a:rPr lang="en-US" sz="2000" dirty="0" smtClean="0"/>
              <a:t>–</a:t>
            </a:r>
            <a:r>
              <a:rPr lang="en-US" sz="2000" dirty="0" smtClean="0">
                <a:latin typeface="Symbol" pitchFamily="18" charset="2"/>
              </a:rPr>
              <a:t> f</a:t>
            </a:r>
            <a:r>
              <a:rPr lang="en-US" sz="2000" baseline="-25000" dirty="0" smtClean="0"/>
              <a:t>2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788989" y="3275842"/>
            <a:ext cx="75385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for</a:t>
            </a:r>
            <a:r>
              <a:rPr lang="en-US" sz="2000" dirty="0" smtClean="0">
                <a:latin typeface="Symbol" pitchFamily="18" charset="2"/>
              </a:rPr>
              <a:t> f  </a:t>
            </a:r>
            <a:r>
              <a:rPr lang="en-US" sz="2000" dirty="0" smtClean="0"/>
              <a:t>= 0</a:t>
            </a:r>
            <a:r>
              <a:rPr lang="en-IE" sz="2000" dirty="0" smtClean="0"/>
              <a:t>  components </a:t>
            </a:r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>
                <a:latin typeface="Symbol" pitchFamily="18" charset="2"/>
              </a:rPr>
              <a:t>t</a:t>
            </a:r>
            <a:r>
              <a:rPr lang="en-IE" sz="2000" dirty="0" smtClean="0"/>
              <a:t>  in originally produced </a:t>
            </a:r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 smtClean="0">
                <a:latin typeface="Symbol" pitchFamily="18" charset="2"/>
              </a:rPr>
              <a:t>m</a:t>
            </a:r>
            <a:r>
              <a:rPr lang="en-IE" sz="2000" dirty="0" smtClean="0"/>
              <a:t> will not cancel  </a:t>
            </a:r>
            <a:r>
              <a:rPr lang="en-IE" sz="2000" dirty="0" smtClean="0">
                <a:sym typeface="Wingdings" pitchFamily="2" charset="2"/>
              </a:rPr>
              <a:t> appearance of </a:t>
            </a:r>
            <a:r>
              <a:rPr lang="en-US" sz="2000" dirty="0" smtClean="0">
                <a:latin typeface="Symbol" pitchFamily="18" charset="2"/>
              </a:rPr>
              <a:t> </a:t>
            </a:r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>
                <a:latin typeface="Symbol" pitchFamily="18" charset="2"/>
              </a:rPr>
              <a:t>t</a:t>
            </a:r>
            <a:endParaRPr lang="en-US" sz="2000" baseline="-25000" dirty="0" smtClean="0">
              <a:latin typeface="Symbol" pitchFamily="18" charset="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29995" y="2579914"/>
            <a:ext cx="45781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- oscillation phase </a:t>
            </a:r>
            <a:r>
              <a:rPr lang="en-IE" sz="2000" dirty="0" smtClean="0"/>
              <a:t>changes with (</a:t>
            </a:r>
            <a:r>
              <a:rPr lang="en-IE" sz="2000" dirty="0" err="1" smtClean="0"/>
              <a:t>x,t</a:t>
            </a:r>
            <a:r>
              <a:rPr lang="en-IE" sz="2000" dirty="0" smtClean="0"/>
              <a:t>) </a:t>
            </a:r>
          </a:p>
        </p:txBody>
      </p:sp>
      <p:sp>
        <p:nvSpPr>
          <p:cNvPr id="9" name="Text Box 65"/>
          <p:cNvSpPr txBox="1">
            <a:spLocks noChangeArrowheads="1"/>
          </p:cNvSpPr>
          <p:nvPr/>
        </p:nvSpPr>
        <p:spPr bwMode="auto">
          <a:xfrm>
            <a:off x="6638852" y="1732531"/>
            <a:ext cx="3690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i</a:t>
            </a:r>
            <a:r>
              <a:rPr lang="en-US" dirty="0" smtClean="0">
                <a:latin typeface="Symbol" pitchFamily="18" charset="2"/>
              </a:rPr>
              <a:t>f</a:t>
            </a:r>
            <a:endParaRPr lang="en-US" dirty="0">
              <a:latin typeface="Symbol" pitchFamily="18" charset="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5883" y="1340416"/>
            <a:ext cx="70379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Additional phase difference due to different masses</a:t>
            </a:r>
            <a:endParaRPr lang="en-IE" sz="2000" dirty="0"/>
          </a:p>
        </p:txBody>
      </p:sp>
      <p:cxnSp>
        <p:nvCxnSpPr>
          <p:cNvPr id="16" name="Straight Connector 15"/>
          <p:cNvCxnSpPr/>
          <p:nvPr/>
        </p:nvCxnSpPr>
        <p:spPr bwMode="auto">
          <a:xfrm flipV="1">
            <a:off x="1546448" y="3373811"/>
            <a:ext cx="195264" cy="20416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884686" y="4401879"/>
            <a:ext cx="53566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Interference depends on phase difference</a:t>
            </a:r>
            <a:endParaRPr lang="en-IE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2" name="Rectangle 2"/>
          <p:cNvSpPr>
            <a:spLocks noChangeArrowheads="1"/>
          </p:cNvSpPr>
          <p:nvPr/>
        </p:nvSpPr>
        <p:spPr bwMode="auto">
          <a:xfrm>
            <a:off x="-2999" y="3402"/>
            <a:ext cx="9144001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9" name="Rectangle 48"/>
          <p:cNvSpPr/>
          <p:nvPr/>
        </p:nvSpPr>
        <p:spPr bwMode="auto">
          <a:xfrm>
            <a:off x="7336749" y="1577896"/>
            <a:ext cx="1656106" cy="856397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4579" name="Rectangle 52"/>
          <p:cNvSpPr>
            <a:spLocks noChangeArrowheads="1"/>
          </p:cNvSpPr>
          <p:nvPr/>
        </p:nvSpPr>
        <p:spPr bwMode="auto">
          <a:xfrm>
            <a:off x="262911" y="2936875"/>
            <a:ext cx="8775825" cy="253047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24581" name="WordArt 4"/>
          <p:cNvSpPr>
            <a:spLocks noChangeArrowheads="1" noChangeShapeType="1" noTextEdit="1"/>
          </p:cNvSpPr>
          <p:nvPr/>
        </p:nvSpPr>
        <p:spPr bwMode="auto">
          <a:xfrm>
            <a:off x="1884364" y="144971"/>
            <a:ext cx="3538242" cy="90299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Oscillations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274820" y="4172010"/>
            <a:ext cx="4219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/>
              <a:t>3</a:t>
            </a:r>
            <a:endParaRPr lang="en-US" sz="2000" dirty="0"/>
          </a:p>
        </p:txBody>
      </p:sp>
      <p:sp>
        <p:nvSpPr>
          <p:cNvPr id="24584" name="Text Box 9"/>
          <p:cNvSpPr txBox="1">
            <a:spLocks noChangeArrowheads="1"/>
          </p:cNvSpPr>
          <p:nvPr/>
        </p:nvSpPr>
        <p:spPr bwMode="auto">
          <a:xfrm>
            <a:off x="8605350" y="5554662"/>
            <a:ext cx="3113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L</a:t>
            </a:r>
          </a:p>
        </p:txBody>
      </p:sp>
      <p:sp>
        <p:nvSpPr>
          <p:cNvPr id="24585" name="Text Box 12"/>
          <p:cNvSpPr txBox="1">
            <a:spLocks noChangeArrowheads="1"/>
          </p:cNvSpPr>
          <p:nvPr/>
        </p:nvSpPr>
        <p:spPr bwMode="auto">
          <a:xfrm>
            <a:off x="262120" y="3771900"/>
            <a:ext cx="4219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/>
              <a:t>2</a:t>
            </a:r>
            <a:endParaRPr lang="en-US" sz="2000" dirty="0"/>
          </a:p>
        </p:txBody>
      </p:sp>
      <p:sp>
        <p:nvSpPr>
          <p:cNvPr id="24592" name="Freeform 50"/>
          <p:cNvSpPr>
            <a:spLocks/>
          </p:cNvSpPr>
          <p:nvPr/>
        </p:nvSpPr>
        <p:spPr bwMode="auto">
          <a:xfrm>
            <a:off x="478064" y="3585478"/>
            <a:ext cx="2422525" cy="1695224"/>
          </a:xfrm>
          <a:custGeom>
            <a:avLst/>
            <a:gdLst>
              <a:gd name="T0" fmla="*/ 0 w 1526"/>
              <a:gd name="T1" fmla="*/ 1171 h 1247"/>
              <a:gd name="T2" fmla="*/ 91 w 1526"/>
              <a:gd name="T3" fmla="*/ 1080 h 1247"/>
              <a:gd name="T4" fmla="*/ 182 w 1526"/>
              <a:gd name="T5" fmla="*/ 1162 h 1247"/>
              <a:gd name="T6" fmla="*/ 283 w 1526"/>
              <a:gd name="T7" fmla="*/ 741 h 1247"/>
              <a:gd name="T8" fmla="*/ 384 w 1526"/>
              <a:gd name="T9" fmla="*/ 1171 h 1247"/>
              <a:gd name="T10" fmla="*/ 475 w 1526"/>
              <a:gd name="T11" fmla="*/ 284 h 1247"/>
              <a:gd name="T12" fmla="*/ 576 w 1526"/>
              <a:gd name="T13" fmla="*/ 1162 h 1247"/>
              <a:gd name="T14" fmla="*/ 676 w 1526"/>
              <a:gd name="T15" fmla="*/ 1 h 1247"/>
              <a:gd name="T16" fmla="*/ 768 w 1526"/>
              <a:gd name="T17" fmla="*/ 1171 h 1247"/>
              <a:gd name="T18" fmla="*/ 859 w 1526"/>
              <a:gd name="T19" fmla="*/ 165 h 1247"/>
              <a:gd name="T20" fmla="*/ 960 w 1526"/>
              <a:gd name="T21" fmla="*/ 1171 h 1247"/>
              <a:gd name="T22" fmla="*/ 1051 w 1526"/>
              <a:gd name="T23" fmla="*/ 595 h 1247"/>
              <a:gd name="T24" fmla="*/ 1142 w 1526"/>
              <a:gd name="T25" fmla="*/ 1162 h 1247"/>
              <a:gd name="T26" fmla="*/ 1234 w 1526"/>
              <a:gd name="T27" fmla="*/ 1025 h 1247"/>
              <a:gd name="T28" fmla="*/ 1334 w 1526"/>
              <a:gd name="T29" fmla="*/ 1171 h 1247"/>
              <a:gd name="T30" fmla="*/ 1426 w 1526"/>
              <a:gd name="T31" fmla="*/ 1144 h 1247"/>
              <a:gd name="T32" fmla="*/ 1526 w 1526"/>
              <a:gd name="T33" fmla="*/ 1162 h 124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526"/>
              <a:gd name="T52" fmla="*/ 0 h 1247"/>
              <a:gd name="T53" fmla="*/ 1526 w 1526"/>
              <a:gd name="T54" fmla="*/ 1247 h 1247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526" h="1247">
                <a:moveTo>
                  <a:pt x="0" y="1171"/>
                </a:moveTo>
                <a:cubicBezTo>
                  <a:pt x="30" y="1126"/>
                  <a:pt x="61" y="1082"/>
                  <a:pt x="91" y="1080"/>
                </a:cubicBezTo>
                <a:cubicBezTo>
                  <a:pt x="121" y="1078"/>
                  <a:pt x="150" y="1218"/>
                  <a:pt x="182" y="1162"/>
                </a:cubicBezTo>
                <a:cubicBezTo>
                  <a:pt x="214" y="1106"/>
                  <a:pt x="249" y="740"/>
                  <a:pt x="283" y="741"/>
                </a:cubicBezTo>
                <a:cubicBezTo>
                  <a:pt x="317" y="742"/>
                  <a:pt x="352" y="1247"/>
                  <a:pt x="384" y="1171"/>
                </a:cubicBezTo>
                <a:cubicBezTo>
                  <a:pt x="416" y="1095"/>
                  <a:pt x="443" y="286"/>
                  <a:pt x="475" y="284"/>
                </a:cubicBezTo>
                <a:cubicBezTo>
                  <a:pt x="507" y="282"/>
                  <a:pt x="543" y="1209"/>
                  <a:pt x="576" y="1162"/>
                </a:cubicBezTo>
                <a:cubicBezTo>
                  <a:pt x="609" y="1115"/>
                  <a:pt x="644" y="0"/>
                  <a:pt x="676" y="1"/>
                </a:cubicBezTo>
                <a:cubicBezTo>
                  <a:pt x="708" y="2"/>
                  <a:pt x="738" y="1144"/>
                  <a:pt x="768" y="1171"/>
                </a:cubicBezTo>
                <a:cubicBezTo>
                  <a:pt x="798" y="1198"/>
                  <a:pt x="827" y="165"/>
                  <a:pt x="859" y="165"/>
                </a:cubicBezTo>
                <a:cubicBezTo>
                  <a:pt x="891" y="165"/>
                  <a:pt x="928" y="1099"/>
                  <a:pt x="960" y="1171"/>
                </a:cubicBezTo>
                <a:cubicBezTo>
                  <a:pt x="992" y="1243"/>
                  <a:pt x="1021" y="596"/>
                  <a:pt x="1051" y="595"/>
                </a:cubicBezTo>
                <a:cubicBezTo>
                  <a:pt x="1081" y="594"/>
                  <a:pt x="1112" y="1090"/>
                  <a:pt x="1142" y="1162"/>
                </a:cubicBezTo>
                <a:cubicBezTo>
                  <a:pt x="1172" y="1234"/>
                  <a:pt x="1202" y="1024"/>
                  <a:pt x="1234" y="1025"/>
                </a:cubicBezTo>
                <a:cubicBezTo>
                  <a:pt x="1266" y="1026"/>
                  <a:pt x="1302" y="1151"/>
                  <a:pt x="1334" y="1171"/>
                </a:cubicBezTo>
                <a:cubicBezTo>
                  <a:pt x="1366" y="1191"/>
                  <a:pt x="1394" y="1146"/>
                  <a:pt x="1426" y="1144"/>
                </a:cubicBezTo>
                <a:cubicBezTo>
                  <a:pt x="1458" y="1142"/>
                  <a:pt x="1492" y="1152"/>
                  <a:pt x="1526" y="116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603" name="Text Box 63"/>
          <p:cNvSpPr txBox="1">
            <a:spLocks noChangeArrowheads="1"/>
          </p:cNvSpPr>
          <p:nvPr/>
        </p:nvSpPr>
        <p:spPr bwMode="auto">
          <a:xfrm>
            <a:off x="619125" y="5921375"/>
            <a:ext cx="2524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36" name="Text Box 72"/>
          <p:cNvSpPr txBox="1">
            <a:spLocks noChangeArrowheads="1"/>
          </p:cNvSpPr>
          <p:nvPr/>
        </p:nvSpPr>
        <p:spPr bwMode="auto">
          <a:xfrm>
            <a:off x="411163" y="5721320"/>
            <a:ext cx="825500" cy="396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f  </a:t>
            </a:r>
            <a:r>
              <a:rPr lang="en-US" sz="2000" dirty="0" smtClean="0"/>
              <a:t>=</a:t>
            </a:r>
            <a:r>
              <a:rPr lang="en-US" sz="2000" dirty="0" smtClean="0">
                <a:latin typeface="Symbol" pitchFamily="18" charset="2"/>
              </a:rPr>
              <a:t> </a:t>
            </a:r>
            <a:r>
              <a:rPr lang="en-US" sz="2000" dirty="0"/>
              <a:t>0</a:t>
            </a:r>
            <a:r>
              <a:rPr lang="en-US" sz="2000" dirty="0" smtClean="0">
                <a:latin typeface="Symbol" pitchFamily="18" charset="2"/>
              </a:rPr>
              <a:t> </a:t>
            </a:r>
            <a:endParaRPr lang="en-US" sz="2000" dirty="0"/>
          </a:p>
        </p:txBody>
      </p:sp>
      <p:sp>
        <p:nvSpPr>
          <p:cNvPr id="25" name="Text Box 58"/>
          <p:cNvSpPr txBox="1">
            <a:spLocks noChangeArrowheads="1"/>
          </p:cNvSpPr>
          <p:nvPr/>
        </p:nvSpPr>
        <p:spPr bwMode="auto">
          <a:xfrm>
            <a:off x="456040" y="6288088"/>
            <a:ext cx="415498" cy="40011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 smtClean="0">
                <a:latin typeface="Symbol" pitchFamily="18" charset="2"/>
              </a:rPr>
              <a:t>m</a:t>
            </a:r>
            <a:endParaRPr lang="en-US" sz="2000" dirty="0">
              <a:latin typeface="Symbol" pitchFamily="18" charset="2"/>
            </a:endParaRPr>
          </a:p>
        </p:txBody>
      </p:sp>
      <p:sp>
        <p:nvSpPr>
          <p:cNvPr id="26" name="Freeform 50"/>
          <p:cNvSpPr>
            <a:spLocks/>
          </p:cNvSpPr>
          <p:nvPr/>
        </p:nvSpPr>
        <p:spPr bwMode="auto">
          <a:xfrm>
            <a:off x="3592513" y="3529299"/>
            <a:ext cx="2422525" cy="1695224"/>
          </a:xfrm>
          <a:custGeom>
            <a:avLst/>
            <a:gdLst>
              <a:gd name="T0" fmla="*/ 0 w 1526"/>
              <a:gd name="T1" fmla="*/ 1171 h 1247"/>
              <a:gd name="T2" fmla="*/ 91 w 1526"/>
              <a:gd name="T3" fmla="*/ 1080 h 1247"/>
              <a:gd name="T4" fmla="*/ 182 w 1526"/>
              <a:gd name="T5" fmla="*/ 1162 h 1247"/>
              <a:gd name="T6" fmla="*/ 283 w 1526"/>
              <a:gd name="T7" fmla="*/ 741 h 1247"/>
              <a:gd name="T8" fmla="*/ 384 w 1526"/>
              <a:gd name="T9" fmla="*/ 1171 h 1247"/>
              <a:gd name="T10" fmla="*/ 475 w 1526"/>
              <a:gd name="T11" fmla="*/ 284 h 1247"/>
              <a:gd name="T12" fmla="*/ 576 w 1526"/>
              <a:gd name="T13" fmla="*/ 1162 h 1247"/>
              <a:gd name="T14" fmla="*/ 676 w 1526"/>
              <a:gd name="T15" fmla="*/ 1 h 1247"/>
              <a:gd name="T16" fmla="*/ 768 w 1526"/>
              <a:gd name="T17" fmla="*/ 1171 h 1247"/>
              <a:gd name="T18" fmla="*/ 859 w 1526"/>
              <a:gd name="T19" fmla="*/ 165 h 1247"/>
              <a:gd name="T20" fmla="*/ 960 w 1526"/>
              <a:gd name="T21" fmla="*/ 1171 h 1247"/>
              <a:gd name="T22" fmla="*/ 1051 w 1526"/>
              <a:gd name="T23" fmla="*/ 595 h 1247"/>
              <a:gd name="T24" fmla="*/ 1142 w 1526"/>
              <a:gd name="T25" fmla="*/ 1162 h 1247"/>
              <a:gd name="T26" fmla="*/ 1234 w 1526"/>
              <a:gd name="T27" fmla="*/ 1025 h 1247"/>
              <a:gd name="T28" fmla="*/ 1334 w 1526"/>
              <a:gd name="T29" fmla="*/ 1171 h 1247"/>
              <a:gd name="T30" fmla="*/ 1426 w 1526"/>
              <a:gd name="T31" fmla="*/ 1144 h 1247"/>
              <a:gd name="T32" fmla="*/ 1526 w 1526"/>
              <a:gd name="T33" fmla="*/ 1162 h 124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526"/>
              <a:gd name="T52" fmla="*/ 0 h 1247"/>
              <a:gd name="T53" fmla="*/ 1526 w 1526"/>
              <a:gd name="T54" fmla="*/ 1247 h 1247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526" h="1247">
                <a:moveTo>
                  <a:pt x="0" y="1171"/>
                </a:moveTo>
                <a:cubicBezTo>
                  <a:pt x="30" y="1126"/>
                  <a:pt x="61" y="1082"/>
                  <a:pt x="91" y="1080"/>
                </a:cubicBezTo>
                <a:cubicBezTo>
                  <a:pt x="121" y="1078"/>
                  <a:pt x="150" y="1218"/>
                  <a:pt x="182" y="1162"/>
                </a:cubicBezTo>
                <a:cubicBezTo>
                  <a:pt x="214" y="1106"/>
                  <a:pt x="249" y="740"/>
                  <a:pt x="283" y="741"/>
                </a:cubicBezTo>
                <a:cubicBezTo>
                  <a:pt x="317" y="742"/>
                  <a:pt x="352" y="1247"/>
                  <a:pt x="384" y="1171"/>
                </a:cubicBezTo>
                <a:cubicBezTo>
                  <a:pt x="416" y="1095"/>
                  <a:pt x="443" y="286"/>
                  <a:pt x="475" y="284"/>
                </a:cubicBezTo>
                <a:cubicBezTo>
                  <a:pt x="507" y="282"/>
                  <a:pt x="543" y="1209"/>
                  <a:pt x="576" y="1162"/>
                </a:cubicBezTo>
                <a:cubicBezTo>
                  <a:pt x="609" y="1115"/>
                  <a:pt x="644" y="0"/>
                  <a:pt x="676" y="1"/>
                </a:cubicBezTo>
                <a:cubicBezTo>
                  <a:pt x="708" y="2"/>
                  <a:pt x="738" y="1144"/>
                  <a:pt x="768" y="1171"/>
                </a:cubicBezTo>
                <a:cubicBezTo>
                  <a:pt x="798" y="1198"/>
                  <a:pt x="827" y="165"/>
                  <a:pt x="859" y="165"/>
                </a:cubicBezTo>
                <a:cubicBezTo>
                  <a:pt x="891" y="165"/>
                  <a:pt x="928" y="1099"/>
                  <a:pt x="960" y="1171"/>
                </a:cubicBezTo>
                <a:cubicBezTo>
                  <a:pt x="992" y="1243"/>
                  <a:pt x="1021" y="596"/>
                  <a:pt x="1051" y="595"/>
                </a:cubicBezTo>
                <a:cubicBezTo>
                  <a:pt x="1081" y="594"/>
                  <a:pt x="1112" y="1090"/>
                  <a:pt x="1142" y="1162"/>
                </a:cubicBezTo>
                <a:cubicBezTo>
                  <a:pt x="1172" y="1234"/>
                  <a:pt x="1202" y="1024"/>
                  <a:pt x="1234" y="1025"/>
                </a:cubicBezTo>
                <a:cubicBezTo>
                  <a:pt x="1266" y="1026"/>
                  <a:pt x="1302" y="1151"/>
                  <a:pt x="1334" y="1171"/>
                </a:cubicBezTo>
                <a:cubicBezTo>
                  <a:pt x="1366" y="1191"/>
                  <a:pt x="1394" y="1146"/>
                  <a:pt x="1426" y="1144"/>
                </a:cubicBezTo>
                <a:cubicBezTo>
                  <a:pt x="1458" y="1142"/>
                  <a:pt x="1492" y="1152"/>
                  <a:pt x="1526" y="116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Freeform 51"/>
          <p:cNvSpPr>
            <a:spLocks/>
          </p:cNvSpPr>
          <p:nvPr/>
        </p:nvSpPr>
        <p:spPr bwMode="auto">
          <a:xfrm>
            <a:off x="3535589" y="3446463"/>
            <a:ext cx="2422525" cy="1809750"/>
          </a:xfrm>
          <a:custGeom>
            <a:avLst/>
            <a:gdLst>
              <a:gd name="T0" fmla="*/ 0 w 1526"/>
              <a:gd name="T1" fmla="*/ 1171 h 1247"/>
              <a:gd name="T2" fmla="*/ 91 w 1526"/>
              <a:gd name="T3" fmla="*/ 1080 h 1247"/>
              <a:gd name="T4" fmla="*/ 182 w 1526"/>
              <a:gd name="T5" fmla="*/ 1162 h 1247"/>
              <a:gd name="T6" fmla="*/ 283 w 1526"/>
              <a:gd name="T7" fmla="*/ 741 h 1247"/>
              <a:gd name="T8" fmla="*/ 384 w 1526"/>
              <a:gd name="T9" fmla="*/ 1171 h 1247"/>
              <a:gd name="T10" fmla="*/ 475 w 1526"/>
              <a:gd name="T11" fmla="*/ 284 h 1247"/>
              <a:gd name="T12" fmla="*/ 576 w 1526"/>
              <a:gd name="T13" fmla="*/ 1162 h 1247"/>
              <a:gd name="T14" fmla="*/ 676 w 1526"/>
              <a:gd name="T15" fmla="*/ 1 h 1247"/>
              <a:gd name="T16" fmla="*/ 768 w 1526"/>
              <a:gd name="T17" fmla="*/ 1171 h 1247"/>
              <a:gd name="T18" fmla="*/ 859 w 1526"/>
              <a:gd name="T19" fmla="*/ 165 h 1247"/>
              <a:gd name="T20" fmla="*/ 960 w 1526"/>
              <a:gd name="T21" fmla="*/ 1171 h 1247"/>
              <a:gd name="T22" fmla="*/ 1051 w 1526"/>
              <a:gd name="T23" fmla="*/ 595 h 1247"/>
              <a:gd name="T24" fmla="*/ 1142 w 1526"/>
              <a:gd name="T25" fmla="*/ 1162 h 1247"/>
              <a:gd name="T26" fmla="*/ 1234 w 1526"/>
              <a:gd name="T27" fmla="*/ 1025 h 1247"/>
              <a:gd name="T28" fmla="*/ 1334 w 1526"/>
              <a:gd name="T29" fmla="*/ 1171 h 1247"/>
              <a:gd name="T30" fmla="*/ 1426 w 1526"/>
              <a:gd name="T31" fmla="*/ 1144 h 1247"/>
              <a:gd name="T32" fmla="*/ 1526 w 1526"/>
              <a:gd name="T33" fmla="*/ 1162 h 124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526"/>
              <a:gd name="T52" fmla="*/ 0 h 1247"/>
              <a:gd name="T53" fmla="*/ 1526 w 1526"/>
              <a:gd name="T54" fmla="*/ 1247 h 1247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526" h="1247">
                <a:moveTo>
                  <a:pt x="0" y="1171"/>
                </a:moveTo>
                <a:cubicBezTo>
                  <a:pt x="30" y="1126"/>
                  <a:pt x="61" y="1082"/>
                  <a:pt x="91" y="1080"/>
                </a:cubicBezTo>
                <a:cubicBezTo>
                  <a:pt x="121" y="1078"/>
                  <a:pt x="150" y="1218"/>
                  <a:pt x="182" y="1162"/>
                </a:cubicBezTo>
                <a:cubicBezTo>
                  <a:pt x="214" y="1106"/>
                  <a:pt x="249" y="740"/>
                  <a:pt x="283" y="741"/>
                </a:cubicBezTo>
                <a:cubicBezTo>
                  <a:pt x="317" y="742"/>
                  <a:pt x="352" y="1247"/>
                  <a:pt x="384" y="1171"/>
                </a:cubicBezTo>
                <a:cubicBezTo>
                  <a:pt x="416" y="1095"/>
                  <a:pt x="443" y="286"/>
                  <a:pt x="475" y="284"/>
                </a:cubicBezTo>
                <a:cubicBezTo>
                  <a:pt x="507" y="282"/>
                  <a:pt x="543" y="1209"/>
                  <a:pt x="576" y="1162"/>
                </a:cubicBezTo>
                <a:cubicBezTo>
                  <a:pt x="609" y="1115"/>
                  <a:pt x="644" y="0"/>
                  <a:pt x="676" y="1"/>
                </a:cubicBezTo>
                <a:cubicBezTo>
                  <a:pt x="708" y="2"/>
                  <a:pt x="738" y="1144"/>
                  <a:pt x="768" y="1171"/>
                </a:cubicBezTo>
                <a:cubicBezTo>
                  <a:pt x="798" y="1198"/>
                  <a:pt x="827" y="165"/>
                  <a:pt x="859" y="165"/>
                </a:cubicBezTo>
                <a:cubicBezTo>
                  <a:pt x="891" y="165"/>
                  <a:pt x="928" y="1099"/>
                  <a:pt x="960" y="1171"/>
                </a:cubicBezTo>
                <a:cubicBezTo>
                  <a:pt x="992" y="1243"/>
                  <a:pt x="1021" y="596"/>
                  <a:pt x="1051" y="595"/>
                </a:cubicBezTo>
                <a:cubicBezTo>
                  <a:pt x="1081" y="594"/>
                  <a:pt x="1112" y="1090"/>
                  <a:pt x="1142" y="1162"/>
                </a:cubicBezTo>
                <a:cubicBezTo>
                  <a:pt x="1172" y="1234"/>
                  <a:pt x="1202" y="1024"/>
                  <a:pt x="1234" y="1025"/>
                </a:cubicBezTo>
                <a:cubicBezTo>
                  <a:pt x="1266" y="1026"/>
                  <a:pt x="1302" y="1151"/>
                  <a:pt x="1334" y="1171"/>
                </a:cubicBezTo>
                <a:cubicBezTo>
                  <a:pt x="1366" y="1191"/>
                  <a:pt x="1394" y="1146"/>
                  <a:pt x="1426" y="1144"/>
                </a:cubicBezTo>
                <a:cubicBezTo>
                  <a:pt x="1458" y="1142"/>
                  <a:pt x="1492" y="1152"/>
                  <a:pt x="1526" y="116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Freeform 51"/>
          <p:cNvSpPr>
            <a:spLocks/>
          </p:cNvSpPr>
          <p:nvPr/>
        </p:nvSpPr>
        <p:spPr bwMode="auto">
          <a:xfrm>
            <a:off x="6501912" y="3440173"/>
            <a:ext cx="2422525" cy="1809750"/>
          </a:xfrm>
          <a:custGeom>
            <a:avLst/>
            <a:gdLst>
              <a:gd name="T0" fmla="*/ 0 w 1526"/>
              <a:gd name="T1" fmla="*/ 1171 h 1247"/>
              <a:gd name="T2" fmla="*/ 91 w 1526"/>
              <a:gd name="T3" fmla="*/ 1080 h 1247"/>
              <a:gd name="T4" fmla="*/ 182 w 1526"/>
              <a:gd name="T5" fmla="*/ 1162 h 1247"/>
              <a:gd name="T6" fmla="*/ 283 w 1526"/>
              <a:gd name="T7" fmla="*/ 741 h 1247"/>
              <a:gd name="T8" fmla="*/ 384 w 1526"/>
              <a:gd name="T9" fmla="*/ 1171 h 1247"/>
              <a:gd name="T10" fmla="*/ 475 w 1526"/>
              <a:gd name="T11" fmla="*/ 284 h 1247"/>
              <a:gd name="T12" fmla="*/ 576 w 1526"/>
              <a:gd name="T13" fmla="*/ 1162 h 1247"/>
              <a:gd name="T14" fmla="*/ 676 w 1526"/>
              <a:gd name="T15" fmla="*/ 1 h 1247"/>
              <a:gd name="T16" fmla="*/ 768 w 1526"/>
              <a:gd name="T17" fmla="*/ 1171 h 1247"/>
              <a:gd name="T18" fmla="*/ 859 w 1526"/>
              <a:gd name="T19" fmla="*/ 165 h 1247"/>
              <a:gd name="T20" fmla="*/ 960 w 1526"/>
              <a:gd name="T21" fmla="*/ 1171 h 1247"/>
              <a:gd name="T22" fmla="*/ 1051 w 1526"/>
              <a:gd name="T23" fmla="*/ 595 h 1247"/>
              <a:gd name="T24" fmla="*/ 1142 w 1526"/>
              <a:gd name="T25" fmla="*/ 1162 h 1247"/>
              <a:gd name="T26" fmla="*/ 1234 w 1526"/>
              <a:gd name="T27" fmla="*/ 1025 h 1247"/>
              <a:gd name="T28" fmla="*/ 1334 w 1526"/>
              <a:gd name="T29" fmla="*/ 1171 h 1247"/>
              <a:gd name="T30" fmla="*/ 1426 w 1526"/>
              <a:gd name="T31" fmla="*/ 1144 h 1247"/>
              <a:gd name="T32" fmla="*/ 1526 w 1526"/>
              <a:gd name="T33" fmla="*/ 1162 h 124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526"/>
              <a:gd name="T52" fmla="*/ 0 h 1247"/>
              <a:gd name="T53" fmla="*/ 1526 w 1526"/>
              <a:gd name="T54" fmla="*/ 1247 h 1247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526" h="1247">
                <a:moveTo>
                  <a:pt x="0" y="1171"/>
                </a:moveTo>
                <a:cubicBezTo>
                  <a:pt x="30" y="1126"/>
                  <a:pt x="61" y="1082"/>
                  <a:pt x="91" y="1080"/>
                </a:cubicBezTo>
                <a:cubicBezTo>
                  <a:pt x="121" y="1078"/>
                  <a:pt x="150" y="1218"/>
                  <a:pt x="182" y="1162"/>
                </a:cubicBezTo>
                <a:cubicBezTo>
                  <a:pt x="214" y="1106"/>
                  <a:pt x="249" y="740"/>
                  <a:pt x="283" y="741"/>
                </a:cubicBezTo>
                <a:cubicBezTo>
                  <a:pt x="317" y="742"/>
                  <a:pt x="352" y="1247"/>
                  <a:pt x="384" y="1171"/>
                </a:cubicBezTo>
                <a:cubicBezTo>
                  <a:pt x="416" y="1095"/>
                  <a:pt x="443" y="286"/>
                  <a:pt x="475" y="284"/>
                </a:cubicBezTo>
                <a:cubicBezTo>
                  <a:pt x="507" y="282"/>
                  <a:pt x="543" y="1209"/>
                  <a:pt x="576" y="1162"/>
                </a:cubicBezTo>
                <a:cubicBezTo>
                  <a:pt x="609" y="1115"/>
                  <a:pt x="644" y="0"/>
                  <a:pt x="676" y="1"/>
                </a:cubicBezTo>
                <a:cubicBezTo>
                  <a:pt x="708" y="2"/>
                  <a:pt x="738" y="1144"/>
                  <a:pt x="768" y="1171"/>
                </a:cubicBezTo>
                <a:cubicBezTo>
                  <a:pt x="798" y="1198"/>
                  <a:pt x="827" y="165"/>
                  <a:pt x="859" y="165"/>
                </a:cubicBezTo>
                <a:cubicBezTo>
                  <a:pt x="891" y="165"/>
                  <a:pt x="928" y="1099"/>
                  <a:pt x="960" y="1171"/>
                </a:cubicBezTo>
                <a:cubicBezTo>
                  <a:pt x="992" y="1243"/>
                  <a:pt x="1021" y="596"/>
                  <a:pt x="1051" y="595"/>
                </a:cubicBezTo>
                <a:cubicBezTo>
                  <a:pt x="1081" y="594"/>
                  <a:pt x="1112" y="1090"/>
                  <a:pt x="1142" y="1162"/>
                </a:cubicBezTo>
                <a:cubicBezTo>
                  <a:pt x="1172" y="1234"/>
                  <a:pt x="1202" y="1024"/>
                  <a:pt x="1234" y="1025"/>
                </a:cubicBezTo>
                <a:cubicBezTo>
                  <a:pt x="1266" y="1026"/>
                  <a:pt x="1302" y="1151"/>
                  <a:pt x="1334" y="1171"/>
                </a:cubicBezTo>
                <a:cubicBezTo>
                  <a:pt x="1366" y="1191"/>
                  <a:pt x="1394" y="1146"/>
                  <a:pt x="1426" y="1144"/>
                </a:cubicBezTo>
                <a:cubicBezTo>
                  <a:pt x="1458" y="1142"/>
                  <a:pt x="1492" y="1152"/>
                  <a:pt x="1526" y="116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" name="Freeform 51"/>
          <p:cNvSpPr>
            <a:spLocks/>
          </p:cNvSpPr>
          <p:nvPr/>
        </p:nvSpPr>
        <p:spPr bwMode="auto">
          <a:xfrm>
            <a:off x="473075" y="3465573"/>
            <a:ext cx="2422525" cy="1809750"/>
          </a:xfrm>
          <a:custGeom>
            <a:avLst/>
            <a:gdLst>
              <a:gd name="T0" fmla="*/ 0 w 1526"/>
              <a:gd name="T1" fmla="*/ 1171 h 1247"/>
              <a:gd name="T2" fmla="*/ 91 w 1526"/>
              <a:gd name="T3" fmla="*/ 1080 h 1247"/>
              <a:gd name="T4" fmla="*/ 182 w 1526"/>
              <a:gd name="T5" fmla="*/ 1162 h 1247"/>
              <a:gd name="T6" fmla="*/ 283 w 1526"/>
              <a:gd name="T7" fmla="*/ 741 h 1247"/>
              <a:gd name="T8" fmla="*/ 384 w 1526"/>
              <a:gd name="T9" fmla="*/ 1171 h 1247"/>
              <a:gd name="T10" fmla="*/ 475 w 1526"/>
              <a:gd name="T11" fmla="*/ 284 h 1247"/>
              <a:gd name="T12" fmla="*/ 576 w 1526"/>
              <a:gd name="T13" fmla="*/ 1162 h 1247"/>
              <a:gd name="T14" fmla="*/ 676 w 1526"/>
              <a:gd name="T15" fmla="*/ 1 h 1247"/>
              <a:gd name="T16" fmla="*/ 768 w 1526"/>
              <a:gd name="T17" fmla="*/ 1171 h 1247"/>
              <a:gd name="T18" fmla="*/ 859 w 1526"/>
              <a:gd name="T19" fmla="*/ 165 h 1247"/>
              <a:gd name="T20" fmla="*/ 960 w 1526"/>
              <a:gd name="T21" fmla="*/ 1171 h 1247"/>
              <a:gd name="T22" fmla="*/ 1051 w 1526"/>
              <a:gd name="T23" fmla="*/ 595 h 1247"/>
              <a:gd name="T24" fmla="*/ 1142 w 1526"/>
              <a:gd name="T25" fmla="*/ 1162 h 1247"/>
              <a:gd name="T26" fmla="*/ 1234 w 1526"/>
              <a:gd name="T27" fmla="*/ 1025 h 1247"/>
              <a:gd name="T28" fmla="*/ 1334 w 1526"/>
              <a:gd name="T29" fmla="*/ 1171 h 1247"/>
              <a:gd name="T30" fmla="*/ 1426 w 1526"/>
              <a:gd name="T31" fmla="*/ 1144 h 1247"/>
              <a:gd name="T32" fmla="*/ 1526 w 1526"/>
              <a:gd name="T33" fmla="*/ 1162 h 124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526"/>
              <a:gd name="T52" fmla="*/ 0 h 1247"/>
              <a:gd name="T53" fmla="*/ 1526 w 1526"/>
              <a:gd name="T54" fmla="*/ 1247 h 1247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526" h="1247">
                <a:moveTo>
                  <a:pt x="0" y="1171"/>
                </a:moveTo>
                <a:cubicBezTo>
                  <a:pt x="30" y="1126"/>
                  <a:pt x="61" y="1082"/>
                  <a:pt x="91" y="1080"/>
                </a:cubicBezTo>
                <a:cubicBezTo>
                  <a:pt x="121" y="1078"/>
                  <a:pt x="150" y="1218"/>
                  <a:pt x="182" y="1162"/>
                </a:cubicBezTo>
                <a:cubicBezTo>
                  <a:pt x="214" y="1106"/>
                  <a:pt x="249" y="740"/>
                  <a:pt x="283" y="741"/>
                </a:cubicBezTo>
                <a:cubicBezTo>
                  <a:pt x="317" y="742"/>
                  <a:pt x="352" y="1247"/>
                  <a:pt x="384" y="1171"/>
                </a:cubicBezTo>
                <a:cubicBezTo>
                  <a:pt x="416" y="1095"/>
                  <a:pt x="443" y="286"/>
                  <a:pt x="475" y="284"/>
                </a:cubicBezTo>
                <a:cubicBezTo>
                  <a:pt x="507" y="282"/>
                  <a:pt x="543" y="1209"/>
                  <a:pt x="576" y="1162"/>
                </a:cubicBezTo>
                <a:cubicBezTo>
                  <a:pt x="609" y="1115"/>
                  <a:pt x="644" y="0"/>
                  <a:pt x="676" y="1"/>
                </a:cubicBezTo>
                <a:cubicBezTo>
                  <a:pt x="708" y="2"/>
                  <a:pt x="738" y="1144"/>
                  <a:pt x="768" y="1171"/>
                </a:cubicBezTo>
                <a:cubicBezTo>
                  <a:pt x="798" y="1198"/>
                  <a:pt x="827" y="165"/>
                  <a:pt x="859" y="165"/>
                </a:cubicBezTo>
                <a:cubicBezTo>
                  <a:pt x="891" y="165"/>
                  <a:pt x="928" y="1099"/>
                  <a:pt x="960" y="1171"/>
                </a:cubicBezTo>
                <a:cubicBezTo>
                  <a:pt x="992" y="1243"/>
                  <a:pt x="1021" y="596"/>
                  <a:pt x="1051" y="595"/>
                </a:cubicBezTo>
                <a:cubicBezTo>
                  <a:pt x="1081" y="594"/>
                  <a:pt x="1112" y="1090"/>
                  <a:pt x="1142" y="1162"/>
                </a:cubicBezTo>
                <a:cubicBezTo>
                  <a:pt x="1172" y="1234"/>
                  <a:pt x="1202" y="1024"/>
                  <a:pt x="1234" y="1025"/>
                </a:cubicBezTo>
                <a:cubicBezTo>
                  <a:pt x="1266" y="1026"/>
                  <a:pt x="1302" y="1151"/>
                  <a:pt x="1334" y="1171"/>
                </a:cubicBezTo>
                <a:cubicBezTo>
                  <a:pt x="1366" y="1191"/>
                  <a:pt x="1394" y="1146"/>
                  <a:pt x="1426" y="1144"/>
                </a:cubicBezTo>
                <a:cubicBezTo>
                  <a:pt x="1458" y="1142"/>
                  <a:pt x="1492" y="1152"/>
                  <a:pt x="1526" y="116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" name="Freeform 50"/>
          <p:cNvSpPr>
            <a:spLocks/>
          </p:cNvSpPr>
          <p:nvPr/>
        </p:nvSpPr>
        <p:spPr bwMode="auto">
          <a:xfrm>
            <a:off x="6616212" y="3516599"/>
            <a:ext cx="2422525" cy="1695224"/>
          </a:xfrm>
          <a:custGeom>
            <a:avLst/>
            <a:gdLst>
              <a:gd name="T0" fmla="*/ 0 w 1526"/>
              <a:gd name="T1" fmla="*/ 1171 h 1247"/>
              <a:gd name="T2" fmla="*/ 91 w 1526"/>
              <a:gd name="T3" fmla="*/ 1080 h 1247"/>
              <a:gd name="T4" fmla="*/ 182 w 1526"/>
              <a:gd name="T5" fmla="*/ 1162 h 1247"/>
              <a:gd name="T6" fmla="*/ 283 w 1526"/>
              <a:gd name="T7" fmla="*/ 741 h 1247"/>
              <a:gd name="T8" fmla="*/ 384 w 1526"/>
              <a:gd name="T9" fmla="*/ 1171 h 1247"/>
              <a:gd name="T10" fmla="*/ 475 w 1526"/>
              <a:gd name="T11" fmla="*/ 284 h 1247"/>
              <a:gd name="T12" fmla="*/ 576 w 1526"/>
              <a:gd name="T13" fmla="*/ 1162 h 1247"/>
              <a:gd name="T14" fmla="*/ 676 w 1526"/>
              <a:gd name="T15" fmla="*/ 1 h 1247"/>
              <a:gd name="T16" fmla="*/ 768 w 1526"/>
              <a:gd name="T17" fmla="*/ 1171 h 1247"/>
              <a:gd name="T18" fmla="*/ 859 w 1526"/>
              <a:gd name="T19" fmla="*/ 165 h 1247"/>
              <a:gd name="T20" fmla="*/ 960 w 1526"/>
              <a:gd name="T21" fmla="*/ 1171 h 1247"/>
              <a:gd name="T22" fmla="*/ 1051 w 1526"/>
              <a:gd name="T23" fmla="*/ 595 h 1247"/>
              <a:gd name="T24" fmla="*/ 1142 w 1526"/>
              <a:gd name="T25" fmla="*/ 1162 h 1247"/>
              <a:gd name="T26" fmla="*/ 1234 w 1526"/>
              <a:gd name="T27" fmla="*/ 1025 h 1247"/>
              <a:gd name="T28" fmla="*/ 1334 w 1526"/>
              <a:gd name="T29" fmla="*/ 1171 h 1247"/>
              <a:gd name="T30" fmla="*/ 1426 w 1526"/>
              <a:gd name="T31" fmla="*/ 1144 h 1247"/>
              <a:gd name="T32" fmla="*/ 1526 w 1526"/>
              <a:gd name="T33" fmla="*/ 1162 h 124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526"/>
              <a:gd name="T52" fmla="*/ 0 h 1247"/>
              <a:gd name="T53" fmla="*/ 1526 w 1526"/>
              <a:gd name="T54" fmla="*/ 1247 h 1247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526" h="1247">
                <a:moveTo>
                  <a:pt x="0" y="1171"/>
                </a:moveTo>
                <a:cubicBezTo>
                  <a:pt x="30" y="1126"/>
                  <a:pt x="61" y="1082"/>
                  <a:pt x="91" y="1080"/>
                </a:cubicBezTo>
                <a:cubicBezTo>
                  <a:pt x="121" y="1078"/>
                  <a:pt x="150" y="1218"/>
                  <a:pt x="182" y="1162"/>
                </a:cubicBezTo>
                <a:cubicBezTo>
                  <a:pt x="214" y="1106"/>
                  <a:pt x="249" y="740"/>
                  <a:pt x="283" y="741"/>
                </a:cubicBezTo>
                <a:cubicBezTo>
                  <a:pt x="317" y="742"/>
                  <a:pt x="352" y="1247"/>
                  <a:pt x="384" y="1171"/>
                </a:cubicBezTo>
                <a:cubicBezTo>
                  <a:pt x="416" y="1095"/>
                  <a:pt x="443" y="286"/>
                  <a:pt x="475" y="284"/>
                </a:cubicBezTo>
                <a:cubicBezTo>
                  <a:pt x="507" y="282"/>
                  <a:pt x="543" y="1209"/>
                  <a:pt x="576" y="1162"/>
                </a:cubicBezTo>
                <a:cubicBezTo>
                  <a:pt x="609" y="1115"/>
                  <a:pt x="644" y="0"/>
                  <a:pt x="676" y="1"/>
                </a:cubicBezTo>
                <a:cubicBezTo>
                  <a:pt x="708" y="2"/>
                  <a:pt x="738" y="1144"/>
                  <a:pt x="768" y="1171"/>
                </a:cubicBezTo>
                <a:cubicBezTo>
                  <a:pt x="798" y="1198"/>
                  <a:pt x="827" y="165"/>
                  <a:pt x="859" y="165"/>
                </a:cubicBezTo>
                <a:cubicBezTo>
                  <a:pt x="891" y="165"/>
                  <a:pt x="928" y="1099"/>
                  <a:pt x="960" y="1171"/>
                </a:cubicBezTo>
                <a:cubicBezTo>
                  <a:pt x="992" y="1243"/>
                  <a:pt x="1021" y="596"/>
                  <a:pt x="1051" y="595"/>
                </a:cubicBezTo>
                <a:cubicBezTo>
                  <a:pt x="1081" y="594"/>
                  <a:pt x="1112" y="1090"/>
                  <a:pt x="1142" y="1162"/>
                </a:cubicBezTo>
                <a:cubicBezTo>
                  <a:pt x="1172" y="1234"/>
                  <a:pt x="1202" y="1024"/>
                  <a:pt x="1234" y="1025"/>
                </a:cubicBezTo>
                <a:cubicBezTo>
                  <a:pt x="1266" y="1026"/>
                  <a:pt x="1302" y="1151"/>
                  <a:pt x="1334" y="1171"/>
                </a:cubicBezTo>
                <a:cubicBezTo>
                  <a:pt x="1366" y="1191"/>
                  <a:pt x="1394" y="1146"/>
                  <a:pt x="1426" y="1144"/>
                </a:cubicBezTo>
                <a:cubicBezTo>
                  <a:pt x="1458" y="1142"/>
                  <a:pt x="1492" y="1152"/>
                  <a:pt x="1526" y="116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" name="Right Arrow 32"/>
          <p:cNvSpPr/>
          <p:nvPr/>
        </p:nvSpPr>
        <p:spPr bwMode="auto">
          <a:xfrm>
            <a:off x="2900589" y="4172010"/>
            <a:ext cx="401411" cy="577790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4" name="Right Arrow 33"/>
          <p:cNvSpPr/>
          <p:nvPr/>
        </p:nvSpPr>
        <p:spPr bwMode="auto">
          <a:xfrm>
            <a:off x="6100501" y="4124415"/>
            <a:ext cx="401411" cy="577790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001474" y="5776621"/>
            <a:ext cx="3614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shift of oscillatory patterns</a:t>
            </a:r>
            <a:endParaRPr lang="en-IE" dirty="0"/>
          </a:p>
        </p:txBody>
      </p:sp>
      <p:sp>
        <p:nvSpPr>
          <p:cNvPr id="40" name="TextBox 39"/>
          <p:cNvSpPr txBox="1"/>
          <p:nvPr/>
        </p:nvSpPr>
        <p:spPr>
          <a:xfrm>
            <a:off x="4352244" y="5460454"/>
            <a:ext cx="120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distance</a:t>
            </a:r>
            <a:endParaRPr lang="en-IE" dirty="0"/>
          </a:p>
        </p:txBody>
      </p:sp>
      <p:sp>
        <p:nvSpPr>
          <p:cNvPr id="41" name="TextBox 40"/>
          <p:cNvSpPr txBox="1"/>
          <p:nvPr/>
        </p:nvSpPr>
        <p:spPr>
          <a:xfrm>
            <a:off x="274863" y="1536700"/>
            <a:ext cx="1698625" cy="1015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Difference of masses</a:t>
            </a:r>
          </a:p>
          <a:p>
            <a:r>
              <a:rPr lang="en-IE" sz="2000" dirty="0" smtClean="0"/>
              <a:t>of </a:t>
            </a:r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</a:t>
            </a:r>
            <a:r>
              <a:rPr lang="en-IE" sz="2000" dirty="0" smtClean="0"/>
              <a:t>and </a:t>
            </a:r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 smtClean="0"/>
              <a:t>3</a:t>
            </a:r>
            <a:endParaRPr lang="en-US" sz="2000" dirty="0" smtClean="0"/>
          </a:p>
        </p:txBody>
      </p:sp>
      <p:sp>
        <p:nvSpPr>
          <p:cNvPr id="42" name="Right Arrow 41"/>
          <p:cNvSpPr/>
          <p:nvPr/>
        </p:nvSpPr>
        <p:spPr bwMode="auto">
          <a:xfrm>
            <a:off x="2062389" y="1816100"/>
            <a:ext cx="401411" cy="577790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590800" y="1539796"/>
            <a:ext cx="1538470" cy="1015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Difference of phase velocities</a:t>
            </a:r>
            <a:endParaRPr lang="en-IE" sz="2000" dirty="0"/>
          </a:p>
        </p:txBody>
      </p:sp>
      <p:sp>
        <p:nvSpPr>
          <p:cNvPr id="44" name="Right Arrow 43"/>
          <p:cNvSpPr/>
          <p:nvPr/>
        </p:nvSpPr>
        <p:spPr bwMode="auto">
          <a:xfrm>
            <a:off x="4234089" y="1793796"/>
            <a:ext cx="401411" cy="577790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740955" y="1514396"/>
            <a:ext cx="2265593" cy="1015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Phase difference </a:t>
            </a:r>
          </a:p>
          <a:p>
            <a:r>
              <a:rPr lang="en-IE" sz="2000" dirty="0" smtClean="0"/>
              <a:t>increases with </a:t>
            </a:r>
          </a:p>
          <a:p>
            <a:r>
              <a:rPr lang="en-IE" sz="2000" dirty="0" smtClean="0"/>
              <a:t>distance</a:t>
            </a:r>
            <a:endParaRPr lang="en-IE" sz="2000" dirty="0"/>
          </a:p>
        </p:txBody>
      </p:sp>
      <p:sp>
        <p:nvSpPr>
          <p:cNvPr id="46" name="Text Box 33"/>
          <p:cNvSpPr txBox="1">
            <a:spLocks noChangeArrowheads="1"/>
          </p:cNvSpPr>
          <p:nvPr/>
        </p:nvSpPr>
        <p:spPr bwMode="auto">
          <a:xfrm>
            <a:off x="7888809" y="1679496"/>
            <a:ext cx="88838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D</a:t>
            </a:r>
            <a:r>
              <a:rPr lang="en-US" sz="2000" dirty="0"/>
              <a:t>m</a:t>
            </a:r>
            <a:r>
              <a:rPr lang="en-US" sz="2000" baseline="30000" dirty="0"/>
              <a:t>2  </a:t>
            </a:r>
            <a:r>
              <a:rPr lang="en-US" sz="2000" dirty="0"/>
              <a:t>L</a:t>
            </a:r>
          </a:p>
          <a:p>
            <a:r>
              <a:rPr lang="en-US" sz="2000" dirty="0"/>
              <a:t>   2E</a:t>
            </a:r>
          </a:p>
        </p:txBody>
      </p:sp>
      <p:cxnSp>
        <p:nvCxnSpPr>
          <p:cNvPr id="47" name="Straight Connector 46"/>
          <p:cNvCxnSpPr/>
          <p:nvPr/>
        </p:nvCxnSpPr>
        <p:spPr bwMode="auto">
          <a:xfrm>
            <a:off x="7950318" y="2040613"/>
            <a:ext cx="65503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Text Box 72"/>
          <p:cNvSpPr txBox="1">
            <a:spLocks noChangeArrowheads="1"/>
          </p:cNvSpPr>
          <p:nvPr/>
        </p:nvSpPr>
        <p:spPr bwMode="auto">
          <a:xfrm>
            <a:off x="7457864" y="1847711"/>
            <a:ext cx="58334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f  </a:t>
            </a:r>
            <a:r>
              <a:rPr lang="en-US" sz="2000" dirty="0" smtClean="0"/>
              <a:t>=</a:t>
            </a:r>
            <a:r>
              <a:rPr lang="en-US" sz="2000" dirty="0" smtClean="0">
                <a:latin typeface="Symbol" pitchFamily="18" charset="2"/>
              </a:rPr>
              <a:t> </a:t>
            </a:r>
            <a:endParaRPr lang="en-US" sz="2000" dirty="0"/>
          </a:p>
        </p:txBody>
      </p:sp>
      <p:sp>
        <p:nvSpPr>
          <p:cNvPr id="51" name="Text Box 38"/>
          <p:cNvSpPr txBox="1">
            <a:spLocks noChangeArrowheads="1"/>
          </p:cNvSpPr>
          <p:nvPr/>
        </p:nvSpPr>
        <p:spPr bwMode="auto">
          <a:xfrm>
            <a:off x="7159564" y="2511365"/>
            <a:ext cx="1954381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D</a:t>
            </a:r>
            <a:r>
              <a:rPr lang="en-US" sz="2000" dirty="0" smtClean="0"/>
              <a:t>m</a:t>
            </a:r>
            <a:r>
              <a:rPr lang="en-US" sz="2000" baseline="30000" dirty="0" smtClean="0"/>
              <a:t>2</a:t>
            </a:r>
            <a:r>
              <a:rPr lang="en-US" sz="2000" baseline="-25000" dirty="0" smtClean="0"/>
              <a:t> </a:t>
            </a:r>
            <a:r>
              <a:rPr lang="en-US" sz="2000" dirty="0"/>
              <a:t>= </a:t>
            </a:r>
            <a:r>
              <a:rPr lang="en-US" sz="2000" dirty="0" smtClean="0"/>
              <a:t>m</a:t>
            </a:r>
            <a:r>
              <a:rPr lang="en-US" sz="2000" baseline="-25000" dirty="0" smtClean="0"/>
              <a:t>3</a:t>
            </a:r>
            <a:r>
              <a:rPr lang="en-US" sz="2000" baseline="30000" dirty="0" smtClean="0"/>
              <a:t>2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- m</a:t>
            </a:r>
            <a:r>
              <a:rPr lang="en-US" sz="2000" baseline="-25000" dirty="0" smtClean="0"/>
              <a:t>2</a:t>
            </a:r>
            <a:r>
              <a:rPr lang="en-US" sz="2000" baseline="30000" dirty="0" smtClean="0"/>
              <a:t>2</a:t>
            </a:r>
            <a:endParaRPr lang="en-US" sz="2000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FF00"/>
              </a:solidFill>
              <a:latin typeface="Times New Roman" pitchFamily="18" charset="0"/>
            </a:endParaRP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1025033" y="3979267"/>
            <a:ext cx="3504766" cy="6858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0" name="WordArt 6"/>
          <p:cNvSpPr>
            <a:spLocks noChangeArrowheads="1" noChangeShapeType="1" noTextEdit="1"/>
          </p:cNvSpPr>
          <p:nvPr/>
        </p:nvSpPr>
        <p:spPr bwMode="auto">
          <a:xfrm>
            <a:off x="496194" y="244543"/>
            <a:ext cx="4033605" cy="82124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Oscillation phase</a:t>
            </a:r>
          </a:p>
        </p:txBody>
      </p:sp>
      <p:sp>
        <p:nvSpPr>
          <p:cNvPr id="29701" name="Text Box 7"/>
          <p:cNvSpPr txBox="1">
            <a:spLocks noChangeArrowheads="1"/>
          </p:cNvSpPr>
          <p:nvPr/>
        </p:nvSpPr>
        <p:spPr bwMode="auto">
          <a:xfrm>
            <a:off x="425515" y="1278450"/>
            <a:ext cx="1995488" cy="39687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 </a:t>
            </a:r>
            <a:r>
              <a:rPr lang="en-US" sz="2000" dirty="0" err="1">
                <a:latin typeface="Symbol" pitchFamily="18" charset="2"/>
              </a:rPr>
              <a:t>f</a:t>
            </a:r>
            <a:r>
              <a:rPr lang="en-US" sz="2000" baseline="-25000" dirty="0" err="1"/>
              <a:t>i</a:t>
            </a:r>
            <a:r>
              <a:rPr lang="en-US" sz="2000" dirty="0"/>
              <a:t> = - </a:t>
            </a:r>
            <a:r>
              <a:rPr lang="en-US" sz="2000" dirty="0" err="1"/>
              <a:t>E</a:t>
            </a:r>
            <a:r>
              <a:rPr lang="en-US" sz="2000" baseline="-25000" dirty="0" err="1"/>
              <a:t>i</a:t>
            </a:r>
            <a:r>
              <a:rPr lang="en-US" sz="2000" baseline="-25000" dirty="0"/>
              <a:t> </a:t>
            </a:r>
            <a:r>
              <a:rPr lang="en-US" sz="2000" dirty="0"/>
              <a:t>t + p</a:t>
            </a:r>
            <a:r>
              <a:rPr lang="en-US" sz="2000" baseline="-25000" dirty="0"/>
              <a:t>i </a:t>
            </a:r>
            <a:r>
              <a:rPr lang="en-US" sz="2000" dirty="0"/>
              <a:t>x </a:t>
            </a:r>
          </a:p>
        </p:txBody>
      </p:sp>
      <p:sp>
        <p:nvSpPr>
          <p:cNvPr id="29702" name="Text Box 8"/>
          <p:cNvSpPr txBox="1">
            <a:spLocks noChangeArrowheads="1"/>
          </p:cNvSpPr>
          <p:nvPr/>
        </p:nvSpPr>
        <p:spPr bwMode="auto">
          <a:xfrm>
            <a:off x="5136721" y="3294885"/>
            <a:ext cx="193193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group velocity </a:t>
            </a:r>
          </a:p>
        </p:txBody>
      </p:sp>
      <p:sp>
        <p:nvSpPr>
          <p:cNvPr id="29703" name="Text Box 9"/>
          <p:cNvSpPr txBox="1">
            <a:spLocks noChangeArrowheads="1"/>
          </p:cNvSpPr>
          <p:nvPr/>
        </p:nvSpPr>
        <p:spPr bwMode="auto">
          <a:xfrm>
            <a:off x="1056932" y="4064307"/>
            <a:ext cx="36439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f</a:t>
            </a:r>
            <a:r>
              <a:rPr lang="en-US" sz="2000" dirty="0" smtClean="0"/>
              <a:t> = (</a:t>
            </a:r>
            <a:r>
              <a:rPr lang="en-US" sz="2000" dirty="0" smtClean="0">
                <a:latin typeface="Symbol" pitchFamily="18" charset="2"/>
              </a:rPr>
              <a:t>D</a:t>
            </a:r>
            <a:r>
              <a:rPr lang="en-US" sz="2000" dirty="0" smtClean="0"/>
              <a:t>E/v</a:t>
            </a:r>
            <a:r>
              <a:rPr lang="en-US" sz="2000" baseline="-25000" dirty="0" smtClean="0"/>
              <a:t>g</a:t>
            </a:r>
            <a:r>
              <a:rPr lang="en-US" sz="2000" dirty="0" smtClean="0"/>
              <a:t>) (</a:t>
            </a:r>
            <a:r>
              <a:rPr lang="en-US" sz="2000" dirty="0" err="1" smtClean="0"/>
              <a:t>v</a:t>
            </a:r>
            <a:r>
              <a:rPr lang="en-US" sz="2000" baseline="-25000" dirty="0" err="1" smtClean="0"/>
              <a:t>g</a:t>
            </a:r>
            <a:r>
              <a:rPr lang="en-US" sz="2000" dirty="0" err="1" smtClean="0"/>
              <a:t>t</a:t>
            </a:r>
            <a:r>
              <a:rPr lang="en-US" sz="2000" dirty="0" smtClean="0"/>
              <a:t> </a:t>
            </a:r>
            <a:r>
              <a:rPr lang="en-US" sz="2000" dirty="0"/>
              <a:t>- x) +         x</a:t>
            </a:r>
          </a:p>
        </p:txBody>
      </p:sp>
      <p:sp>
        <p:nvSpPr>
          <p:cNvPr id="29704" name="Text Box 10"/>
          <p:cNvSpPr txBox="1">
            <a:spLocks noChangeArrowheads="1"/>
          </p:cNvSpPr>
          <p:nvPr/>
        </p:nvSpPr>
        <p:spPr bwMode="auto">
          <a:xfrm>
            <a:off x="3683000" y="3954197"/>
            <a:ext cx="6365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D</a:t>
            </a:r>
            <a:r>
              <a:rPr lang="en-US" sz="2000" dirty="0"/>
              <a:t>m</a:t>
            </a:r>
            <a:r>
              <a:rPr lang="en-US" sz="2000" baseline="30000" dirty="0"/>
              <a:t>2</a:t>
            </a:r>
          </a:p>
          <a:p>
            <a:r>
              <a:rPr lang="en-US" sz="2000" dirty="0"/>
              <a:t>2E</a:t>
            </a:r>
          </a:p>
        </p:txBody>
      </p:sp>
      <p:sp>
        <p:nvSpPr>
          <p:cNvPr id="29705" name="Line 11"/>
          <p:cNvSpPr>
            <a:spLocks noChangeShapeType="1"/>
          </p:cNvSpPr>
          <p:nvPr/>
        </p:nvSpPr>
        <p:spPr bwMode="auto">
          <a:xfrm>
            <a:off x="3760788" y="4315039"/>
            <a:ext cx="45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Text Box 19"/>
          <p:cNvSpPr txBox="1">
            <a:spLocks noChangeArrowheads="1"/>
          </p:cNvSpPr>
          <p:nvPr/>
        </p:nvSpPr>
        <p:spPr bwMode="auto">
          <a:xfrm>
            <a:off x="510992" y="2425770"/>
            <a:ext cx="2771311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f </a:t>
            </a:r>
            <a:r>
              <a:rPr lang="en-US" sz="2000" dirty="0" smtClean="0"/>
              <a:t>=</a:t>
            </a:r>
            <a:r>
              <a:rPr lang="en-US" sz="2000" dirty="0" smtClean="0">
                <a:latin typeface="Symbol" pitchFamily="18" charset="2"/>
              </a:rPr>
              <a:t> f</a:t>
            </a:r>
            <a:r>
              <a:rPr lang="en-US" sz="2000" baseline="-25000" dirty="0" smtClean="0"/>
              <a:t>3</a:t>
            </a:r>
            <a:r>
              <a:rPr lang="en-US" sz="2000" dirty="0" smtClean="0">
                <a:latin typeface="Symbol" pitchFamily="18" charset="2"/>
              </a:rPr>
              <a:t> </a:t>
            </a:r>
            <a:r>
              <a:rPr lang="en-US" sz="2000" dirty="0" smtClean="0"/>
              <a:t>- </a:t>
            </a:r>
            <a:r>
              <a:rPr lang="en-US" sz="2000" dirty="0" smtClean="0">
                <a:latin typeface="Symbol" pitchFamily="18" charset="2"/>
              </a:rPr>
              <a:t>f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= </a:t>
            </a:r>
            <a:r>
              <a:rPr lang="en-US" sz="2000" dirty="0" err="1" smtClean="0">
                <a:latin typeface="Symbol" pitchFamily="18" charset="2"/>
              </a:rPr>
              <a:t>D</a:t>
            </a:r>
            <a:r>
              <a:rPr lang="en-US" sz="2000" dirty="0" err="1" smtClean="0"/>
              <a:t>Et</a:t>
            </a:r>
            <a:r>
              <a:rPr lang="en-US" sz="2000" dirty="0" smtClean="0"/>
              <a:t> </a:t>
            </a:r>
            <a:r>
              <a:rPr lang="en-US" sz="2000" dirty="0"/>
              <a:t>- </a:t>
            </a:r>
            <a:r>
              <a:rPr lang="en-US" sz="2000" dirty="0" err="1">
                <a:latin typeface="Symbol" pitchFamily="18" charset="2"/>
              </a:rPr>
              <a:t>D</a:t>
            </a:r>
            <a:r>
              <a:rPr lang="en-US" sz="2000" dirty="0" err="1"/>
              <a:t>px</a:t>
            </a:r>
            <a:endParaRPr lang="en-US" sz="2000" dirty="0"/>
          </a:p>
        </p:txBody>
      </p:sp>
      <p:sp>
        <p:nvSpPr>
          <p:cNvPr id="29707" name="Text Box 20"/>
          <p:cNvSpPr txBox="1">
            <a:spLocks noChangeArrowheads="1"/>
          </p:cNvSpPr>
          <p:nvPr/>
        </p:nvSpPr>
        <p:spPr bwMode="auto">
          <a:xfrm>
            <a:off x="1201724" y="2928621"/>
            <a:ext cx="6644768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>
                <a:latin typeface="Symbol" pitchFamily="18" charset="2"/>
              </a:rPr>
              <a:t>D</a:t>
            </a:r>
            <a:r>
              <a:rPr lang="en-US" sz="2000" dirty="0" err="1"/>
              <a:t>p</a:t>
            </a:r>
            <a:r>
              <a:rPr lang="en-US" sz="2000" dirty="0"/>
              <a:t> = (</a:t>
            </a:r>
            <a:r>
              <a:rPr lang="en-US" sz="2000" dirty="0" err="1" smtClean="0"/>
              <a:t>dp</a:t>
            </a:r>
            <a:r>
              <a:rPr lang="en-US" sz="2000" dirty="0" smtClean="0"/>
              <a:t>/</a:t>
            </a:r>
            <a:r>
              <a:rPr lang="en-US" sz="2000" dirty="0" err="1" smtClean="0"/>
              <a:t>dE</a:t>
            </a:r>
            <a:r>
              <a:rPr lang="en-US" sz="2000" dirty="0" smtClean="0"/>
              <a:t>)</a:t>
            </a:r>
            <a:r>
              <a:rPr lang="en-US" sz="2000" dirty="0" smtClean="0">
                <a:latin typeface="Symbol" pitchFamily="18" charset="2"/>
              </a:rPr>
              <a:t>D</a:t>
            </a:r>
            <a:r>
              <a:rPr lang="en-US" sz="2000" dirty="0" smtClean="0"/>
              <a:t>E </a:t>
            </a:r>
            <a:r>
              <a:rPr lang="en-US" sz="2000" dirty="0"/>
              <a:t>+ (</a:t>
            </a:r>
            <a:r>
              <a:rPr lang="en-US" sz="2000" dirty="0" err="1" smtClean="0"/>
              <a:t>dp</a:t>
            </a:r>
            <a:r>
              <a:rPr lang="en-US" sz="2000" dirty="0" smtClean="0"/>
              <a:t>/dm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)</a:t>
            </a:r>
            <a:r>
              <a:rPr lang="en-US" sz="2000" dirty="0" smtClean="0">
                <a:latin typeface="Symbol" pitchFamily="18" charset="2"/>
              </a:rPr>
              <a:t>D</a:t>
            </a:r>
            <a:r>
              <a:rPr lang="en-US" sz="2000" dirty="0" smtClean="0"/>
              <a:t>m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= 1/v</a:t>
            </a:r>
            <a:r>
              <a:rPr lang="en-US" sz="2000" baseline="-25000" dirty="0" smtClean="0"/>
              <a:t>g</a:t>
            </a:r>
            <a:r>
              <a:rPr lang="en-US" sz="2000" dirty="0" smtClean="0"/>
              <a:t> </a:t>
            </a:r>
            <a:r>
              <a:rPr lang="en-US" sz="2000" dirty="0">
                <a:latin typeface="Symbol" pitchFamily="18" charset="2"/>
              </a:rPr>
              <a:t>D</a:t>
            </a:r>
            <a:r>
              <a:rPr lang="en-US" sz="2000" dirty="0"/>
              <a:t>E + (1/2p) </a:t>
            </a:r>
            <a:r>
              <a:rPr lang="en-US" sz="2000" dirty="0">
                <a:latin typeface="Symbol" pitchFamily="18" charset="2"/>
              </a:rPr>
              <a:t>D</a:t>
            </a:r>
            <a:r>
              <a:rPr lang="en-US" sz="2000" dirty="0"/>
              <a:t>m</a:t>
            </a:r>
            <a:r>
              <a:rPr lang="en-US" sz="2000" baseline="30000" dirty="0"/>
              <a:t>2</a:t>
            </a:r>
            <a:r>
              <a:rPr lang="en-US" sz="2000" dirty="0"/>
              <a:t> </a:t>
            </a:r>
          </a:p>
        </p:txBody>
      </p:sp>
      <p:sp>
        <p:nvSpPr>
          <p:cNvPr id="29709" name="Text Box 22"/>
          <p:cNvSpPr txBox="1">
            <a:spLocks noChangeArrowheads="1"/>
          </p:cNvSpPr>
          <p:nvPr/>
        </p:nvSpPr>
        <p:spPr bwMode="auto">
          <a:xfrm>
            <a:off x="2623542" y="1278450"/>
            <a:ext cx="1714500" cy="39687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p</a:t>
            </a:r>
            <a:r>
              <a:rPr lang="en-US" sz="2000" baseline="-25000" dirty="0"/>
              <a:t>i</a:t>
            </a:r>
            <a:r>
              <a:rPr lang="en-US" sz="2000" dirty="0"/>
              <a:t> =   E</a:t>
            </a:r>
            <a:r>
              <a:rPr lang="en-US" sz="2000" baseline="-25000" dirty="0"/>
              <a:t>i</a:t>
            </a:r>
            <a:r>
              <a:rPr lang="en-US" sz="2000" baseline="30000" dirty="0"/>
              <a:t>2</a:t>
            </a:r>
            <a:r>
              <a:rPr lang="en-US" sz="2000" dirty="0"/>
              <a:t> – m</a:t>
            </a:r>
            <a:r>
              <a:rPr lang="en-US" sz="2000" baseline="-25000" dirty="0"/>
              <a:t>i</a:t>
            </a:r>
            <a:r>
              <a:rPr lang="en-US" sz="2000" baseline="30000" dirty="0"/>
              <a:t>2</a:t>
            </a:r>
            <a:endParaRPr lang="en-US" sz="2000" dirty="0"/>
          </a:p>
        </p:txBody>
      </p:sp>
      <p:sp>
        <p:nvSpPr>
          <p:cNvPr id="29710" name="Freeform 23"/>
          <p:cNvSpPr>
            <a:spLocks/>
          </p:cNvSpPr>
          <p:nvPr/>
        </p:nvSpPr>
        <p:spPr bwMode="auto">
          <a:xfrm>
            <a:off x="3128332" y="1320833"/>
            <a:ext cx="1052512" cy="307975"/>
          </a:xfrm>
          <a:custGeom>
            <a:avLst/>
            <a:gdLst>
              <a:gd name="T0" fmla="*/ 0 w 624"/>
              <a:gd name="T1" fmla="*/ 60 h 198"/>
              <a:gd name="T2" fmla="*/ 60 w 624"/>
              <a:gd name="T3" fmla="*/ 198 h 198"/>
              <a:gd name="T4" fmla="*/ 72 w 624"/>
              <a:gd name="T5" fmla="*/ 0 h 198"/>
              <a:gd name="T6" fmla="*/ 624 w 624"/>
              <a:gd name="T7" fmla="*/ 0 h 198"/>
              <a:gd name="T8" fmla="*/ 0 60000 65536"/>
              <a:gd name="T9" fmla="*/ 0 60000 65536"/>
              <a:gd name="T10" fmla="*/ 0 60000 65536"/>
              <a:gd name="T11" fmla="*/ 0 60000 65536"/>
              <a:gd name="T12" fmla="*/ 0 w 624"/>
              <a:gd name="T13" fmla="*/ 0 h 198"/>
              <a:gd name="T14" fmla="*/ 624 w 624"/>
              <a:gd name="T15" fmla="*/ 198 h 19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4" h="198">
                <a:moveTo>
                  <a:pt x="0" y="60"/>
                </a:moveTo>
                <a:lnTo>
                  <a:pt x="60" y="198"/>
                </a:lnTo>
                <a:lnTo>
                  <a:pt x="72" y="0"/>
                </a:lnTo>
                <a:lnTo>
                  <a:pt x="624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12" name="Text Box 25"/>
          <p:cNvSpPr txBox="1">
            <a:spLocks noChangeArrowheads="1"/>
          </p:cNvSpPr>
          <p:nvPr/>
        </p:nvSpPr>
        <p:spPr bwMode="auto">
          <a:xfrm>
            <a:off x="465815" y="4710037"/>
            <a:ext cx="1714302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D</a:t>
            </a:r>
            <a:r>
              <a:rPr lang="en-US" sz="2000" dirty="0" smtClean="0"/>
              <a:t>E</a:t>
            </a:r>
            <a:r>
              <a:rPr lang="en-US" sz="2000" baseline="30000" dirty="0" smtClean="0"/>
              <a:t> </a:t>
            </a:r>
            <a:r>
              <a:rPr lang="en-US" sz="2000" dirty="0"/>
              <a:t>~ </a:t>
            </a:r>
            <a:r>
              <a:rPr lang="en-US" sz="2000" dirty="0" smtClean="0">
                <a:latin typeface="Symbol" pitchFamily="18" charset="2"/>
              </a:rPr>
              <a:t>D</a:t>
            </a:r>
            <a:r>
              <a:rPr lang="en-US" sz="2000" dirty="0" smtClean="0"/>
              <a:t>m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/2E</a:t>
            </a:r>
            <a:endParaRPr lang="en-US" sz="2000" dirty="0" smtClean="0">
              <a:latin typeface="Symbol" pitchFamily="18" charset="2"/>
            </a:endParaRPr>
          </a:p>
        </p:txBody>
      </p:sp>
      <p:sp>
        <p:nvSpPr>
          <p:cNvPr id="29714" name="Text Box 28"/>
          <p:cNvSpPr txBox="1">
            <a:spLocks noChangeArrowheads="1"/>
          </p:cNvSpPr>
          <p:nvPr/>
        </p:nvSpPr>
        <p:spPr bwMode="auto">
          <a:xfrm>
            <a:off x="2088274" y="5868062"/>
            <a:ext cx="1694695" cy="40011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&lt; s</a:t>
            </a:r>
            <a:r>
              <a:rPr lang="en-US" sz="2000" baseline="-25000" dirty="0" smtClean="0"/>
              <a:t>x</a:t>
            </a:r>
            <a:r>
              <a:rPr lang="en-US" sz="2000" dirty="0" smtClean="0">
                <a:latin typeface="Symbol" pitchFamily="18" charset="2"/>
              </a:rPr>
              <a:t>D</a:t>
            </a:r>
            <a:r>
              <a:rPr lang="en-US" sz="2000" dirty="0" smtClean="0"/>
              <a:t>m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/2E </a:t>
            </a:r>
            <a:endParaRPr lang="en-US" sz="2000" dirty="0"/>
          </a:p>
        </p:txBody>
      </p:sp>
      <p:sp>
        <p:nvSpPr>
          <p:cNvPr id="29715" name="Text Box 29"/>
          <p:cNvSpPr txBox="1">
            <a:spLocks noChangeArrowheads="1"/>
          </p:cNvSpPr>
          <p:nvPr/>
        </p:nvSpPr>
        <p:spPr bwMode="auto">
          <a:xfrm rot="20590873">
            <a:off x="7258988" y="5261305"/>
            <a:ext cx="176202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usually- small</a:t>
            </a:r>
          </a:p>
        </p:txBody>
      </p:sp>
      <p:sp>
        <p:nvSpPr>
          <p:cNvPr id="29716" name="Text Box 30"/>
          <p:cNvSpPr txBox="1">
            <a:spLocks noChangeArrowheads="1"/>
          </p:cNvSpPr>
          <p:nvPr/>
        </p:nvSpPr>
        <p:spPr bwMode="auto">
          <a:xfrm>
            <a:off x="5033056" y="531628"/>
            <a:ext cx="1313180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f </a:t>
            </a:r>
            <a:r>
              <a:rPr lang="en-US" sz="2000" dirty="0"/>
              <a:t>= </a:t>
            </a:r>
            <a:r>
              <a:rPr lang="en-US" sz="2000" dirty="0" smtClean="0">
                <a:latin typeface="Symbol" pitchFamily="18" charset="2"/>
              </a:rPr>
              <a:t>f</a:t>
            </a:r>
            <a:r>
              <a:rPr lang="en-US" sz="2000" baseline="-25000" dirty="0"/>
              <a:t>3</a:t>
            </a:r>
            <a:r>
              <a:rPr lang="en-US" sz="2000" dirty="0" smtClean="0">
                <a:latin typeface="Symbol" pitchFamily="18" charset="2"/>
              </a:rPr>
              <a:t> </a:t>
            </a:r>
            <a:r>
              <a:rPr lang="en-US" sz="2000" dirty="0"/>
              <a:t>- </a:t>
            </a:r>
            <a:r>
              <a:rPr lang="en-US" sz="2000" dirty="0" smtClean="0">
                <a:latin typeface="Symbol" pitchFamily="18" charset="2"/>
              </a:rPr>
              <a:t>f</a:t>
            </a:r>
            <a:r>
              <a:rPr lang="en-US" sz="2000" baseline="-25000" dirty="0" smtClean="0"/>
              <a:t>2</a:t>
            </a:r>
            <a:endParaRPr lang="en-US" sz="2000" dirty="0"/>
          </a:p>
        </p:txBody>
      </p:sp>
      <p:sp>
        <p:nvSpPr>
          <p:cNvPr id="29717" name="Text Box 31"/>
          <p:cNvSpPr txBox="1">
            <a:spLocks noChangeArrowheads="1"/>
          </p:cNvSpPr>
          <p:nvPr/>
        </p:nvSpPr>
        <p:spPr bwMode="auto">
          <a:xfrm>
            <a:off x="4583805" y="4682762"/>
            <a:ext cx="34225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/>
              <a:t>standard </a:t>
            </a:r>
            <a:r>
              <a:rPr lang="en-US" sz="2000" dirty="0" smtClean="0"/>
              <a:t>oscillation  phase</a:t>
            </a:r>
            <a:endParaRPr lang="en-US" sz="2000" dirty="0"/>
          </a:p>
        </p:txBody>
      </p:sp>
      <p:sp>
        <p:nvSpPr>
          <p:cNvPr id="29719" name="AutoShape 33"/>
          <p:cNvSpPr>
            <a:spLocks noChangeArrowheads="1"/>
          </p:cNvSpPr>
          <p:nvPr/>
        </p:nvSpPr>
        <p:spPr bwMode="auto">
          <a:xfrm rot="10800000" flipH="1">
            <a:off x="320165" y="6376474"/>
            <a:ext cx="257562" cy="304800"/>
          </a:xfrm>
          <a:prstGeom prst="rightArrow">
            <a:avLst>
              <a:gd name="adj1" fmla="val 50000"/>
              <a:gd name="adj2" fmla="val 34375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20" name="AutoShape 34"/>
          <p:cNvSpPr>
            <a:spLocks noChangeArrowheads="1"/>
          </p:cNvSpPr>
          <p:nvPr/>
        </p:nvSpPr>
        <p:spPr bwMode="auto">
          <a:xfrm rot="1793343" flipH="1">
            <a:off x="4170643" y="4713926"/>
            <a:ext cx="273228" cy="313985"/>
          </a:xfrm>
          <a:prstGeom prst="rightArrow">
            <a:avLst>
              <a:gd name="adj1" fmla="val 51667"/>
              <a:gd name="adj2" fmla="val 34375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117561" y="2432814"/>
            <a:ext cx="10096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where</a:t>
            </a:r>
            <a:endParaRPr lang="en-IE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463485" y="3622449"/>
            <a:ext cx="28456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Insert into (*)</a:t>
            </a:r>
            <a:endParaRPr lang="en-IE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1056211" y="1672935"/>
            <a:ext cx="63228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</a:t>
            </a:r>
            <a:r>
              <a:rPr lang="en-US" sz="2000" dirty="0" err="1" smtClean="0"/>
              <a:t>E</a:t>
            </a:r>
            <a:r>
              <a:rPr lang="en-US" sz="2000" baseline="-25000" dirty="0" err="1" smtClean="0"/>
              <a:t>i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 and p</a:t>
            </a:r>
            <a:r>
              <a:rPr lang="en-US" sz="2000" baseline="-25000" dirty="0" smtClean="0"/>
              <a:t>i</a:t>
            </a:r>
            <a:r>
              <a:rPr lang="en-IE" sz="2000" dirty="0" smtClean="0"/>
              <a:t> are the averaged characteristics of WP</a:t>
            </a:r>
            <a:endParaRPr lang="en-IE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3759924" y="5857429"/>
            <a:ext cx="4990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is oscillation phase over the size of WP</a:t>
            </a:r>
            <a:endParaRPr lang="en-IE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458938" y="5014947"/>
            <a:ext cx="23028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(difference of </a:t>
            </a:r>
          </a:p>
          <a:p>
            <a:r>
              <a:rPr lang="en-IE" dirty="0" smtClean="0"/>
              <a:t>average energies)</a:t>
            </a:r>
            <a:endParaRPr lang="en-IE" dirty="0"/>
          </a:p>
        </p:txBody>
      </p:sp>
      <p:sp>
        <p:nvSpPr>
          <p:cNvPr id="32" name="TextBox 31"/>
          <p:cNvSpPr txBox="1"/>
          <p:nvPr/>
        </p:nvSpPr>
        <p:spPr>
          <a:xfrm>
            <a:off x="660327" y="6333942"/>
            <a:ext cx="73353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Phase difference along the wave packets is nearly the same </a:t>
            </a:r>
            <a:endParaRPr lang="en-IE" sz="2000" dirty="0"/>
          </a:p>
        </p:txBody>
      </p:sp>
      <p:sp>
        <p:nvSpPr>
          <p:cNvPr id="33" name="Left Brace 32"/>
          <p:cNvSpPr/>
          <p:nvPr/>
        </p:nvSpPr>
        <p:spPr bwMode="auto">
          <a:xfrm rot="16200000">
            <a:off x="2824953" y="4184720"/>
            <a:ext cx="273350" cy="981606"/>
          </a:xfrm>
          <a:prstGeom prst="lef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4" name="Text Box 25"/>
          <p:cNvSpPr txBox="1">
            <a:spLocks noChangeArrowheads="1"/>
          </p:cNvSpPr>
          <p:nvPr/>
        </p:nvSpPr>
        <p:spPr bwMode="auto">
          <a:xfrm>
            <a:off x="3021064" y="4710534"/>
            <a:ext cx="693835" cy="400110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&lt; </a:t>
            </a:r>
            <a:r>
              <a:rPr lang="en-US" sz="2000" dirty="0" err="1" smtClean="0">
                <a:latin typeface="Symbol" pitchFamily="18" charset="2"/>
              </a:rPr>
              <a:t>s</a:t>
            </a:r>
            <a:r>
              <a:rPr lang="en-US" sz="2000" baseline="-25000" dirty="0" err="1" smtClean="0"/>
              <a:t>x</a:t>
            </a:r>
            <a:endParaRPr lang="en-US" sz="2000" dirty="0" smtClean="0">
              <a:latin typeface="Symbol" pitchFamily="18" charset="2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39949" y="5896338"/>
            <a:ext cx="2150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The first term:</a:t>
            </a:r>
            <a:endParaRPr lang="en-IE" sz="2000" dirty="0"/>
          </a:p>
        </p:txBody>
      </p:sp>
      <p:sp>
        <p:nvSpPr>
          <p:cNvPr id="36" name="Left Brace 35"/>
          <p:cNvSpPr/>
          <p:nvPr/>
        </p:nvSpPr>
        <p:spPr bwMode="auto">
          <a:xfrm rot="16200000">
            <a:off x="3985062" y="4297014"/>
            <a:ext cx="273350" cy="764094"/>
          </a:xfrm>
          <a:prstGeom prst="lef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7" name="AutoShape 34"/>
          <p:cNvSpPr>
            <a:spLocks noChangeArrowheads="1"/>
          </p:cNvSpPr>
          <p:nvPr/>
        </p:nvSpPr>
        <p:spPr bwMode="auto">
          <a:xfrm rot="8415284" flipH="1">
            <a:off x="1240745" y="4500479"/>
            <a:ext cx="273228" cy="313985"/>
          </a:xfrm>
          <a:prstGeom prst="rightArrow">
            <a:avLst>
              <a:gd name="adj1" fmla="val 51667"/>
              <a:gd name="adj2" fmla="val 34375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3612841" y="2432814"/>
            <a:ext cx="536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(*)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2" name="Rectangle 2"/>
          <p:cNvSpPr>
            <a:spLocks noChangeArrowheads="1"/>
          </p:cNvSpPr>
          <p:nvPr/>
        </p:nvSpPr>
        <p:spPr bwMode="auto">
          <a:xfrm>
            <a:off x="-14288" y="3402"/>
            <a:ext cx="9144001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579" name="Rectangle 52"/>
          <p:cNvSpPr>
            <a:spLocks noChangeArrowheads="1"/>
          </p:cNvSpPr>
          <p:nvPr/>
        </p:nvSpPr>
        <p:spPr bwMode="auto">
          <a:xfrm>
            <a:off x="1066800" y="1633314"/>
            <a:ext cx="3468688" cy="423408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24581" name="WordArt 4"/>
          <p:cNvSpPr>
            <a:spLocks noChangeArrowheads="1" noChangeShapeType="1" noTextEdit="1"/>
          </p:cNvSpPr>
          <p:nvPr/>
        </p:nvSpPr>
        <p:spPr bwMode="auto">
          <a:xfrm>
            <a:off x="411164" y="276447"/>
            <a:ext cx="3371850" cy="93754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Oscillations</a:t>
            </a:r>
          </a:p>
        </p:txBody>
      </p:sp>
      <p:sp>
        <p:nvSpPr>
          <p:cNvPr id="24582" name="Freeform 6"/>
          <p:cNvSpPr>
            <a:spLocks/>
          </p:cNvSpPr>
          <p:nvPr/>
        </p:nvSpPr>
        <p:spPr bwMode="auto">
          <a:xfrm>
            <a:off x="1209675" y="1869391"/>
            <a:ext cx="3078163" cy="1766887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rgbClr val="00FF00"/>
          </a:solidFill>
          <a:ln w="190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1254125" y="5053013"/>
            <a:ext cx="4219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/>
              <a:t>3</a:t>
            </a:r>
            <a:endParaRPr lang="en-US" sz="2000" dirty="0"/>
          </a:p>
        </p:txBody>
      </p:sp>
      <p:sp>
        <p:nvSpPr>
          <p:cNvPr id="24584" name="Text Box 9"/>
          <p:cNvSpPr txBox="1">
            <a:spLocks noChangeArrowheads="1"/>
          </p:cNvSpPr>
          <p:nvPr/>
        </p:nvSpPr>
        <p:spPr bwMode="auto">
          <a:xfrm>
            <a:off x="4266406" y="5704113"/>
            <a:ext cx="3190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24585" name="Text Box 12"/>
          <p:cNvSpPr txBox="1">
            <a:spLocks noChangeArrowheads="1"/>
          </p:cNvSpPr>
          <p:nvPr/>
        </p:nvSpPr>
        <p:spPr bwMode="auto">
          <a:xfrm>
            <a:off x="1227138" y="3163888"/>
            <a:ext cx="4219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/>
              <a:t>2</a:t>
            </a:r>
            <a:endParaRPr lang="en-US" sz="2000" dirty="0"/>
          </a:p>
        </p:txBody>
      </p:sp>
      <p:sp>
        <p:nvSpPr>
          <p:cNvPr id="24586" name="Text Box 15"/>
          <p:cNvSpPr txBox="1">
            <a:spLocks noChangeArrowheads="1"/>
          </p:cNvSpPr>
          <p:nvPr/>
        </p:nvSpPr>
        <p:spPr bwMode="auto">
          <a:xfrm>
            <a:off x="3783013" y="2470150"/>
            <a:ext cx="41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Symbol" pitchFamily="18" charset="2"/>
              </a:rPr>
              <a:t>s</a:t>
            </a:r>
            <a:r>
              <a:rPr lang="en-US" baseline="-25000"/>
              <a:t>x</a:t>
            </a:r>
            <a:endParaRPr lang="en-US">
              <a:latin typeface="Symbol" pitchFamily="18" charset="2"/>
            </a:endParaRPr>
          </a:p>
        </p:txBody>
      </p:sp>
      <p:sp>
        <p:nvSpPr>
          <p:cNvPr id="24587" name="Freeform 27"/>
          <p:cNvSpPr>
            <a:spLocks/>
          </p:cNvSpPr>
          <p:nvPr/>
        </p:nvSpPr>
        <p:spPr bwMode="auto">
          <a:xfrm>
            <a:off x="1193800" y="2738890"/>
            <a:ext cx="3078163" cy="849312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8" name="Line 28"/>
          <p:cNvSpPr>
            <a:spLocks noChangeShapeType="1"/>
          </p:cNvSpPr>
          <p:nvPr/>
        </p:nvSpPr>
        <p:spPr bwMode="auto">
          <a:xfrm>
            <a:off x="1233488" y="3573914"/>
            <a:ext cx="3033712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9" name="Freeform 30"/>
          <p:cNvSpPr>
            <a:spLocks/>
          </p:cNvSpPr>
          <p:nvPr/>
        </p:nvSpPr>
        <p:spPr bwMode="auto">
          <a:xfrm>
            <a:off x="1230313" y="3867377"/>
            <a:ext cx="3078162" cy="1695224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rgbClr val="00B0F0"/>
          </a:solidFill>
          <a:ln w="190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90" name="Freeform 11"/>
          <p:cNvSpPr>
            <a:spLocks/>
          </p:cNvSpPr>
          <p:nvPr/>
        </p:nvSpPr>
        <p:spPr bwMode="auto">
          <a:xfrm>
            <a:off x="1227138" y="4656138"/>
            <a:ext cx="3078162" cy="862918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rgbClr val="00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91" name="Line 31"/>
          <p:cNvSpPr>
            <a:spLocks noChangeShapeType="1"/>
          </p:cNvSpPr>
          <p:nvPr/>
        </p:nvSpPr>
        <p:spPr bwMode="auto">
          <a:xfrm>
            <a:off x="1254125" y="5490485"/>
            <a:ext cx="3033713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92" name="Freeform 50"/>
          <p:cNvSpPr>
            <a:spLocks/>
          </p:cNvSpPr>
          <p:nvPr/>
        </p:nvSpPr>
        <p:spPr bwMode="auto">
          <a:xfrm>
            <a:off x="1709964" y="3889149"/>
            <a:ext cx="2422525" cy="1695224"/>
          </a:xfrm>
          <a:custGeom>
            <a:avLst/>
            <a:gdLst>
              <a:gd name="T0" fmla="*/ 0 w 1526"/>
              <a:gd name="T1" fmla="*/ 1171 h 1247"/>
              <a:gd name="T2" fmla="*/ 91 w 1526"/>
              <a:gd name="T3" fmla="*/ 1080 h 1247"/>
              <a:gd name="T4" fmla="*/ 182 w 1526"/>
              <a:gd name="T5" fmla="*/ 1162 h 1247"/>
              <a:gd name="T6" fmla="*/ 283 w 1526"/>
              <a:gd name="T7" fmla="*/ 741 h 1247"/>
              <a:gd name="T8" fmla="*/ 384 w 1526"/>
              <a:gd name="T9" fmla="*/ 1171 h 1247"/>
              <a:gd name="T10" fmla="*/ 475 w 1526"/>
              <a:gd name="T11" fmla="*/ 284 h 1247"/>
              <a:gd name="T12" fmla="*/ 576 w 1526"/>
              <a:gd name="T13" fmla="*/ 1162 h 1247"/>
              <a:gd name="T14" fmla="*/ 676 w 1526"/>
              <a:gd name="T15" fmla="*/ 1 h 1247"/>
              <a:gd name="T16" fmla="*/ 768 w 1526"/>
              <a:gd name="T17" fmla="*/ 1171 h 1247"/>
              <a:gd name="T18" fmla="*/ 859 w 1526"/>
              <a:gd name="T19" fmla="*/ 165 h 1247"/>
              <a:gd name="T20" fmla="*/ 960 w 1526"/>
              <a:gd name="T21" fmla="*/ 1171 h 1247"/>
              <a:gd name="T22" fmla="*/ 1051 w 1526"/>
              <a:gd name="T23" fmla="*/ 595 h 1247"/>
              <a:gd name="T24" fmla="*/ 1142 w 1526"/>
              <a:gd name="T25" fmla="*/ 1162 h 1247"/>
              <a:gd name="T26" fmla="*/ 1234 w 1526"/>
              <a:gd name="T27" fmla="*/ 1025 h 1247"/>
              <a:gd name="T28" fmla="*/ 1334 w 1526"/>
              <a:gd name="T29" fmla="*/ 1171 h 1247"/>
              <a:gd name="T30" fmla="*/ 1426 w 1526"/>
              <a:gd name="T31" fmla="*/ 1144 h 1247"/>
              <a:gd name="T32" fmla="*/ 1526 w 1526"/>
              <a:gd name="T33" fmla="*/ 1162 h 124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526"/>
              <a:gd name="T52" fmla="*/ 0 h 1247"/>
              <a:gd name="T53" fmla="*/ 1526 w 1526"/>
              <a:gd name="T54" fmla="*/ 1247 h 1247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526" h="1247">
                <a:moveTo>
                  <a:pt x="0" y="1171"/>
                </a:moveTo>
                <a:cubicBezTo>
                  <a:pt x="30" y="1126"/>
                  <a:pt x="61" y="1082"/>
                  <a:pt x="91" y="1080"/>
                </a:cubicBezTo>
                <a:cubicBezTo>
                  <a:pt x="121" y="1078"/>
                  <a:pt x="150" y="1218"/>
                  <a:pt x="182" y="1162"/>
                </a:cubicBezTo>
                <a:cubicBezTo>
                  <a:pt x="214" y="1106"/>
                  <a:pt x="249" y="740"/>
                  <a:pt x="283" y="741"/>
                </a:cubicBezTo>
                <a:cubicBezTo>
                  <a:pt x="317" y="742"/>
                  <a:pt x="352" y="1247"/>
                  <a:pt x="384" y="1171"/>
                </a:cubicBezTo>
                <a:cubicBezTo>
                  <a:pt x="416" y="1095"/>
                  <a:pt x="443" y="286"/>
                  <a:pt x="475" y="284"/>
                </a:cubicBezTo>
                <a:cubicBezTo>
                  <a:pt x="507" y="282"/>
                  <a:pt x="543" y="1209"/>
                  <a:pt x="576" y="1162"/>
                </a:cubicBezTo>
                <a:cubicBezTo>
                  <a:pt x="609" y="1115"/>
                  <a:pt x="644" y="0"/>
                  <a:pt x="676" y="1"/>
                </a:cubicBezTo>
                <a:cubicBezTo>
                  <a:pt x="708" y="2"/>
                  <a:pt x="738" y="1144"/>
                  <a:pt x="768" y="1171"/>
                </a:cubicBezTo>
                <a:cubicBezTo>
                  <a:pt x="798" y="1198"/>
                  <a:pt x="827" y="165"/>
                  <a:pt x="859" y="165"/>
                </a:cubicBezTo>
                <a:cubicBezTo>
                  <a:pt x="891" y="165"/>
                  <a:pt x="928" y="1099"/>
                  <a:pt x="960" y="1171"/>
                </a:cubicBezTo>
                <a:cubicBezTo>
                  <a:pt x="992" y="1243"/>
                  <a:pt x="1021" y="596"/>
                  <a:pt x="1051" y="595"/>
                </a:cubicBezTo>
                <a:cubicBezTo>
                  <a:pt x="1081" y="594"/>
                  <a:pt x="1112" y="1090"/>
                  <a:pt x="1142" y="1162"/>
                </a:cubicBezTo>
                <a:cubicBezTo>
                  <a:pt x="1172" y="1234"/>
                  <a:pt x="1202" y="1024"/>
                  <a:pt x="1234" y="1025"/>
                </a:cubicBezTo>
                <a:cubicBezTo>
                  <a:pt x="1266" y="1026"/>
                  <a:pt x="1302" y="1151"/>
                  <a:pt x="1334" y="1171"/>
                </a:cubicBezTo>
                <a:cubicBezTo>
                  <a:pt x="1366" y="1191"/>
                  <a:pt x="1394" y="1146"/>
                  <a:pt x="1426" y="1144"/>
                </a:cubicBezTo>
                <a:cubicBezTo>
                  <a:pt x="1458" y="1142"/>
                  <a:pt x="1492" y="1152"/>
                  <a:pt x="1526" y="116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93" name="Freeform 51"/>
          <p:cNvSpPr>
            <a:spLocks/>
          </p:cNvSpPr>
          <p:nvPr/>
        </p:nvSpPr>
        <p:spPr bwMode="auto">
          <a:xfrm>
            <a:off x="1711099" y="1869392"/>
            <a:ext cx="2422525" cy="1809750"/>
          </a:xfrm>
          <a:custGeom>
            <a:avLst/>
            <a:gdLst>
              <a:gd name="T0" fmla="*/ 0 w 1526"/>
              <a:gd name="T1" fmla="*/ 1171 h 1247"/>
              <a:gd name="T2" fmla="*/ 91 w 1526"/>
              <a:gd name="T3" fmla="*/ 1080 h 1247"/>
              <a:gd name="T4" fmla="*/ 182 w 1526"/>
              <a:gd name="T5" fmla="*/ 1162 h 1247"/>
              <a:gd name="T6" fmla="*/ 283 w 1526"/>
              <a:gd name="T7" fmla="*/ 741 h 1247"/>
              <a:gd name="T8" fmla="*/ 384 w 1526"/>
              <a:gd name="T9" fmla="*/ 1171 h 1247"/>
              <a:gd name="T10" fmla="*/ 475 w 1526"/>
              <a:gd name="T11" fmla="*/ 284 h 1247"/>
              <a:gd name="T12" fmla="*/ 576 w 1526"/>
              <a:gd name="T13" fmla="*/ 1162 h 1247"/>
              <a:gd name="T14" fmla="*/ 676 w 1526"/>
              <a:gd name="T15" fmla="*/ 1 h 1247"/>
              <a:gd name="T16" fmla="*/ 768 w 1526"/>
              <a:gd name="T17" fmla="*/ 1171 h 1247"/>
              <a:gd name="T18" fmla="*/ 859 w 1526"/>
              <a:gd name="T19" fmla="*/ 165 h 1247"/>
              <a:gd name="T20" fmla="*/ 960 w 1526"/>
              <a:gd name="T21" fmla="*/ 1171 h 1247"/>
              <a:gd name="T22" fmla="*/ 1051 w 1526"/>
              <a:gd name="T23" fmla="*/ 595 h 1247"/>
              <a:gd name="T24" fmla="*/ 1142 w 1526"/>
              <a:gd name="T25" fmla="*/ 1162 h 1247"/>
              <a:gd name="T26" fmla="*/ 1234 w 1526"/>
              <a:gd name="T27" fmla="*/ 1025 h 1247"/>
              <a:gd name="T28" fmla="*/ 1334 w 1526"/>
              <a:gd name="T29" fmla="*/ 1171 h 1247"/>
              <a:gd name="T30" fmla="*/ 1426 w 1526"/>
              <a:gd name="T31" fmla="*/ 1144 h 1247"/>
              <a:gd name="T32" fmla="*/ 1526 w 1526"/>
              <a:gd name="T33" fmla="*/ 1162 h 124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526"/>
              <a:gd name="T52" fmla="*/ 0 h 1247"/>
              <a:gd name="T53" fmla="*/ 1526 w 1526"/>
              <a:gd name="T54" fmla="*/ 1247 h 1247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526" h="1247">
                <a:moveTo>
                  <a:pt x="0" y="1171"/>
                </a:moveTo>
                <a:cubicBezTo>
                  <a:pt x="30" y="1126"/>
                  <a:pt x="61" y="1082"/>
                  <a:pt x="91" y="1080"/>
                </a:cubicBezTo>
                <a:cubicBezTo>
                  <a:pt x="121" y="1078"/>
                  <a:pt x="150" y="1218"/>
                  <a:pt x="182" y="1162"/>
                </a:cubicBezTo>
                <a:cubicBezTo>
                  <a:pt x="214" y="1106"/>
                  <a:pt x="249" y="740"/>
                  <a:pt x="283" y="741"/>
                </a:cubicBezTo>
                <a:cubicBezTo>
                  <a:pt x="317" y="742"/>
                  <a:pt x="352" y="1247"/>
                  <a:pt x="384" y="1171"/>
                </a:cubicBezTo>
                <a:cubicBezTo>
                  <a:pt x="416" y="1095"/>
                  <a:pt x="443" y="286"/>
                  <a:pt x="475" y="284"/>
                </a:cubicBezTo>
                <a:cubicBezTo>
                  <a:pt x="507" y="282"/>
                  <a:pt x="543" y="1209"/>
                  <a:pt x="576" y="1162"/>
                </a:cubicBezTo>
                <a:cubicBezTo>
                  <a:pt x="609" y="1115"/>
                  <a:pt x="644" y="0"/>
                  <a:pt x="676" y="1"/>
                </a:cubicBezTo>
                <a:cubicBezTo>
                  <a:pt x="708" y="2"/>
                  <a:pt x="738" y="1144"/>
                  <a:pt x="768" y="1171"/>
                </a:cubicBezTo>
                <a:cubicBezTo>
                  <a:pt x="798" y="1198"/>
                  <a:pt x="827" y="165"/>
                  <a:pt x="859" y="165"/>
                </a:cubicBezTo>
                <a:cubicBezTo>
                  <a:pt x="891" y="165"/>
                  <a:pt x="928" y="1099"/>
                  <a:pt x="960" y="1171"/>
                </a:cubicBezTo>
                <a:cubicBezTo>
                  <a:pt x="992" y="1243"/>
                  <a:pt x="1021" y="596"/>
                  <a:pt x="1051" y="595"/>
                </a:cubicBezTo>
                <a:cubicBezTo>
                  <a:pt x="1081" y="594"/>
                  <a:pt x="1112" y="1090"/>
                  <a:pt x="1142" y="1162"/>
                </a:cubicBezTo>
                <a:cubicBezTo>
                  <a:pt x="1172" y="1234"/>
                  <a:pt x="1202" y="1024"/>
                  <a:pt x="1234" y="1025"/>
                </a:cubicBezTo>
                <a:cubicBezTo>
                  <a:pt x="1266" y="1026"/>
                  <a:pt x="1302" y="1151"/>
                  <a:pt x="1334" y="1171"/>
                </a:cubicBezTo>
                <a:cubicBezTo>
                  <a:pt x="1366" y="1191"/>
                  <a:pt x="1394" y="1146"/>
                  <a:pt x="1426" y="1144"/>
                </a:cubicBezTo>
                <a:cubicBezTo>
                  <a:pt x="1458" y="1142"/>
                  <a:pt x="1492" y="1152"/>
                  <a:pt x="1526" y="116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96" name="Text Box 56"/>
          <p:cNvSpPr txBox="1">
            <a:spLocks noChangeArrowheads="1"/>
          </p:cNvSpPr>
          <p:nvPr/>
        </p:nvSpPr>
        <p:spPr bwMode="auto">
          <a:xfrm>
            <a:off x="3386138" y="1785715"/>
            <a:ext cx="72648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 smtClean="0"/>
              <a:t>cos</a:t>
            </a:r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q</a:t>
            </a:r>
            <a:endParaRPr lang="en-US" dirty="0"/>
          </a:p>
        </p:txBody>
      </p:sp>
      <p:sp>
        <p:nvSpPr>
          <p:cNvPr id="24597" name="Text Box 57"/>
          <p:cNvSpPr txBox="1">
            <a:spLocks noChangeArrowheads="1"/>
          </p:cNvSpPr>
          <p:nvPr/>
        </p:nvSpPr>
        <p:spPr bwMode="auto">
          <a:xfrm>
            <a:off x="3529013" y="3834719"/>
            <a:ext cx="6703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sin </a:t>
            </a:r>
            <a:r>
              <a:rPr lang="en-US" dirty="0" smtClean="0">
                <a:latin typeface="Symbol" pitchFamily="18" charset="2"/>
              </a:rPr>
              <a:t>q</a:t>
            </a:r>
            <a:endParaRPr lang="en-US" dirty="0"/>
          </a:p>
        </p:txBody>
      </p:sp>
      <p:sp>
        <p:nvSpPr>
          <p:cNvPr id="24603" name="Text Box 63"/>
          <p:cNvSpPr txBox="1">
            <a:spLocks noChangeArrowheads="1"/>
          </p:cNvSpPr>
          <p:nvPr/>
        </p:nvSpPr>
        <p:spPr bwMode="auto">
          <a:xfrm>
            <a:off x="619125" y="5921375"/>
            <a:ext cx="2524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36" name="Text Box 72"/>
          <p:cNvSpPr txBox="1">
            <a:spLocks noChangeArrowheads="1"/>
          </p:cNvSpPr>
          <p:nvPr/>
        </p:nvSpPr>
        <p:spPr bwMode="auto">
          <a:xfrm>
            <a:off x="654050" y="3807176"/>
            <a:ext cx="825500" cy="396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f  </a:t>
            </a:r>
            <a:r>
              <a:rPr lang="en-US" sz="2000" dirty="0" smtClean="0"/>
              <a:t>=</a:t>
            </a:r>
            <a:r>
              <a:rPr lang="en-US" sz="2000" dirty="0" smtClean="0">
                <a:latin typeface="Symbol" pitchFamily="18" charset="2"/>
              </a:rPr>
              <a:t> </a:t>
            </a:r>
            <a:r>
              <a:rPr lang="en-US" sz="2000" dirty="0"/>
              <a:t>0</a:t>
            </a:r>
            <a:r>
              <a:rPr lang="en-US" sz="2000" dirty="0" smtClean="0">
                <a:latin typeface="Symbol" pitchFamily="18" charset="2"/>
              </a:rPr>
              <a:t> </a:t>
            </a:r>
            <a:endParaRPr lang="en-US" sz="2000" dirty="0"/>
          </a:p>
        </p:txBody>
      </p:sp>
      <p:sp>
        <p:nvSpPr>
          <p:cNvPr id="38" name="Text Box 76"/>
          <p:cNvSpPr txBox="1">
            <a:spLocks noChangeArrowheads="1"/>
          </p:cNvSpPr>
          <p:nvPr/>
        </p:nvSpPr>
        <p:spPr bwMode="auto">
          <a:xfrm>
            <a:off x="5230356" y="3030538"/>
            <a:ext cx="322876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- Destructive interference</a:t>
            </a:r>
          </a:p>
          <a:p>
            <a:r>
              <a:rPr lang="en-US" dirty="0" smtClean="0"/>
              <a:t>   of the tau parts</a:t>
            </a:r>
          </a:p>
          <a:p>
            <a:r>
              <a:rPr lang="en-US" dirty="0" smtClean="0"/>
              <a:t>- Constructive interference </a:t>
            </a:r>
          </a:p>
          <a:p>
            <a:r>
              <a:rPr lang="en-US" dirty="0" smtClean="0"/>
              <a:t>  of </a:t>
            </a:r>
            <a:r>
              <a:rPr lang="en-US" dirty="0" err="1" smtClean="0"/>
              <a:t>muon</a:t>
            </a:r>
            <a:r>
              <a:rPr lang="en-US" dirty="0" smtClean="0"/>
              <a:t> parts</a:t>
            </a:r>
          </a:p>
        </p:txBody>
      </p:sp>
      <p:sp>
        <p:nvSpPr>
          <p:cNvPr id="25" name="Text Box 58"/>
          <p:cNvSpPr txBox="1">
            <a:spLocks noChangeArrowheads="1"/>
          </p:cNvSpPr>
          <p:nvPr/>
        </p:nvSpPr>
        <p:spPr bwMode="auto">
          <a:xfrm>
            <a:off x="895777" y="1553457"/>
            <a:ext cx="415498" cy="40011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 smtClean="0">
                <a:latin typeface="Symbol" pitchFamily="18" charset="2"/>
              </a:rPr>
              <a:t>m</a:t>
            </a:r>
            <a:endParaRPr lang="en-US" sz="2000" dirty="0">
              <a:latin typeface="Symbol" pitchFamily="18" charset="2"/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2790258" y="1633314"/>
            <a:ext cx="0" cy="423408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2" name="Rectangle 2"/>
          <p:cNvSpPr>
            <a:spLocks noChangeArrowheads="1"/>
          </p:cNvSpPr>
          <p:nvPr/>
        </p:nvSpPr>
        <p:spPr bwMode="auto">
          <a:xfrm>
            <a:off x="-14288" y="3402"/>
            <a:ext cx="9144001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579" name="Rectangle 52"/>
          <p:cNvSpPr>
            <a:spLocks noChangeArrowheads="1"/>
          </p:cNvSpPr>
          <p:nvPr/>
        </p:nvSpPr>
        <p:spPr bwMode="auto">
          <a:xfrm>
            <a:off x="1066800" y="1633314"/>
            <a:ext cx="3468688" cy="423408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24582" name="Freeform 6"/>
          <p:cNvSpPr>
            <a:spLocks/>
          </p:cNvSpPr>
          <p:nvPr/>
        </p:nvSpPr>
        <p:spPr bwMode="auto">
          <a:xfrm>
            <a:off x="1209675" y="1869391"/>
            <a:ext cx="3078163" cy="1766887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rgbClr val="00FF00"/>
          </a:solidFill>
          <a:ln w="190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1201738" y="4857810"/>
            <a:ext cx="4219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/>
              <a:t>3</a:t>
            </a:r>
            <a:endParaRPr lang="en-US" sz="2000" dirty="0"/>
          </a:p>
        </p:txBody>
      </p:sp>
      <p:sp>
        <p:nvSpPr>
          <p:cNvPr id="24584" name="Text Box 9"/>
          <p:cNvSpPr txBox="1">
            <a:spLocks noChangeArrowheads="1"/>
          </p:cNvSpPr>
          <p:nvPr/>
        </p:nvSpPr>
        <p:spPr bwMode="auto">
          <a:xfrm>
            <a:off x="4216401" y="5573487"/>
            <a:ext cx="3190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24585" name="Text Box 12"/>
          <p:cNvSpPr txBox="1">
            <a:spLocks noChangeArrowheads="1"/>
          </p:cNvSpPr>
          <p:nvPr/>
        </p:nvSpPr>
        <p:spPr bwMode="auto">
          <a:xfrm>
            <a:off x="1227138" y="3163888"/>
            <a:ext cx="4219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/>
              <a:t>2</a:t>
            </a:r>
            <a:endParaRPr lang="en-US" sz="2000" dirty="0"/>
          </a:p>
        </p:txBody>
      </p:sp>
      <p:sp>
        <p:nvSpPr>
          <p:cNvPr id="24586" name="Text Box 15"/>
          <p:cNvSpPr txBox="1">
            <a:spLocks noChangeArrowheads="1"/>
          </p:cNvSpPr>
          <p:nvPr/>
        </p:nvSpPr>
        <p:spPr bwMode="auto">
          <a:xfrm>
            <a:off x="3783013" y="2470150"/>
            <a:ext cx="41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Symbol" pitchFamily="18" charset="2"/>
              </a:rPr>
              <a:t>s</a:t>
            </a:r>
            <a:r>
              <a:rPr lang="en-US" baseline="-25000"/>
              <a:t>x</a:t>
            </a:r>
            <a:endParaRPr lang="en-US">
              <a:latin typeface="Symbol" pitchFamily="18" charset="2"/>
            </a:endParaRPr>
          </a:p>
        </p:txBody>
      </p:sp>
      <p:sp>
        <p:nvSpPr>
          <p:cNvPr id="24587" name="Freeform 27"/>
          <p:cNvSpPr>
            <a:spLocks/>
          </p:cNvSpPr>
          <p:nvPr/>
        </p:nvSpPr>
        <p:spPr bwMode="auto">
          <a:xfrm>
            <a:off x="1193800" y="2738890"/>
            <a:ext cx="3078163" cy="849312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8" name="Line 28"/>
          <p:cNvSpPr>
            <a:spLocks noChangeShapeType="1"/>
          </p:cNvSpPr>
          <p:nvPr/>
        </p:nvSpPr>
        <p:spPr bwMode="auto">
          <a:xfrm>
            <a:off x="1233488" y="3573914"/>
            <a:ext cx="3033712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9" name="Freeform 30"/>
          <p:cNvSpPr>
            <a:spLocks/>
          </p:cNvSpPr>
          <p:nvPr/>
        </p:nvSpPr>
        <p:spPr bwMode="auto">
          <a:xfrm>
            <a:off x="1230313" y="3867377"/>
            <a:ext cx="3078162" cy="1695224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rgbClr val="00B0F0"/>
          </a:solidFill>
          <a:ln w="190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90" name="Freeform 11"/>
          <p:cNvSpPr>
            <a:spLocks/>
          </p:cNvSpPr>
          <p:nvPr/>
        </p:nvSpPr>
        <p:spPr bwMode="auto">
          <a:xfrm>
            <a:off x="1227138" y="4656138"/>
            <a:ext cx="3078162" cy="862918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rgbClr val="00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91" name="Line 31"/>
          <p:cNvSpPr>
            <a:spLocks noChangeShapeType="1"/>
          </p:cNvSpPr>
          <p:nvPr/>
        </p:nvSpPr>
        <p:spPr bwMode="auto">
          <a:xfrm>
            <a:off x="1254125" y="5490485"/>
            <a:ext cx="3033713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93" name="Freeform 51"/>
          <p:cNvSpPr>
            <a:spLocks/>
          </p:cNvSpPr>
          <p:nvPr/>
        </p:nvSpPr>
        <p:spPr bwMode="auto">
          <a:xfrm>
            <a:off x="1711099" y="1869392"/>
            <a:ext cx="2422525" cy="1809750"/>
          </a:xfrm>
          <a:custGeom>
            <a:avLst/>
            <a:gdLst>
              <a:gd name="T0" fmla="*/ 0 w 1526"/>
              <a:gd name="T1" fmla="*/ 1171 h 1247"/>
              <a:gd name="T2" fmla="*/ 91 w 1526"/>
              <a:gd name="T3" fmla="*/ 1080 h 1247"/>
              <a:gd name="T4" fmla="*/ 182 w 1526"/>
              <a:gd name="T5" fmla="*/ 1162 h 1247"/>
              <a:gd name="T6" fmla="*/ 283 w 1526"/>
              <a:gd name="T7" fmla="*/ 741 h 1247"/>
              <a:gd name="T8" fmla="*/ 384 w 1526"/>
              <a:gd name="T9" fmla="*/ 1171 h 1247"/>
              <a:gd name="T10" fmla="*/ 475 w 1526"/>
              <a:gd name="T11" fmla="*/ 284 h 1247"/>
              <a:gd name="T12" fmla="*/ 576 w 1526"/>
              <a:gd name="T13" fmla="*/ 1162 h 1247"/>
              <a:gd name="T14" fmla="*/ 676 w 1526"/>
              <a:gd name="T15" fmla="*/ 1 h 1247"/>
              <a:gd name="T16" fmla="*/ 768 w 1526"/>
              <a:gd name="T17" fmla="*/ 1171 h 1247"/>
              <a:gd name="T18" fmla="*/ 859 w 1526"/>
              <a:gd name="T19" fmla="*/ 165 h 1247"/>
              <a:gd name="T20" fmla="*/ 960 w 1526"/>
              <a:gd name="T21" fmla="*/ 1171 h 1247"/>
              <a:gd name="T22" fmla="*/ 1051 w 1526"/>
              <a:gd name="T23" fmla="*/ 595 h 1247"/>
              <a:gd name="T24" fmla="*/ 1142 w 1526"/>
              <a:gd name="T25" fmla="*/ 1162 h 1247"/>
              <a:gd name="T26" fmla="*/ 1234 w 1526"/>
              <a:gd name="T27" fmla="*/ 1025 h 1247"/>
              <a:gd name="T28" fmla="*/ 1334 w 1526"/>
              <a:gd name="T29" fmla="*/ 1171 h 1247"/>
              <a:gd name="T30" fmla="*/ 1426 w 1526"/>
              <a:gd name="T31" fmla="*/ 1144 h 1247"/>
              <a:gd name="T32" fmla="*/ 1526 w 1526"/>
              <a:gd name="T33" fmla="*/ 1162 h 124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526"/>
              <a:gd name="T52" fmla="*/ 0 h 1247"/>
              <a:gd name="T53" fmla="*/ 1526 w 1526"/>
              <a:gd name="T54" fmla="*/ 1247 h 1247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526" h="1247">
                <a:moveTo>
                  <a:pt x="0" y="1171"/>
                </a:moveTo>
                <a:cubicBezTo>
                  <a:pt x="30" y="1126"/>
                  <a:pt x="61" y="1082"/>
                  <a:pt x="91" y="1080"/>
                </a:cubicBezTo>
                <a:cubicBezTo>
                  <a:pt x="121" y="1078"/>
                  <a:pt x="150" y="1218"/>
                  <a:pt x="182" y="1162"/>
                </a:cubicBezTo>
                <a:cubicBezTo>
                  <a:pt x="214" y="1106"/>
                  <a:pt x="249" y="740"/>
                  <a:pt x="283" y="741"/>
                </a:cubicBezTo>
                <a:cubicBezTo>
                  <a:pt x="317" y="742"/>
                  <a:pt x="352" y="1247"/>
                  <a:pt x="384" y="1171"/>
                </a:cubicBezTo>
                <a:cubicBezTo>
                  <a:pt x="416" y="1095"/>
                  <a:pt x="443" y="286"/>
                  <a:pt x="475" y="284"/>
                </a:cubicBezTo>
                <a:cubicBezTo>
                  <a:pt x="507" y="282"/>
                  <a:pt x="543" y="1209"/>
                  <a:pt x="576" y="1162"/>
                </a:cubicBezTo>
                <a:cubicBezTo>
                  <a:pt x="609" y="1115"/>
                  <a:pt x="644" y="0"/>
                  <a:pt x="676" y="1"/>
                </a:cubicBezTo>
                <a:cubicBezTo>
                  <a:pt x="708" y="2"/>
                  <a:pt x="738" y="1144"/>
                  <a:pt x="768" y="1171"/>
                </a:cubicBezTo>
                <a:cubicBezTo>
                  <a:pt x="798" y="1198"/>
                  <a:pt x="827" y="165"/>
                  <a:pt x="859" y="165"/>
                </a:cubicBezTo>
                <a:cubicBezTo>
                  <a:pt x="891" y="165"/>
                  <a:pt x="928" y="1099"/>
                  <a:pt x="960" y="1171"/>
                </a:cubicBezTo>
                <a:cubicBezTo>
                  <a:pt x="992" y="1243"/>
                  <a:pt x="1021" y="596"/>
                  <a:pt x="1051" y="595"/>
                </a:cubicBezTo>
                <a:cubicBezTo>
                  <a:pt x="1081" y="594"/>
                  <a:pt x="1112" y="1090"/>
                  <a:pt x="1142" y="1162"/>
                </a:cubicBezTo>
                <a:cubicBezTo>
                  <a:pt x="1172" y="1234"/>
                  <a:pt x="1202" y="1024"/>
                  <a:pt x="1234" y="1025"/>
                </a:cubicBezTo>
                <a:cubicBezTo>
                  <a:pt x="1266" y="1026"/>
                  <a:pt x="1302" y="1151"/>
                  <a:pt x="1334" y="1171"/>
                </a:cubicBezTo>
                <a:cubicBezTo>
                  <a:pt x="1366" y="1191"/>
                  <a:pt x="1394" y="1146"/>
                  <a:pt x="1426" y="1144"/>
                </a:cubicBezTo>
                <a:cubicBezTo>
                  <a:pt x="1458" y="1142"/>
                  <a:pt x="1492" y="1152"/>
                  <a:pt x="1526" y="116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96" name="Text Box 56"/>
          <p:cNvSpPr txBox="1">
            <a:spLocks noChangeArrowheads="1"/>
          </p:cNvSpPr>
          <p:nvPr/>
        </p:nvSpPr>
        <p:spPr bwMode="auto">
          <a:xfrm>
            <a:off x="3386138" y="1785715"/>
            <a:ext cx="72648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 smtClean="0"/>
              <a:t>cos</a:t>
            </a:r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q</a:t>
            </a:r>
            <a:endParaRPr lang="en-US" dirty="0"/>
          </a:p>
        </p:txBody>
      </p:sp>
      <p:sp>
        <p:nvSpPr>
          <p:cNvPr id="24597" name="Text Box 57"/>
          <p:cNvSpPr txBox="1">
            <a:spLocks noChangeArrowheads="1"/>
          </p:cNvSpPr>
          <p:nvPr/>
        </p:nvSpPr>
        <p:spPr bwMode="auto">
          <a:xfrm>
            <a:off x="3529013" y="3834719"/>
            <a:ext cx="6703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sin </a:t>
            </a:r>
            <a:r>
              <a:rPr lang="en-US" dirty="0" smtClean="0">
                <a:latin typeface="Symbol" pitchFamily="18" charset="2"/>
              </a:rPr>
              <a:t>q</a:t>
            </a:r>
            <a:endParaRPr lang="en-US" dirty="0"/>
          </a:p>
        </p:txBody>
      </p:sp>
      <p:sp>
        <p:nvSpPr>
          <p:cNvPr id="24603" name="Text Box 63"/>
          <p:cNvSpPr txBox="1">
            <a:spLocks noChangeArrowheads="1"/>
          </p:cNvSpPr>
          <p:nvPr/>
        </p:nvSpPr>
        <p:spPr bwMode="auto">
          <a:xfrm>
            <a:off x="619125" y="5921375"/>
            <a:ext cx="2524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5" name="Text Box 58"/>
          <p:cNvSpPr txBox="1">
            <a:spLocks noChangeArrowheads="1"/>
          </p:cNvSpPr>
          <p:nvPr/>
        </p:nvSpPr>
        <p:spPr bwMode="auto">
          <a:xfrm>
            <a:off x="918219" y="1547101"/>
            <a:ext cx="393056" cy="400110"/>
          </a:xfrm>
          <a:prstGeom prst="rect">
            <a:avLst/>
          </a:prstGeom>
          <a:solidFill>
            <a:srgbClr val="0FD7E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>
                <a:latin typeface="Symbol" pitchFamily="18" charset="2"/>
              </a:rPr>
              <a:t>t</a:t>
            </a:r>
            <a:endParaRPr lang="en-US" sz="2000" dirty="0">
              <a:latin typeface="Symbol" pitchFamily="18" charset="2"/>
            </a:endParaRPr>
          </a:p>
        </p:txBody>
      </p:sp>
      <p:sp>
        <p:nvSpPr>
          <p:cNvPr id="24" name="Text Box 76"/>
          <p:cNvSpPr txBox="1">
            <a:spLocks noChangeArrowheads="1"/>
          </p:cNvSpPr>
          <p:nvPr/>
        </p:nvSpPr>
        <p:spPr bwMode="auto">
          <a:xfrm>
            <a:off x="5230356" y="3030538"/>
            <a:ext cx="322876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- Destructive interference</a:t>
            </a:r>
          </a:p>
          <a:p>
            <a:r>
              <a:rPr lang="en-US" dirty="0" smtClean="0"/>
              <a:t>   of the </a:t>
            </a:r>
            <a:r>
              <a:rPr lang="en-US" dirty="0" err="1" smtClean="0"/>
              <a:t>muon</a:t>
            </a:r>
            <a:r>
              <a:rPr lang="en-US" dirty="0" smtClean="0"/>
              <a:t> parts</a:t>
            </a:r>
          </a:p>
          <a:p>
            <a:r>
              <a:rPr lang="en-US" dirty="0" smtClean="0"/>
              <a:t>- Constructive interference </a:t>
            </a:r>
          </a:p>
          <a:p>
            <a:r>
              <a:rPr lang="en-US" dirty="0" smtClean="0"/>
              <a:t>  of tau parts</a:t>
            </a:r>
          </a:p>
        </p:txBody>
      </p:sp>
      <p:sp>
        <p:nvSpPr>
          <p:cNvPr id="26" name="Text Box 72"/>
          <p:cNvSpPr txBox="1">
            <a:spLocks noChangeArrowheads="1"/>
          </p:cNvSpPr>
          <p:nvPr/>
        </p:nvSpPr>
        <p:spPr bwMode="auto">
          <a:xfrm>
            <a:off x="654050" y="3807176"/>
            <a:ext cx="825500" cy="396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f  </a:t>
            </a:r>
            <a:r>
              <a:rPr lang="en-US" sz="2000" dirty="0" smtClean="0"/>
              <a:t>=</a:t>
            </a:r>
            <a:r>
              <a:rPr lang="en-US" sz="2000" dirty="0" smtClean="0">
                <a:latin typeface="Symbol" pitchFamily="18" charset="2"/>
              </a:rPr>
              <a:t> p </a:t>
            </a:r>
            <a:endParaRPr lang="en-US" sz="2000" dirty="0"/>
          </a:p>
        </p:txBody>
      </p:sp>
      <p:sp>
        <p:nvSpPr>
          <p:cNvPr id="27" name="Freeform 26"/>
          <p:cNvSpPr/>
          <p:nvPr/>
        </p:nvSpPr>
        <p:spPr bwMode="auto">
          <a:xfrm>
            <a:off x="1839688" y="3900035"/>
            <a:ext cx="2073957" cy="1706110"/>
          </a:xfrm>
          <a:custGeom>
            <a:avLst/>
            <a:gdLst>
              <a:gd name="connsiteX0" fmla="*/ 0 w 2296886"/>
              <a:gd name="connsiteY0" fmla="*/ 762000 h 838199"/>
              <a:gd name="connsiteX1" fmla="*/ 108857 w 2296886"/>
              <a:gd name="connsiteY1" fmla="*/ 762000 h 838199"/>
              <a:gd name="connsiteX2" fmla="*/ 239486 w 2296886"/>
              <a:gd name="connsiteY2" fmla="*/ 609600 h 838199"/>
              <a:gd name="connsiteX3" fmla="*/ 402772 w 2296886"/>
              <a:gd name="connsiteY3" fmla="*/ 772885 h 838199"/>
              <a:gd name="connsiteX4" fmla="*/ 576943 w 2296886"/>
              <a:gd name="connsiteY4" fmla="*/ 326571 h 838199"/>
              <a:gd name="connsiteX5" fmla="*/ 718457 w 2296886"/>
              <a:gd name="connsiteY5" fmla="*/ 772885 h 838199"/>
              <a:gd name="connsiteX6" fmla="*/ 870857 w 2296886"/>
              <a:gd name="connsiteY6" fmla="*/ 32657 h 838199"/>
              <a:gd name="connsiteX7" fmla="*/ 1045029 w 2296886"/>
              <a:gd name="connsiteY7" fmla="*/ 772885 h 838199"/>
              <a:gd name="connsiteX8" fmla="*/ 1219200 w 2296886"/>
              <a:gd name="connsiteY8" fmla="*/ 0 h 838199"/>
              <a:gd name="connsiteX9" fmla="*/ 1338943 w 2296886"/>
              <a:gd name="connsiteY9" fmla="*/ 772885 h 838199"/>
              <a:gd name="connsiteX10" fmla="*/ 1513115 w 2296886"/>
              <a:gd name="connsiteY10" fmla="*/ 228600 h 838199"/>
              <a:gd name="connsiteX11" fmla="*/ 1621972 w 2296886"/>
              <a:gd name="connsiteY11" fmla="*/ 783771 h 838199"/>
              <a:gd name="connsiteX12" fmla="*/ 1807029 w 2296886"/>
              <a:gd name="connsiteY12" fmla="*/ 555171 h 838199"/>
              <a:gd name="connsiteX13" fmla="*/ 1981200 w 2296886"/>
              <a:gd name="connsiteY13" fmla="*/ 772885 h 838199"/>
              <a:gd name="connsiteX14" fmla="*/ 2144486 w 2296886"/>
              <a:gd name="connsiteY14" fmla="*/ 718457 h 838199"/>
              <a:gd name="connsiteX15" fmla="*/ 2296886 w 2296886"/>
              <a:gd name="connsiteY15" fmla="*/ 772885 h 838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296886" h="838199">
                <a:moveTo>
                  <a:pt x="0" y="762000"/>
                </a:moveTo>
                <a:cubicBezTo>
                  <a:pt x="34471" y="774700"/>
                  <a:pt x="68943" y="787400"/>
                  <a:pt x="108857" y="762000"/>
                </a:cubicBezTo>
                <a:cubicBezTo>
                  <a:pt x="148771" y="736600"/>
                  <a:pt x="190500" y="607786"/>
                  <a:pt x="239486" y="609600"/>
                </a:cubicBezTo>
                <a:cubicBezTo>
                  <a:pt x="288472" y="611414"/>
                  <a:pt x="346529" y="820057"/>
                  <a:pt x="402772" y="772885"/>
                </a:cubicBezTo>
                <a:cubicBezTo>
                  <a:pt x="459015" y="725713"/>
                  <a:pt x="524329" y="326571"/>
                  <a:pt x="576943" y="326571"/>
                </a:cubicBezTo>
                <a:cubicBezTo>
                  <a:pt x="629557" y="326571"/>
                  <a:pt x="669471" y="821871"/>
                  <a:pt x="718457" y="772885"/>
                </a:cubicBezTo>
                <a:cubicBezTo>
                  <a:pt x="767443" y="723899"/>
                  <a:pt x="816428" y="32657"/>
                  <a:pt x="870857" y="32657"/>
                </a:cubicBezTo>
                <a:cubicBezTo>
                  <a:pt x="925286" y="32657"/>
                  <a:pt x="986972" y="778328"/>
                  <a:pt x="1045029" y="772885"/>
                </a:cubicBezTo>
                <a:cubicBezTo>
                  <a:pt x="1103086" y="767442"/>
                  <a:pt x="1170214" y="0"/>
                  <a:pt x="1219200" y="0"/>
                </a:cubicBezTo>
                <a:cubicBezTo>
                  <a:pt x="1268186" y="0"/>
                  <a:pt x="1289957" y="734785"/>
                  <a:pt x="1338943" y="772885"/>
                </a:cubicBezTo>
                <a:cubicBezTo>
                  <a:pt x="1387929" y="810985"/>
                  <a:pt x="1465944" y="226786"/>
                  <a:pt x="1513115" y="228600"/>
                </a:cubicBezTo>
                <a:cubicBezTo>
                  <a:pt x="1560286" y="230414"/>
                  <a:pt x="1572986" y="729343"/>
                  <a:pt x="1621972" y="783771"/>
                </a:cubicBezTo>
                <a:cubicBezTo>
                  <a:pt x="1670958" y="838199"/>
                  <a:pt x="1747158" y="556985"/>
                  <a:pt x="1807029" y="555171"/>
                </a:cubicBezTo>
                <a:cubicBezTo>
                  <a:pt x="1866900" y="553357"/>
                  <a:pt x="1924957" y="745671"/>
                  <a:pt x="1981200" y="772885"/>
                </a:cubicBezTo>
                <a:cubicBezTo>
                  <a:pt x="2037443" y="800099"/>
                  <a:pt x="2091872" y="718457"/>
                  <a:pt x="2144486" y="718457"/>
                </a:cubicBezTo>
                <a:cubicBezTo>
                  <a:pt x="2197100" y="718457"/>
                  <a:pt x="2246993" y="745671"/>
                  <a:pt x="2296886" y="772885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cxnSp>
        <p:nvCxnSpPr>
          <p:cNvPr id="28" name="Straight Connector 27"/>
          <p:cNvCxnSpPr/>
          <p:nvPr/>
        </p:nvCxnSpPr>
        <p:spPr bwMode="auto">
          <a:xfrm>
            <a:off x="2790258" y="1633314"/>
            <a:ext cx="0" cy="423408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WordArt 4"/>
          <p:cNvSpPr>
            <a:spLocks noChangeArrowheads="1" noChangeShapeType="1" noTextEdit="1"/>
          </p:cNvSpPr>
          <p:nvPr/>
        </p:nvSpPr>
        <p:spPr bwMode="auto">
          <a:xfrm>
            <a:off x="411164" y="276447"/>
            <a:ext cx="3371850" cy="93754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Oscillations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44419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5" name="WordArt 44"/>
          <p:cNvSpPr>
            <a:spLocks noChangeArrowheads="1" noChangeShapeType="1" noTextEdit="1"/>
          </p:cNvSpPr>
          <p:nvPr/>
        </p:nvSpPr>
        <p:spPr bwMode="auto">
          <a:xfrm>
            <a:off x="876300" y="382772"/>
            <a:ext cx="2983319" cy="77492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/>
              </a:rPr>
              <a:t>Detection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tx2"/>
              </a:solidFill>
              <a:latin typeface="Arial Black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83927" y="1857879"/>
            <a:ext cx="5799375" cy="1015663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As important as production for computing observable effects and should be considered </a:t>
            </a:r>
          </a:p>
          <a:p>
            <a:r>
              <a:rPr lang="en-US" sz="2000" dirty="0" smtClean="0"/>
              <a:t>“symmetrically” with production 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643422" y="3011136"/>
            <a:ext cx="4360182" cy="707886"/>
          </a:xfrm>
          <a:prstGeom prst="rect">
            <a:avLst/>
          </a:prstGeom>
          <a:solidFill>
            <a:srgbClr val="FFCC99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Detection effect can be included in the generalized shape factors</a:t>
            </a:r>
            <a:endParaRPr lang="en-US" sz="2000" dirty="0"/>
          </a:p>
        </p:txBody>
      </p:sp>
      <p:sp>
        <p:nvSpPr>
          <p:cNvPr id="8" name="Text Box 26"/>
          <p:cNvSpPr txBox="1">
            <a:spLocks noChangeArrowheads="1"/>
          </p:cNvSpPr>
          <p:nvPr/>
        </p:nvSpPr>
        <p:spPr bwMode="auto">
          <a:xfrm>
            <a:off x="2216262" y="3864703"/>
            <a:ext cx="3245059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/>
              <a:t>g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(x </a:t>
            </a:r>
            <a:r>
              <a:rPr lang="en-US" sz="2000" dirty="0"/>
              <a:t>– </a:t>
            </a:r>
            <a:r>
              <a:rPr lang="en-US" sz="2000" dirty="0" err="1" smtClean="0"/>
              <a:t>v</a:t>
            </a:r>
            <a:r>
              <a:rPr lang="en-US" sz="2000" baseline="-25000" dirty="0" err="1" smtClean="0"/>
              <a:t>k</a:t>
            </a:r>
            <a:r>
              <a:rPr lang="en-US" sz="2000" dirty="0" err="1" smtClean="0"/>
              <a:t>t</a:t>
            </a:r>
            <a:r>
              <a:rPr lang="en-US" sz="2000" dirty="0" smtClean="0"/>
              <a:t>)  </a:t>
            </a:r>
            <a:r>
              <a:rPr lang="en-US" sz="2000" dirty="0" smtClean="0">
                <a:sym typeface="Wingdings" pitchFamily="2" charset="2"/>
              </a:rPr>
              <a:t></a:t>
            </a:r>
            <a:r>
              <a:rPr lang="en-US" sz="2000" dirty="0" smtClean="0"/>
              <a:t> G</a:t>
            </a:r>
            <a:r>
              <a:rPr lang="en-US" sz="2000" baseline="-25000" dirty="0" smtClean="0"/>
              <a:t>k</a:t>
            </a:r>
            <a:r>
              <a:rPr lang="en-US" sz="2000" dirty="0" smtClean="0"/>
              <a:t>(L – </a:t>
            </a:r>
            <a:r>
              <a:rPr lang="en-US" sz="2000" dirty="0" err="1" smtClean="0"/>
              <a:t>v</a:t>
            </a:r>
            <a:r>
              <a:rPr lang="en-US" sz="2000" baseline="-25000" dirty="0" err="1" smtClean="0"/>
              <a:t>k</a:t>
            </a:r>
            <a:r>
              <a:rPr lang="en-US" sz="2000" dirty="0" err="1" smtClean="0"/>
              <a:t>t</a:t>
            </a:r>
            <a:r>
              <a:rPr lang="en-US" sz="2000" dirty="0" smtClean="0"/>
              <a:t>)</a:t>
            </a:r>
            <a:r>
              <a:rPr lang="en-US" sz="2000" dirty="0" smtClean="0">
                <a:sym typeface="Wingdings" pitchFamily="2" charset="2"/>
              </a:rPr>
              <a:t>  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679334" y="4508205"/>
            <a:ext cx="57378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x </a:t>
            </a:r>
            <a:r>
              <a:rPr lang="en-US" sz="2000" dirty="0" smtClean="0">
                <a:sym typeface="Wingdings" pitchFamily="2" charset="2"/>
              </a:rPr>
              <a:t> L  - distance between central points of the production and detection regions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 bwMode="auto">
          <a:xfrm>
            <a:off x="800547" y="3158603"/>
            <a:ext cx="5666406" cy="1332245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25607" name="WordArt 8"/>
          <p:cNvSpPr>
            <a:spLocks noChangeArrowheads="1" noChangeShapeType="1" noTextEdit="1"/>
          </p:cNvSpPr>
          <p:nvPr/>
        </p:nvSpPr>
        <p:spPr bwMode="auto">
          <a:xfrm>
            <a:off x="800547" y="126514"/>
            <a:ext cx="5447847" cy="97123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/>
              </a:rPr>
              <a:t>Oscillation amplitude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tx2"/>
              </a:solidFill>
              <a:latin typeface="Arial Black"/>
            </a:endParaRPr>
          </a:p>
        </p:txBody>
      </p:sp>
      <p:sp>
        <p:nvSpPr>
          <p:cNvPr id="5" name="Text Box 64"/>
          <p:cNvSpPr txBox="1">
            <a:spLocks noChangeArrowheads="1"/>
          </p:cNvSpPr>
          <p:nvPr/>
        </p:nvSpPr>
        <p:spPr bwMode="auto">
          <a:xfrm>
            <a:off x="799622" y="2201713"/>
            <a:ext cx="6907212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/>
              <a:t>|</a:t>
            </a:r>
            <a:r>
              <a:rPr lang="en-US" sz="2000" dirty="0">
                <a:latin typeface="Symbol" pitchFamily="18" charset="2"/>
              </a:rPr>
              <a:t>n</a:t>
            </a:r>
            <a:r>
              <a:rPr lang="en-US" sz="2000" baseline="-25000" dirty="0"/>
              <a:t> </a:t>
            </a:r>
            <a:r>
              <a:rPr lang="en-US" sz="2000" dirty="0"/>
              <a:t>(</a:t>
            </a:r>
            <a:r>
              <a:rPr lang="en-US" sz="2000" dirty="0" err="1"/>
              <a:t>x,t</a:t>
            </a:r>
            <a:r>
              <a:rPr lang="en-US" sz="2000" dirty="0" smtClean="0"/>
              <a:t>)</a:t>
            </a:r>
            <a:r>
              <a:rPr lang="en-US" sz="2000" dirty="0" smtClean="0">
                <a:latin typeface="Symbol" pitchFamily="18" charset="2"/>
              </a:rPr>
              <a:t> </a:t>
            </a:r>
            <a:r>
              <a:rPr lang="en-US" sz="2000" dirty="0" smtClean="0"/>
              <a:t>&gt; = </a:t>
            </a:r>
            <a:r>
              <a:rPr lang="en-US" sz="2000" dirty="0" err="1" smtClean="0"/>
              <a:t>cos</a:t>
            </a:r>
            <a:r>
              <a:rPr lang="en-US" sz="2000" dirty="0" err="1" smtClean="0">
                <a:latin typeface="Symbol" pitchFamily="18" charset="2"/>
              </a:rPr>
              <a:t>q</a:t>
            </a:r>
            <a:r>
              <a:rPr lang="en-US" sz="2000" dirty="0" smtClean="0"/>
              <a:t> g</a:t>
            </a:r>
            <a:r>
              <a:rPr lang="en-US" sz="2000" baseline="-25000" dirty="0"/>
              <a:t>2</a:t>
            </a:r>
            <a:r>
              <a:rPr lang="en-US" sz="2000" dirty="0" smtClean="0"/>
              <a:t>(x </a:t>
            </a:r>
            <a:r>
              <a:rPr lang="en-US" sz="2000" dirty="0"/>
              <a:t>– </a:t>
            </a:r>
            <a:r>
              <a:rPr lang="en-US" sz="2000" dirty="0" smtClean="0"/>
              <a:t>v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t)|</a:t>
            </a:r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 smtClean="0"/>
              <a:t>2 </a:t>
            </a:r>
            <a:r>
              <a:rPr lang="en-US" sz="2000" dirty="0" smtClean="0"/>
              <a:t>&gt; + </a:t>
            </a:r>
            <a:r>
              <a:rPr lang="en-US" sz="2000" dirty="0" err="1"/>
              <a:t>sin</a:t>
            </a:r>
            <a:r>
              <a:rPr lang="en-US" sz="2000" dirty="0" err="1">
                <a:latin typeface="Symbol" pitchFamily="18" charset="2"/>
              </a:rPr>
              <a:t>q</a:t>
            </a:r>
            <a:r>
              <a:rPr lang="en-US" sz="2000" dirty="0">
                <a:latin typeface="Symbol" pitchFamily="18" charset="2"/>
              </a:rPr>
              <a:t> </a:t>
            </a:r>
            <a:r>
              <a:rPr lang="en-US" sz="2000" dirty="0" smtClean="0"/>
              <a:t>g</a:t>
            </a:r>
            <a:r>
              <a:rPr lang="en-US" sz="2000" baseline="-25000" dirty="0"/>
              <a:t>3</a:t>
            </a:r>
            <a:r>
              <a:rPr lang="en-US" sz="2000" dirty="0" smtClean="0"/>
              <a:t>(x </a:t>
            </a:r>
            <a:r>
              <a:rPr lang="en-US" sz="2000" dirty="0"/>
              <a:t>– </a:t>
            </a:r>
            <a:r>
              <a:rPr lang="en-US" sz="2000" dirty="0" smtClean="0"/>
              <a:t>v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t)e    |</a:t>
            </a:r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&gt;</a:t>
            </a:r>
            <a:r>
              <a:rPr lang="en-US" sz="2000" dirty="0" smtClean="0">
                <a:latin typeface="Symbol" pitchFamily="18" charset="2"/>
              </a:rPr>
              <a:t> </a:t>
            </a:r>
            <a:endParaRPr lang="en-US" sz="2000" dirty="0"/>
          </a:p>
        </p:txBody>
      </p:sp>
      <p:sp>
        <p:nvSpPr>
          <p:cNvPr id="9" name="Text Box 65"/>
          <p:cNvSpPr txBox="1">
            <a:spLocks noChangeArrowheads="1"/>
          </p:cNvSpPr>
          <p:nvPr/>
        </p:nvSpPr>
        <p:spPr bwMode="auto">
          <a:xfrm>
            <a:off x="6466953" y="2083420"/>
            <a:ext cx="3690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i</a:t>
            </a:r>
            <a:r>
              <a:rPr lang="en-US" dirty="0" smtClean="0">
                <a:latin typeface="Symbol" pitchFamily="18" charset="2"/>
              </a:rPr>
              <a:t>f</a:t>
            </a:r>
            <a:endParaRPr lang="en-US" dirty="0">
              <a:latin typeface="Symbol" pitchFamily="18" charset="2"/>
            </a:endParaRPr>
          </a:p>
        </p:txBody>
      </p:sp>
      <p:sp>
        <p:nvSpPr>
          <p:cNvPr id="25" name="Text Box 53"/>
          <p:cNvSpPr txBox="1">
            <a:spLocks noChangeArrowheads="1"/>
          </p:cNvSpPr>
          <p:nvPr/>
        </p:nvSpPr>
        <p:spPr bwMode="auto">
          <a:xfrm>
            <a:off x="7091915" y="4671609"/>
            <a:ext cx="182880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 &lt;</a:t>
            </a:r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/>
              <a:t>i</a:t>
            </a:r>
            <a:r>
              <a:rPr lang="en-US" sz="2000" dirty="0" smtClean="0">
                <a:latin typeface="Symbol" pitchFamily="18" charset="2"/>
              </a:rPr>
              <a:t> | </a:t>
            </a:r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/>
              <a:t>k</a:t>
            </a:r>
            <a:r>
              <a:rPr lang="en-US" sz="2000" dirty="0" smtClean="0">
                <a:latin typeface="Symbol" pitchFamily="18" charset="2"/>
              </a:rPr>
              <a:t>&gt;  =  </a:t>
            </a:r>
            <a:r>
              <a:rPr lang="en-US" sz="2000" dirty="0" err="1" smtClean="0">
                <a:latin typeface="Symbol" pitchFamily="18" charset="2"/>
              </a:rPr>
              <a:t>d</a:t>
            </a:r>
            <a:r>
              <a:rPr lang="en-US" sz="2000" baseline="-25000" dirty="0" err="1" smtClean="0"/>
              <a:t>ik</a:t>
            </a:r>
            <a:r>
              <a:rPr lang="en-US" sz="2000" baseline="-25000" dirty="0" smtClean="0">
                <a:latin typeface="Symbol" pitchFamily="18" charset="2"/>
              </a:rPr>
              <a:t> </a:t>
            </a:r>
            <a:r>
              <a:rPr lang="en-US" sz="2000" dirty="0" smtClean="0">
                <a:latin typeface="Symbol" pitchFamily="18" charset="2"/>
              </a:rPr>
              <a:t> </a:t>
            </a:r>
            <a:r>
              <a:rPr lang="en-US" sz="2000" baseline="-25000" dirty="0" smtClean="0">
                <a:latin typeface="Symbol" pitchFamily="18" charset="2"/>
              </a:rPr>
              <a:t>   </a:t>
            </a:r>
            <a:r>
              <a:rPr lang="en-US" sz="2000" baseline="-25000" dirty="0" smtClean="0">
                <a:latin typeface="Times New Roman" pitchFamily="18" charset="0"/>
              </a:rPr>
              <a:t>       </a:t>
            </a:r>
            <a:endParaRPr lang="en-US" sz="2000" dirty="0">
              <a:latin typeface="Symbol" pitchFamily="18" charset="2"/>
            </a:endParaRPr>
          </a:p>
        </p:txBody>
      </p:sp>
      <p:sp>
        <p:nvSpPr>
          <p:cNvPr id="26" name="Text Box 19"/>
          <p:cNvSpPr txBox="1">
            <a:spLocks noChangeArrowheads="1"/>
          </p:cNvSpPr>
          <p:nvPr/>
        </p:nvSpPr>
        <p:spPr bwMode="auto">
          <a:xfrm>
            <a:off x="756331" y="3339364"/>
            <a:ext cx="571062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/>
              <a:t> </a:t>
            </a:r>
            <a:r>
              <a:rPr lang="en-US" sz="2000" dirty="0" smtClean="0"/>
              <a:t>A(</a:t>
            </a:r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 smtClean="0">
                <a:latin typeface="Symbol" pitchFamily="18" charset="2"/>
              </a:rPr>
              <a:t>m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) </a:t>
            </a:r>
            <a:r>
              <a:rPr lang="en-US" sz="2000" dirty="0"/>
              <a:t>= </a:t>
            </a:r>
            <a:r>
              <a:rPr lang="en-US" sz="2000" dirty="0">
                <a:latin typeface="Symbol" pitchFamily="18" charset="2"/>
              </a:rPr>
              <a:t>&lt;</a:t>
            </a:r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 smtClean="0">
                <a:latin typeface="Symbol" pitchFamily="18" charset="2"/>
              </a:rPr>
              <a:t>m</a:t>
            </a:r>
            <a:r>
              <a:rPr lang="en-US" sz="2000" dirty="0" smtClean="0">
                <a:latin typeface="Symbol" pitchFamily="18" charset="2"/>
              </a:rPr>
              <a:t> </a:t>
            </a:r>
            <a:r>
              <a:rPr lang="en-US" sz="2000" dirty="0" smtClean="0"/>
              <a:t>|</a:t>
            </a:r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 smtClean="0"/>
              <a:t> </a:t>
            </a:r>
            <a:r>
              <a:rPr lang="en-US" sz="2000" dirty="0"/>
              <a:t>(</a:t>
            </a:r>
            <a:r>
              <a:rPr lang="en-US" sz="2000" dirty="0" err="1"/>
              <a:t>x,t</a:t>
            </a:r>
            <a:r>
              <a:rPr lang="en-US" sz="2000" dirty="0"/>
              <a:t>)</a:t>
            </a:r>
            <a:r>
              <a:rPr lang="en-US" sz="2000" dirty="0">
                <a:latin typeface="Symbol" pitchFamily="18" charset="2"/>
              </a:rPr>
              <a:t>&gt;</a:t>
            </a:r>
            <a:r>
              <a:rPr lang="en-US" sz="2000" dirty="0"/>
              <a:t> = 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          = cos</a:t>
            </a:r>
            <a:r>
              <a:rPr lang="en-US" sz="2000" baseline="30000" dirty="0" smtClean="0"/>
              <a:t>2</a:t>
            </a:r>
            <a:r>
              <a:rPr lang="en-US" sz="2000" dirty="0" smtClean="0">
                <a:latin typeface="Symbol" pitchFamily="18" charset="2"/>
              </a:rPr>
              <a:t>q</a:t>
            </a:r>
            <a:r>
              <a:rPr lang="en-US" sz="2000" dirty="0" smtClean="0"/>
              <a:t> g</a:t>
            </a:r>
            <a:r>
              <a:rPr lang="en-US" sz="2000" baseline="-25000" dirty="0"/>
              <a:t>2</a:t>
            </a:r>
            <a:r>
              <a:rPr lang="en-US" sz="2000" dirty="0" smtClean="0"/>
              <a:t>(x </a:t>
            </a:r>
            <a:r>
              <a:rPr lang="en-US" sz="2000" dirty="0"/>
              <a:t>– </a:t>
            </a:r>
            <a:r>
              <a:rPr lang="en-US" sz="2000" dirty="0" smtClean="0"/>
              <a:t>v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t</a:t>
            </a:r>
            <a:r>
              <a:rPr lang="en-US" sz="2000" dirty="0"/>
              <a:t>) </a:t>
            </a:r>
            <a:r>
              <a:rPr lang="en-US" sz="2000" dirty="0" smtClean="0"/>
              <a:t>+ </a:t>
            </a:r>
            <a:r>
              <a:rPr lang="en-US" sz="2000" dirty="0"/>
              <a:t>sin</a:t>
            </a:r>
            <a:r>
              <a:rPr lang="en-US" sz="2000" baseline="30000" dirty="0"/>
              <a:t>2</a:t>
            </a:r>
            <a:r>
              <a:rPr lang="en-US" sz="2000" dirty="0">
                <a:latin typeface="Symbol" pitchFamily="18" charset="2"/>
              </a:rPr>
              <a:t>q </a:t>
            </a:r>
            <a:r>
              <a:rPr lang="en-US" sz="2000" dirty="0" smtClean="0"/>
              <a:t>g</a:t>
            </a:r>
            <a:r>
              <a:rPr lang="en-US" sz="2000" baseline="-25000" dirty="0"/>
              <a:t>3</a:t>
            </a:r>
            <a:r>
              <a:rPr lang="en-US" sz="2000" dirty="0" smtClean="0"/>
              <a:t>(x </a:t>
            </a:r>
            <a:r>
              <a:rPr lang="en-US" sz="2000" dirty="0"/>
              <a:t>– </a:t>
            </a:r>
            <a:r>
              <a:rPr lang="en-US" sz="2000" dirty="0" smtClean="0"/>
              <a:t>v</a:t>
            </a:r>
            <a:r>
              <a:rPr lang="en-US" sz="2000" baseline="-25000" dirty="0"/>
              <a:t>3</a:t>
            </a:r>
            <a:r>
              <a:rPr lang="en-US" sz="2000" dirty="0" smtClean="0"/>
              <a:t>t</a:t>
            </a:r>
            <a:r>
              <a:rPr lang="en-US" sz="2000" dirty="0"/>
              <a:t>) e</a:t>
            </a:r>
          </a:p>
        </p:txBody>
      </p:sp>
      <p:sp>
        <p:nvSpPr>
          <p:cNvPr id="27" name="Text Box 65"/>
          <p:cNvSpPr txBox="1">
            <a:spLocks noChangeArrowheads="1"/>
          </p:cNvSpPr>
          <p:nvPr/>
        </p:nvSpPr>
        <p:spPr bwMode="auto">
          <a:xfrm>
            <a:off x="5895914" y="3797124"/>
            <a:ext cx="3690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i</a:t>
            </a:r>
            <a:r>
              <a:rPr lang="en-US" dirty="0" smtClean="0">
                <a:latin typeface="Symbol" pitchFamily="18" charset="2"/>
              </a:rPr>
              <a:t>f</a:t>
            </a:r>
            <a:endParaRPr lang="en-US" dirty="0">
              <a:latin typeface="Symbol" pitchFamily="18" charset="2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00398" y="4714141"/>
            <a:ext cx="73633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Used that mass states are orthogonal and normalized:</a:t>
            </a:r>
            <a:endParaRPr lang="en-IE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678769" y="1223453"/>
            <a:ext cx="1095153" cy="400110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 smtClean="0">
                <a:latin typeface="Symbol" pitchFamily="18" charset="2"/>
              </a:rPr>
              <a:t>m</a:t>
            </a:r>
            <a:r>
              <a:rPr lang="en-IE" sz="2000" dirty="0" smtClean="0"/>
              <a:t>  - </a:t>
            </a:r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 smtClean="0">
                <a:latin typeface="Symbol" pitchFamily="18" charset="2"/>
              </a:rPr>
              <a:t>m</a:t>
            </a:r>
            <a:endParaRPr lang="en-IE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437340" y="2826290"/>
            <a:ext cx="31685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</a:t>
            </a:r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 smtClean="0">
                <a:latin typeface="Symbol" pitchFamily="18" charset="2"/>
              </a:rPr>
              <a:t>m</a:t>
            </a:r>
            <a:r>
              <a:rPr lang="en-IE" sz="2000" dirty="0" smtClean="0"/>
              <a:t> – survival amplitude</a:t>
            </a:r>
            <a:endParaRPr lang="en-IE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593705" y="5518305"/>
            <a:ext cx="60835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WF of detected state – does not depend on time</a:t>
            </a:r>
            <a:endParaRPr lang="en-IE" sz="2000" dirty="0"/>
          </a:p>
        </p:txBody>
      </p:sp>
      <p:sp>
        <p:nvSpPr>
          <p:cNvPr id="14" name="Text Box 53"/>
          <p:cNvSpPr txBox="1">
            <a:spLocks noChangeArrowheads="1"/>
          </p:cNvSpPr>
          <p:nvPr/>
        </p:nvSpPr>
        <p:spPr bwMode="auto">
          <a:xfrm>
            <a:off x="779281" y="1706655"/>
            <a:ext cx="332488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|</a:t>
            </a:r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 smtClean="0">
                <a:latin typeface="Symbol" pitchFamily="18" charset="2"/>
              </a:rPr>
              <a:t>m</a:t>
            </a:r>
            <a:r>
              <a:rPr lang="en-US" sz="2000" baseline="-25000" dirty="0" smtClean="0">
                <a:latin typeface="Times New Roman" pitchFamily="18" charset="0"/>
              </a:rPr>
              <a:t> </a:t>
            </a:r>
            <a:r>
              <a:rPr lang="en-US" sz="2000" dirty="0" smtClean="0"/>
              <a:t>&gt; = </a:t>
            </a:r>
            <a:r>
              <a:rPr lang="en-US" sz="2000" dirty="0" err="1" smtClean="0"/>
              <a:t>cos</a:t>
            </a:r>
            <a:r>
              <a:rPr lang="en-US" sz="2000" dirty="0" err="1" smtClean="0">
                <a:latin typeface="Symbol" pitchFamily="18" charset="2"/>
              </a:rPr>
              <a:t>q</a:t>
            </a:r>
            <a:r>
              <a:rPr lang="en-US" sz="2000" dirty="0" smtClean="0">
                <a:latin typeface="Symbol" pitchFamily="18" charset="2"/>
              </a:rPr>
              <a:t> |n</a:t>
            </a:r>
            <a:r>
              <a:rPr lang="en-US" sz="2000" baseline="-25000" dirty="0" smtClean="0">
                <a:latin typeface="Times New Roman" pitchFamily="18" charset="0"/>
              </a:rPr>
              <a:t>2</a:t>
            </a:r>
            <a:r>
              <a:rPr lang="en-US" sz="2000" dirty="0" smtClean="0">
                <a:latin typeface="Symbol" pitchFamily="18" charset="2"/>
              </a:rPr>
              <a:t>&gt;  </a:t>
            </a:r>
            <a:r>
              <a:rPr lang="en-US" sz="2000" dirty="0" smtClean="0"/>
              <a:t>+ </a:t>
            </a:r>
            <a:r>
              <a:rPr lang="en-US" sz="2000" dirty="0" err="1" smtClean="0"/>
              <a:t>sin</a:t>
            </a:r>
            <a:r>
              <a:rPr lang="en-US" sz="2000" dirty="0" err="1" smtClean="0">
                <a:latin typeface="Symbol" pitchFamily="18" charset="2"/>
              </a:rPr>
              <a:t>q</a:t>
            </a:r>
            <a:r>
              <a:rPr lang="en-US" sz="2000" dirty="0" smtClean="0">
                <a:latin typeface="Symbol" pitchFamily="18" charset="2"/>
              </a:rPr>
              <a:t> |n</a:t>
            </a:r>
            <a:r>
              <a:rPr lang="en-US" sz="2000" baseline="-25000" dirty="0" smtClean="0">
                <a:latin typeface="Symbol" pitchFamily="18" charset="2"/>
              </a:rPr>
              <a:t>3</a:t>
            </a:r>
            <a:r>
              <a:rPr lang="en-US" sz="2000" dirty="0" smtClean="0">
                <a:latin typeface="Symbol" pitchFamily="18" charset="2"/>
              </a:rPr>
              <a:t>&gt;</a:t>
            </a:r>
            <a:r>
              <a:rPr lang="en-US" sz="2000" baseline="-25000" dirty="0" smtClean="0">
                <a:latin typeface="Symbol" pitchFamily="18" charset="2"/>
              </a:rPr>
              <a:t>   </a:t>
            </a:r>
            <a:r>
              <a:rPr lang="en-US" sz="2000" baseline="-25000" dirty="0" smtClean="0">
                <a:latin typeface="Times New Roman" pitchFamily="18" charset="0"/>
              </a:rPr>
              <a:t>       </a:t>
            </a:r>
            <a:endParaRPr lang="en-US" sz="2000" dirty="0">
              <a:latin typeface="Symbol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 bwMode="auto">
          <a:xfrm>
            <a:off x="408169" y="1641172"/>
            <a:ext cx="7736371" cy="1087618"/>
          </a:xfrm>
          <a:prstGeom prst="rect">
            <a:avLst/>
          </a:prstGeom>
          <a:solidFill>
            <a:srgbClr val="CC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1311275" y="5953636"/>
            <a:ext cx="1528763" cy="701675"/>
          </a:xfrm>
          <a:prstGeom prst="rect">
            <a:avLst/>
          </a:prstGeom>
          <a:solidFill>
            <a:srgbClr val="00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0723" name="Text Box 4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30724" name="WordArt 17"/>
          <p:cNvSpPr>
            <a:spLocks noChangeArrowheads="1" noChangeShapeType="1" noTextEdit="1"/>
          </p:cNvSpPr>
          <p:nvPr/>
        </p:nvSpPr>
        <p:spPr bwMode="auto">
          <a:xfrm>
            <a:off x="347099" y="265811"/>
            <a:ext cx="5979263" cy="87689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Oscillation probability</a:t>
            </a:r>
          </a:p>
        </p:txBody>
      </p:sp>
      <p:sp>
        <p:nvSpPr>
          <p:cNvPr id="30728" name="Text Box 23"/>
          <p:cNvSpPr txBox="1">
            <a:spLocks noChangeArrowheads="1"/>
          </p:cNvSpPr>
          <p:nvPr/>
        </p:nvSpPr>
        <p:spPr bwMode="auto">
          <a:xfrm>
            <a:off x="424854" y="1795127"/>
            <a:ext cx="36671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/>
              <a:t> </a:t>
            </a:r>
            <a:r>
              <a:rPr lang="en-US" sz="2000" dirty="0" smtClean="0"/>
              <a:t>P(</a:t>
            </a:r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 smtClean="0">
                <a:latin typeface="Symbol" pitchFamily="18" charset="2"/>
              </a:rPr>
              <a:t>m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, x) </a:t>
            </a:r>
            <a:r>
              <a:rPr lang="en-US" sz="2000" dirty="0"/>
              <a:t>=    </a:t>
            </a:r>
            <a:r>
              <a:rPr lang="en-US" sz="2000" dirty="0" err="1"/>
              <a:t>dx</a:t>
            </a:r>
            <a:r>
              <a:rPr lang="en-US" sz="2000" dirty="0"/>
              <a:t> |</a:t>
            </a:r>
            <a:r>
              <a:rPr lang="en-US" sz="2000" dirty="0">
                <a:latin typeface="Symbol" pitchFamily="18" charset="2"/>
              </a:rPr>
              <a:t>&lt;</a:t>
            </a:r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>
                <a:latin typeface="Symbol" pitchFamily="18" charset="2"/>
              </a:rPr>
              <a:t>m</a:t>
            </a:r>
            <a:r>
              <a:rPr lang="en-US" sz="2000" dirty="0" err="1" smtClean="0"/>
              <a:t>|</a:t>
            </a:r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smtClean="0"/>
              <a:t> </a:t>
            </a:r>
            <a:r>
              <a:rPr lang="en-US" sz="2000" dirty="0"/>
              <a:t>(</a:t>
            </a:r>
            <a:r>
              <a:rPr lang="en-US" sz="2000" dirty="0" err="1"/>
              <a:t>x,t</a:t>
            </a:r>
            <a:r>
              <a:rPr lang="en-US" sz="2000" dirty="0"/>
              <a:t>)&gt;|</a:t>
            </a:r>
            <a:r>
              <a:rPr lang="en-US" sz="2000" baseline="30000" dirty="0"/>
              <a:t>2</a:t>
            </a:r>
            <a:r>
              <a:rPr lang="en-US" sz="2000" dirty="0"/>
              <a:t> </a:t>
            </a:r>
            <a:r>
              <a:rPr lang="en-US" sz="2000" dirty="0" smtClean="0"/>
              <a:t>  </a:t>
            </a:r>
            <a:endParaRPr lang="en-US" sz="2000" dirty="0"/>
          </a:p>
        </p:txBody>
      </p:sp>
      <p:sp>
        <p:nvSpPr>
          <p:cNvPr id="30730" name="Freeform 25"/>
          <p:cNvSpPr>
            <a:spLocks/>
          </p:cNvSpPr>
          <p:nvPr/>
        </p:nvSpPr>
        <p:spPr bwMode="auto">
          <a:xfrm>
            <a:off x="1836193" y="1715603"/>
            <a:ext cx="188913" cy="527050"/>
          </a:xfrm>
          <a:custGeom>
            <a:avLst/>
            <a:gdLst>
              <a:gd name="T0" fmla="*/ 119 w 119"/>
              <a:gd name="T1" fmla="*/ 58 h 332"/>
              <a:gd name="T2" fmla="*/ 64 w 119"/>
              <a:gd name="T3" fmla="*/ 39 h 332"/>
              <a:gd name="T4" fmla="*/ 46 w 119"/>
              <a:gd name="T5" fmla="*/ 295 h 332"/>
              <a:gd name="T6" fmla="*/ 0 w 119"/>
              <a:gd name="T7" fmla="*/ 259 h 332"/>
              <a:gd name="T8" fmla="*/ 0 60000 65536"/>
              <a:gd name="T9" fmla="*/ 0 60000 65536"/>
              <a:gd name="T10" fmla="*/ 0 60000 65536"/>
              <a:gd name="T11" fmla="*/ 0 60000 65536"/>
              <a:gd name="T12" fmla="*/ 0 w 119"/>
              <a:gd name="T13" fmla="*/ 0 h 332"/>
              <a:gd name="T14" fmla="*/ 119 w 119"/>
              <a:gd name="T15" fmla="*/ 332 h 3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9" h="332">
                <a:moveTo>
                  <a:pt x="119" y="58"/>
                </a:moveTo>
                <a:cubicBezTo>
                  <a:pt x="97" y="29"/>
                  <a:pt x="76" y="0"/>
                  <a:pt x="64" y="39"/>
                </a:cubicBezTo>
                <a:cubicBezTo>
                  <a:pt x="52" y="78"/>
                  <a:pt x="57" y="258"/>
                  <a:pt x="46" y="295"/>
                </a:cubicBezTo>
                <a:cubicBezTo>
                  <a:pt x="35" y="332"/>
                  <a:pt x="9" y="265"/>
                  <a:pt x="0" y="259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31" name="Text Box 26"/>
          <p:cNvSpPr txBox="1">
            <a:spLocks noChangeArrowheads="1"/>
          </p:cNvSpPr>
          <p:nvPr/>
        </p:nvSpPr>
        <p:spPr bwMode="auto">
          <a:xfrm>
            <a:off x="182498" y="1207375"/>
            <a:ext cx="568296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Probability  to find </a:t>
            </a:r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 smtClean="0">
                <a:latin typeface="Symbol" pitchFamily="18" charset="2"/>
              </a:rPr>
              <a:t>m</a:t>
            </a:r>
            <a:r>
              <a:rPr lang="en-US" sz="2000" dirty="0" smtClean="0"/>
              <a:t> in the moment of time t</a:t>
            </a:r>
            <a:endParaRPr lang="en-US" sz="2000" dirty="0"/>
          </a:p>
        </p:txBody>
      </p:sp>
      <p:sp>
        <p:nvSpPr>
          <p:cNvPr id="30732" name="Text Box 27"/>
          <p:cNvSpPr txBox="1">
            <a:spLocks noChangeArrowheads="1"/>
          </p:cNvSpPr>
          <p:nvPr/>
        </p:nvSpPr>
        <p:spPr bwMode="auto">
          <a:xfrm>
            <a:off x="6424613" y="5249863"/>
            <a:ext cx="2719387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/>
              <a:t>depth of </a:t>
            </a:r>
            <a:r>
              <a:rPr lang="en-US" sz="2000" dirty="0" smtClean="0"/>
              <a:t>oscillations</a:t>
            </a:r>
            <a:endParaRPr lang="en-US" sz="2000" dirty="0"/>
          </a:p>
        </p:txBody>
      </p:sp>
      <p:sp>
        <p:nvSpPr>
          <p:cNvPr id="30733" name="Text Box 28"/>
          <p:cNvSpPr txBox="1">
            <a:spLocks noChangeArrowheads="1"/>
          </p:cNvSpPr>
          <p:nvPr/>
        </p:nvSpPr>
        <p:spPr bwMode="auto">
          <a:xfrm>
            <a:off x="1814513" y="5911105"/>
            <a:ext cx="8001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 4 p </a:t>
            </a:r>
            <a:r>
              <a:rPr lang="en-US" sz="2000" dirty="0"/>
              <a:t>E</a:t>
            </a:r>
            <a:endParaRPr lang="en-US" sz="2000" dirty="0">
              <a:latin typeface="Symbol" pitchFamily="18" charset="2"/>
            </a:endParaRPr>
          </a:p>
          <a:p>
            <a:r>
              <a:rPr lang="en-US" sz="2000" dirty="0">
                <a:latin typeface="Symbol" pitchFamily="18" charset="2"/>
              </a:rPr>
              <a:t> D</a:t>
            </a:r>
            <a:r>
              <a:rPr lang="en-US" sz="2000" dirty="0"/>
              <a:t>m</a:t>
            </a:r>
            <a:r>
              <a:rPr lang="en-US" sz="2000" baseline="30000" dirty="0"/>
              <a:t>2</a:t>
            </a:r>
            <a:endParaRPr lang="en-US" sz="2000" dirty="0"/>
          </a:p>
        </p:txBody>
      </p:sp>
      <p:sp>
        <p:nvSpPr>
          <p:cNvPr id="30734" name="Text Box 29"/>
          <p:cNvSpPr txBox="1">
            <a:spLocks noChangeArrowheads="1"/>
          </p:cNvSpPr>
          <p:nvPr/>
        </p:nvSpPr>
        <p:spPr bwMode="auto">
          <a:xfrm>
            <a:off x="2271713" y="5268945"/>
            <a:ext cx="1947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  </a:t>
            </a:r>
            <a:r>
              <a:rPr lang="en-US" sz="2000" dirty="0">
                <a:latin typeface="Symbol" pitchFamily="18" charset="2"/>
              </a:rPr>
              <a:t>f</a:t>
            </a:r>
            <a:r>
              <a:rPr lang="en-US" sz="2000" dirty="0"/>
              <a:t> =              = </a:t>
            </a:r>
          </a:p>
        </p:txBody>
      </p:sp>
      <p:sp>
        <p:nvSpPr>
          <p:cNvPr id="30735" name="Text Box 30"/>
          <p:cNvSpPr txBox="1">
            <a:spLocks noChangeArrowheads="1"/>
          </p:cNvSpPr>
          <p:nvPr/>
        </p:nvSpPr>
        <p:spPr bwMode="auto">
          <a:xfrm>
            <a:off x="365637" y="4066761"/>
            <a:ext cx="452399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If </a:t>
            </a:r>
            <a:r>
              <a:rPr lang="en-US" sz="2000" dirty="0" smtClean="0"/>
              <a:t>g</a:t>
            </a:r>
            <a:r>
              <a:rPr lang="en-US" sz="2000" baseline="-25000" dirty="0"/>
              <a:t>3</a:t>
            </a:r>
            <a:r>
              <a:rPr lang="en-US" sz="2000" dirty="0" smtClean="0"/>
              <a:t> </a:t>
            </a:r>
            <a:r>
              <a:rPr lang="en-US" sz="2000" dirty="0"/>
              <a:t>= g</a:t>
            </a:r>
            <a:r>
              <a:rPr lang="en-US" sz="2000" baseline="-25000" dirty="0"/>
              <a:t>2</a:t>
            </a:r>
            <a:r>
              <a:rPr lang="en-US" sz="2000" dirty="0"/>
              <a:t> </a:t>
            </a:r>
            <a:r>
              <a:rPr lang="en-US" sz="2000" dirty="0" smtClean="0"/>
              <a:t> (separation is negligible)  </a:t>
            </a:r>
            <a:endParaRPr lang="en-US" sz="2000" dirty="0"/>
          </a:p>
        </p:txBody>
      </p:sp>
      <p:sp>
        <p:nvSpPr>
          <p:cNvPr id="30736" name="Text Box 31"/>
          <p:cNvSpPr txBox="1">
            <a:spLocks noChangeArrowheads="1"/>
          </p:cNvSpPr>
          <p:nvPr/>
        </p:nvSpPr>
        <p:spPr bwMode="auto">
          <a:xfrm>
            <a:off x="567250" y="4596953"/>
            <a:ext cx="4605207" cy="40011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/>
              <a:t> </a:t>
            </a:r>
            <a:r>
              <a:rPr lang="en-US" sz="2000" dirty="0" smtClean="0"/>
              <a:t>P(</a:t>
            </a:r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 smtClean="0">
                <a:latin typeface="Symbol" pitchFamily="18" charset="2"/>
              </a:rPr>
              <a:t>m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, x)</a:t>
            </a:r>
            <a:r>
              <a:rPr lang="en-US" sz="2000" dirty="0" smtClean="0"/>
              <a:t> </a:t>
            </a:r>
            <a:r>
              <a:rPr lang="en-US" sz="2000" dirty="0"/>
              <a:t>= 1 - 2 sin</a:t>
            </a:r>
            <a:r>
              <a:rPr lang="en-US" sz="2000" baseline="30000" dirty="0"/>
              <a:t>2</a:t>
            </a:r>
            <a:r>
              <a:rPr lang="en-US" sz="2000" dirty="0">
                <a:latin typeface="Symbol" pitchFamily="18" charset="2"/>
              </a:rPr>
              <a:t>q</a:t>
            </a:r>
            <a:r>
              <a:rPr lang="en-US" sz="2000" dirty="0"/>
              <a:t> cos</a:t>
            </a:r>
            <a:r>
              <a:rPr lang="en-US" sz="2000" baseline="30000" dirty="0"/>
              <a:t>2</a:t>
            </a:r>
            <a:r>
              <a:rPr lang="en-US" sz="2000" dirty="0">
                <a:latin typeface="Symbol" pitchFamily="18" charset="2"/>
              </a:rPr>
              <a:t>q</a:t>
            </a:r>
            <a:r>
              <a:rPr lang="en-US" sz="2000" dirty="0"/>
              <a:t> (1 - </a:t>
            </a:r>
            <a:r>
              <a:rPr lang="en-US" sz="2000" dirty="0" err="1"/>
              <a:t>cos</a:t>
            </a:r>
            <a:r>
              <a:rPr lang="en-US" sz="2000" dirty="0"/>
              <a:t> </a:t>
            </a:r>
            <a:r>
              <a:rPr lang="en-US" sz="2000" dirty="0">
                <a:latin typeface="Symbol" pitchFamily="18" charset="2"/>
              </a:rPr>
              <a:t>f</a:t>
            </a:r>
            <a:r>
              <a:rPr lang="en-US" sz="2000" dirty="0"/>
              <a:t>) </a:t>
            </a:r>
          </a:p>
        </p:txBody>
      </p:sp>
      <p:sp>
        <p:nvSpPr>
          <p:cNvPr id="30737" name="Text Box 32"/>
          <p:cNvSpPr txBox="1">
            <a:spLocks noChangeArrowheads="1"/>
          </p:cNvSpPr>
          <p:nvPr/>
        </p:nvSpPr>
        <p:spPr bwMode="auto">
          <a:xfrm>
            <a:off x="5172457" y="4602195"/>
            <a:ext cx="3014632" cy="39687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/>
              <a:t>=  1 - sin</a:t>
            </a:r>
            <a:r>
              <a:rPr lang="en-US" sz="2000" baseline="30000" dirty="0"/>
              <a:t>2 </a:t>
            </a:r>
            <a:r>
              <a:rPr lang="en-US" sz="2000" dirty="0"/>
              <a:t>2</a:t>
            </a:r>
            <a:r>
              <a:rPr lang="en-US" sz="2000" dirty="0">
                <a:latin typeface="Symbol" pitchFamily="18" charset="2"/>
              </a:rPr>
              <a:t>q</a:t>
            </a:r>
            <a:r>
              <a:rPr lang="en-US" sz="2000" dirty="0"/>
              <a:t> sin</a:t>
            </a:r>
            <a:r>
              <a:rPr lang="en-US" sz="2000" baseline="30000" dirty="0"/>
              <a:t>2</a:t>
            </a:r>
            <a:r>
              <a:rPr lang="en-US" sz="2000" dirty="0">
                <a:latin typeface="Symbol" pitchFamily="18" charset="2"/>
              </a:rPr>
              <a:t> </a:t>
            </a:r>
            <a:r>
              <a:rPr lang="en-US" sz="2000" dirty="0"/>
              <a:t>½</a:t>
            </a:r>
            <a:r>
              <a:rPr lang="en-US" sz="2000" dirty="0">
                <a:latin typeface="Symbol" pitchFamily="18" charset="2"/>
              </a:rPr>
              <a:t>f</a:t>
            </a:r>
            <a:r>
              <a:rPr lang="en-US" sz="2000" dirty="0"/>
              <a:t> </a:t>
            </a:r>
          </a:p>
        </p:txBody>
      </p:sp>
      <p:sp>
        <p:nvSpPr>
          <p:cNvPr id="30738" name="Text Box 33"/>
          <p:cNvSpPr txBox="1">
            <a:spLocks noChangeArrowheads="1"/>
          </p:cNvSpPr>
          <p:nvPr/>
        </p:nvSpPr>
        <p:spPr bwMode="auto">
          <a:xfrm>
            <a:off x="2924175" y="5157969"/>
            <a:ext cx="84670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D</a:t>
            </a:r>
            <a:r>
              <a:rPr lang="en-US" sz="2000" dirty="0"/>
              <a:t>m</a:t>
            </a:r>
            <a:r>
              <a:rPr lang="en-US" sz="2000" baseline="30000" dirty="0"/>
              <a:t>2 </a:t>
            </a:r>
            <a:r>
              <a:rPr lang="en-US" sz="2000" dirty="0" smtClean="0"/>
              <a:t>x</a:t>
            </a:r>
            <a:endParaRPr lang="en-US" sz="2000" dirty="0"/>
          </a:p>
          <a:p>
            <a:r>
              <a:rPr lang="en-US" sz="2000" dirty="0"/>
              <a:t>   2E</a:t>
            </a:r>
          </a:p>
        </p:txBody>
      </p:sp>
      <p:sp>
        <p:nvSpPr>
          <p:cNvPr id="30739" name="Text Box 34"/>
          <p:cNvSpPr txBox="1">
            <a:spLocks noChangeArrowheads="1"/>
          </p:cNvSpPr>
          <p:nvPr/>
        </p:nvSpPr>
        <p:spPr bwMode="auto">
          <a:xfrm>
            <a:off x="4094163" y="5143682"/>
            <a:ext cx="7270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2 p </a:t>
            </a:r>
            <a:r>
              <a:rPr lang="en-US" sz="2000" dirty="0"/>
              <a:t>x</a:t>
            </a:r>
          </a:p>
          <a:p>
            <a:r>
              <a:rPr lang="en-US" sz="2000" dirty="0"/>
              <a:t>  </a:t>
            </a:r>
            <a:r>
              <a:rPr lang="en-US" sz="2000" dirty="0" err="1"/>
              <a:t>l</a:t>
            </a:r>
            <a:r>
              <a:rPr lang="en-US" sz="2000" baseline="-25000" dirty="0" err="1">
                <a:latin typeface="Symbol" pitchFamily="18" charset="2"/>
              </a:rPr>
              <a:t>n</a:t>
            </a:r>
            <a:r>
              <a:rPr lang="en-US" sz="2000" dirty="0"/>
              <a:t> </a:t>
            </a:r>
          </a:p>
        </p:txBody>
      </p:sp>
      <p:sp>
        <p:nvSpPr>
          <p:cNvPr id="30740" name="Text Box 35"/>
          <p:cNvSpPr txBox="1">
            <a:spLocks noChangeArrowheads="1"/>
          </p:cNvSpPr>
          <p:nvPr/>
        </p:nvSpPr>
        <p:spPr bwMode="auto">
          <a:xfrm>
            <a:off x="1339850" y="6047151"/>
            <a:ext cx="546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/>
              <a:t>l</a:t>
            </a:r>
            <a:r>
              <a:rPr lang="en-US" sz="2000" baseline="-25000" dirty="0" err="1">
                <a:latin typeface="Symbol" pitchFamily="18" charset="2"/>
              </a:rPr>
              <a:t>n</a:t>
            </a:r>
            <a:r>
              <a:rPr lang="en-US" sz="2000" dirty="0"/>
              <a:t> =</a:t>
            </a:r>
          </a:p>
        </p:txBody>
      </p:sp>
      <p:sp>
        <p:nvSpPr>
          <p:cNvPr id="30741" name="Line 37"/>
          <p:cNvSpPr>
            <a:spLocks noChangeShapeType="1"/>
          </p:cNvSpPr>
          <p:nvPr/>
        </p:nvSpPr>
        <p:spPr bwMode="auto">
          <a:xfrm>
            <a:off x="2989263" y="5502936"/>
            <a:ext cx="72707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42" name="Line 38"/>
          <p:cNvSpPr>
            <a:spLocks noChangeShapeType="1"/>
          </p:cNvSpPr>
          <p:nvPr/>
        </p:nvSpPr>
        <p:spPr bwMode="auto">
          <a:xfrm>
            <a:off x="4137025" y="5520548"/>
            <a:ext cx="595313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43" name="Line 39"/>
          <p:cNvSpPr>
            <a:spLocks noChangeShapeType="1"/>
          </p:cNvSpPr>
          <p:nvPr/>
        </p:nvSpPr>
        <p:spPr bwMode="auto">
          <a:xfrm>
            <a:off x="1930400" y="6269880"/>
            <a:ext cx="63817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44" name="Text Box 40"/>
          <p:cNvSpPr txBox="1">
            <a:spLocks noChangeArrowheads="1"/>
          </p:cNvSpPr>
          <p:nvPr/>
        </p:nvSpPr>
        <p:spPr bwMode="auto">
          <a:xfrm>
            <a:off x="2916443" y="6063808"/>
            <a:ext cx="2393604" cy="40011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- oscillation </a:t>
            </a:r>
            <a:r>
              <a:rPr lang="en-US" sz="2000" dirty="0"/>
              <a:t>length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827205" y="2844134"/>
            <a:ext cx="2499158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interference term</a:t>
            </a:r>
            <a:endParaRPr lang="en-US" sz="2000" dirty="0"/>
          </a:p>
        </p:txBody>
      </p:sp>
      <p:sp>
        <p:nvSpPr>
          <p:cNvPr id="27" name="Right Arrow 26"/>
          <p:cNvSpPr/>
          <p:nvPr/>
        </p:nvSpPr>
        <p:spPr bwMode="auto">
          <a:xfrm rot="14172515">
            <a:off x="5905500" y="4974480"/>
            <a:ext cx="459712" cy="396875"/>
          </a:xfrm>
          <a:prstGeom prst="righ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24718" y="2863114"/>
            <a:ext cx="23784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since   dx|g|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= 1   </a:t>
            </a:r>
            <a:endParaRPr lang="en-US" sz="2000" dirty="0"/>
          </a:p>
        </p:txBody>
      </p:sp>
      <p:sp>
        <p:nvSpPr>
          <p:cNvPr id="32" name="Freeform 25"/>
          <p:cNvSpPr>
            <a:spLocks/>
          </p:cNvSpPr>
          <p:nvPr/>
        </p:nvSpPr>
        <p:spPr bwMode="auto">
          <a:xfrm>
            <a:off x="1277273" y="2844134"/>
            <a:ext cx="188913" cy="527050"/>
          </a:xfrm>
          <a:custGeom>
            <a:avLst/>
            <a:gdLst>
              <a:gd name="T0" fmla="*/ 119 w 119"/>
              <a:gd name="T1" fmla="*/ 58 h 332"/>
              <a:gd name="T2" fmla="*/ 64 w 119"/>
              <a:gd name="T3" fmla="*/ 39 h 332"/>
              <a:gd name="T4" fmla="*/ 46 w 119"/>
              <a:gd name="T5" fmla="*/ 295 h 332"/>
              <a:gd name="T6" fmla="*/ 0 w 119"/>
              <a:gd name="T7" fmla="*/ 259 h 332"/>
              <a:gd name="T8" fmla="*/ 0 60000 65536"/>
              <a:gd name="T9" fmla="*/ 0 60000 65536"/>
              <a:gd name="T10" fmla="*/ 0 60000 65536"/>
              <a:gd name="T11" fmla="*/ 0 60000 65536"/>
              <a:gd name="T12" fmla="*/ 0 w 119"/>
              <a:gd name="T13" fmla="*/ 0 h 332"/>
              <a:gd name="T14" fmla="*/ 119 w 119"/>
              <a:gd name="T15" fmla="*/ 332 h 3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9" h="332">
                <a:moveTo>
                  <a:pt x="119" y="58"/>
                </a:moveTo>
                <a:cubicBezTo>
                  <a:pt x="97" y="29"/>
                  <a:pt x="76" y="0"/>
                  <a:pt x="64" y="39"/>
                </a:cubicBezTo>
                <a:cubicBezTo>
                  <a:pt x="52" y="78"/>
                  <a:pt x="57" y="258"/>
                  <a:pt x="46" y="295"/>
                </a:cubicBezTo>
                <a:cubicBezTo>
                  <a:pt x="35" y="332"/>
                  <a:pt x="9" y="265"/>
                  <a:pt x="0" y="259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408169" y="3309700"/>
            <a:ext cx="64738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(similarly one can integrate over time for fixed x)</a:t>
            </a:r>
            <a:endParaRPr lang="en-IE" sz="2000" dirty="0"/>
          </a:p>
        </p:txBody>
      </p:sp>
      <p:sp>
        <p:nvSpPr>
          <p:cNvPr id="34" name="Text Box 23"/>
          <p:cNvSpPr txBox="1">
            <a:spLocks noChangeArrowheads="1"/>
          </p:cNvSpPr>
          <p:nvPr/>
        </p:nvSpPr>
        <p:spPr bwMode="auto">
          <a:xfrm>
            <a:off x="662318" y="2241997"/>
            <a:ext cx="729083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= cos</a:t>
            </a:r>
            <a:r>
              <a:rPr lang="en-US" sz="2000" baseline="30000" dirty="0" smtClean="0"/>
              <a:t>4</a:t>
            </a:r>
            <a:r>
              <a:rPr lang="en-US" sz="2000" dirty="0" smtClean="0">
                <a:latin typeface="Symbol" pitchFamily="18" charset="2"/>
              </a:rPr>
              <a:t>q</a:t>
            </a:r>
            <a:r>
              <a:rPr lang="en-US" sz="2000" dirty="0" smtClean="0"/>
              <a:t> </a:t>
            </a:r>
            <a:r>
              <a:rPr lang="en-US" sz="2000" dirty="0"/>
              <a:t>+ sin</a:t>
            </a:r>
            <a:r>
              <a:rPr lang="en-US" sz="2000" baseline="30000" dirty="0"/>
              <a:t>4</a:t>
            </a:r>
            <a:r>
              <a:rPr lang="en-US" sz="2000" dirty="0">
                <a:latin typeface="Symbol" pitchFamily="18" charset="2"/>
              </a:rPr>
              <a:t>q</a:t>
            </a:r>
            <a:r>
              <a:rPr lang="en-US" sz="2000" dirty="0"/>
              <a:t> + 2sin</a:t>
            </a:r>
            <a:r>
              <a:rPr lang="en-US" sz="2000" baseline="30000" dirty="0"/>
              <a:t>2</a:t>
            </a:r>
            <a:r>
              <a:rPr lang="en-US" sz="2000" dirty="0">
                <a:latin typeface="Symbol" pitchFamily="18" charset="2"/>
              </a:rPr>
              <a:t>q</a:t>
            </a:r>
            <a:r>
              <a:rPr lang="en-US" sz="2000" dirty="0"/>
              <a:t> cos</a:t>
            </a:r>
            <a:r>
              <a:rPr lang="en-US" sz="2000" baseline="30000" dirty="0"/>
              <a:t>2</a:t>
            </a:r>
            <a:r>
              <a:rPr lang="en-US" sz="2000" dirty="0">
                <a:latin typeface="Symbol" pitchFamily="18" charset="2"/>
              </a:rPr>
              <a:t>q</a:t>
            </a:r>
            <a:r>
              <a:rPr lang="en-US" sz="2000" dirty="0"/>
              <a:t> </a:t>
            </a:r>
            <a:r>
              <a:rPr lang="en-US" sz="2000" dirty="0" err="1"/>
              <a:t>cos</a:t>
            </a:r>
            <a:r>
              <a:rPr lang="en-US" sz="2000" dirty="0"/>
              <a:t> </a:t>
            </a:r>
            <a:r>
              <a:rPr lang="en-US" sz="2000" dirty="0">
                <a:latin typeface="Symbol" pitchFamily="18" charset="2"/>
              </a:rPr>
              <a:t>f</a:t>
            </a:r>
            <a:r>
              <a:rPr lang="en-US" sz="2000" dirty="0"/>
              <a:t>   </a:t>
            </a:r>
            <a:r>
              <a:rPr lang="en-US" sz="2000" dirty="0" err="1"/>
              <a:t>dx</a:t>
            </a:r>
            <a:r>
              <a:rPr lang="en-US" sz="2000" dirty="0"/>
              <a:t> </a:t>
            </a:r>
            <a:r>
              <a:rPr lang="en-US" sz="2000" dirty="0" smtClean="0"/>
              <a:t>g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(x – v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t</a:t>
            </a:r>
            <a:r>
              <a:rPr lang="en-US" sz="2000" dirty="0"/>
              <a:t>) </a:t>
            </a:r>
            <a:r>
              <a:rPr lang="en-US" sz="2000" dirty="0" smtClean="0"/>
              <a:t>g</a:t>
            </a:r>
            <a:r>
              <a:rPr lang="en-US" sz="2000" baseline="-25000" dirty="0"/>
              <a:t>3</a:t>
            </a:r>
            <a:r>
              <a:rPr lang="en-US" sz="2000" dirty="0" smtClean="0"/>
              <a:t>(x </a:t>
            </a:r>
            <a:r>
              <a:rPr lang="en-US" sz="2000" dirty="0"/>
              <a:t>– </a:t>
            </a:r>
            <a:r>
              <a:rPr lang="en-US" sz="2000" dirty="0" smtClean="0"/>
              <a:t>v</a:t>
            </a:r>
            <a:r>
              <a:rPr lang="en-US" sz="2000" baseline="-25000" dirty="0"/>
              <a:t>3</a:t>
            </a:r>
            <a:r>
              <a:rPr lang="en-US" sz="2000" dirty="0" smtClean="0"/>
              <a:t>t</a:t>
            </a:r>
            <a:r>
              <a:rPr lang="en-US" sz="2000" dirty="0"/>
              <a:t>) </a:t>
            </a:r>
          </a:p>
        </p:txBody>
      </p:sp>
      <p:sp>
        <p:nvSpPr>
          <p:cNvPr id="30729" name="Freeform 24"/>
          <p:cNvSpPr>
            <a:spLocks/>
          </p:cNvSpPr>
          <p:nvPr/>
        </p:nvSpPr>
        <p:spPr bwMode="auto">
          <a:xfrm>
            <a:off x="4824892" y="2207760"/>
            <a:ext cx="188913" cy="527050"/>
          </a:xfrm>
          <a:custGeom>
            <a:avLst/>
            <a:gdLst>
              <a:gd name="T0" fmla="*/ 119 w 119"/>
              <a:gd name="T1" fmla="*/ 58 h 332"/>
              <a:gd name="T2" fmla="*/ 64 w 119"/>
              <a:gd name="T3" fmla="*/ 39 h 332"/>
              <a:gd name="T4" fmla="*/ 46 w 119"/>
              <a:gd name="T5" fmla="*/ 295 h 332"/>
              <a:gd name="T6" fmla="*/ 0 w 119"/>
              <a:gd name="T7" fmla="*/ 259 h 332"/>
              <a:gd name="T8" fmla="*/ 0 60000 65536"/>
              <a:gd name="T9" fmla="*/ 0 60000 65536"/>
              <a:gd name="T10" fmla="*/ 0 60000 65536"/>
              <a:gd name="T11" fmla="*/ 0 60000 65536"/>
              <a:gd name="T12" fmla="*/ 0 w 119"/>
              <a:gd name="T13" fmla="*/ 0 h 332"/>
              <a:gd name="T14" fmla="*/ 119 w 119"/>
              <a:gd name="T15" fmla="*/ 332 h 3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9" h="332">
                <a:moveTo>
                  <a:pt x="119" y="58"/>
                </a:moveTo>
                <a:cubicBezTo>
                  <a:pt x="97" y="29"/>
                  <a:pt x="76" y="0"/>
                  <a:pt x="64" y="39"/>
                </a:cubicBezTo>
                <a:cubicBezTo>
                  <a:pt x="52" y="78"/>
                  <a:pt x="57" y="258"/>
                  <a:pt x="46" y="295"/>
                </a:cubicBezTo>
                <a:cubicBezTo>
                  <a:pt x="35" y="332"/>
                  <a:pt x="9" y="265"/>
                  <a:pt x="0" y="259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376238" y="2208213"/>
            <a:ext cx="5445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bg1"/>
                </a:solidFill>
                <a:latin typeface="Symbol" pitchFamily="18" charset="2"/>
              </a:rPr>
              <a:t>n</a:t>
            </a:r>
            <a:r>
              <a:rPr lang="en-US" sz="2000" baseline="-25000">
                <a:solidFill>
                  <a:schemeClr val="bg1"/>
                </a:solidFill>
              </a:rPr>
              <a:t>2m</a:t>
            </a: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8697913" y="5008563"/>
            <a:ext cx="3190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1512" name="Text Box 9"/>
          <p:cNvSpPr txBox="1">
            <a:spLocks noChangeArrowheads="1"/>
          </p:cNvSpPr>
          <p:nvPr/>
        </p:nvSpPr>
        <p:spPr bwMode="auto">
          <a:xfrm>
            <a:off x="322263" y="4094163"/>
            <a:ext cx="5191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bg1"/>
                </a:solidFill>
                <a:latin typeface="Symbol" pitchFamily="18" charset="2"/>
              </a:rPr>
              <a:t>n</a:t>
            </a:r>
            <a:r>
              <a:rPr lang="en-US" sz="2000" baseline="-25000">
                <a:solidFill>
                  <a:schemeClr val="bg1"/>
                </a:solidFill>
              </a:rPr>
              <a:t>1m</a:t>
            </a: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21518" name="Freeform 27"/>
          <p:cNvSpPr>
            <a:spLocks/>
          </p:cNvSpPr>
          <p:nvPr/>
        </p:nvSpPr>
        <p:spPr bwMode="auto">
          <a:xfrm>
            <a:off x="4088100" y="1828800"/>
            <a:ext cx="3078162" cy="1949450"/>
          </a:xfrm>
          <a:custGeom>
            <a:avLst/>
            <a:gdLst>
              <a:gd name="T0" fmla="*/ 0 w 1939"/>
              <a:gd name="T1" fmla="*/ 2147483647 h 1228"/>
              <a:gd name="T2" fmla="*/ 2147483647 w 1939"/>
              <a:gd name="T3" fmla="*/ 2147483647 h 1228"/>
              <a:gd name="T4" fmla="*/ 2147483647 w 1939"/>
              <a:gd name="T5" fmla="*/ 0 h 1228"/>
              <a:gd name="T6" fmla="*/ 2147483647 w 1939"/>
              <a:gd name="T7" fmla="*/ 2147483647 h 1228"/>
              <a:gd name="T8" fmla="*/ 2147483647 w 1939"/>
              <a:gd name="T9" fmla="*/ 2147483647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rgbClr val="FF0000"/>
          </a:solidFill>
          <a:ln w="190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0" name="Freeform 29"/>
          <p:cNvSpPr>
            <a:spLocks/>
          </p:cNvSpPr>
          <p:nvPr/>
        </p:nvSpPr>
        <p:spPr bwMode="auto">
          <a:xfrm>
            <a:off x="4090795" y="2465388"/>
            <a:ext cx="3078163" cy="1277937"/>
          </a:xfrm>
          <a:custGeom>
            <a:avLst/>
            <a:gdLst>
              <a:gd name="T0" fmla="*/ 0 w 1939"/>
              <a:gd name="T1" fmla="*/ 2147483647 h 1228"/>
              <a:gd name="T2" fmla="*/ 2147483647 w 1939"/>
              <a:gd name="T3" fmla="*/ 2147483647 h 1228"/>
              <a:gd name="T4" fmla="*/ 2147483647 w 1939"/>
              <a:gd name="T5" fmla="*/ 0 h 1228"/>
              <a:gd name="T6" fmla="*/ 2147483647 w 1939"/>
              <a:gd name="T7" fmla="*/ 2147483647 h 1228"/>
              <a:gd name="T8" fmla="*/ 2147483647 w 1939"/>
              <a:gd name="T9" fmla="*/ 2147483647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rgbClr val="00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2" name="Freeform 31"/>
          <p:cNvSpPr>
            <a:spLocks/>
          </p:cNvSpPr>
          <p:nvPr/>
        </p:nvSpPr>
        <p:spPr bwMode="auto">
          <a:xfrm>
            <a:off x="6072188" y="4164013"/>
            <a:ext cx="3078162" cy="622300"/>
          </a:xfrm>
          <a:custGeom>
            <a:avLst/>
            <a:gdLst>
              <a:gd name="T0" fmla="*/ 0 w 1939"/>
              <a:gd name="T1" fmla="*/ 2147483647 h 1228"/>
              <a:gd name="T2" fmla="*/ 2147483647 w 1939"/>
              <a:gd name="T3" fmla="*/ 2147483647 h 1228"/>
              <a:gd name="T4" fmla="*/ 2147483647 w 1939"/>
              <a:gd name="T5" fmla="*/ 0 h 1228"/>
              <a:gd name="T6" fmla="*/ 2147483647 w 1939"/>
              <a:gd name="T7" fmla="*/ 2147483647 h 1228"/>
              <a:gd name="T8" fmla="*/ 2147483647 w 1939"/>
              <a:gd name="T9" fmla="*/ 2147483647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rgbClr val="00FF00"/>
          </a:solidFill>
          <a:ln w="190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4" name="Freeform 33"/>
          <p:cNvSpPr>
            <a:spLocks/>
          </p:cNvSpPr>
          <p:nvPr/>
        </p:nvSpPr>
        <p:spPr bwMode="auto">
          <a:xfrm>
            <a:off x="6091238" y="4352925"/>
            <a:ext cx="3078162" cy="428625"/>
          </a:xfrm>
          <a:custGeom>
            <a:avLst/>
            <a:gdLst>
              <a:gd name="T0" fmla="*/ 0 w 1939"/>
              <a:gd name="T1" fmla="*/ 2147483647 h 1228"/>
              <a:gd name="T2" fmla="*/ 2147483647 w 1939"/>
              <a:gd name="T3" fmla="*/ 2147483647 h 1228"/>
              <a:gd name="T4" fmla="*/ 2147483647 w 1939"/>
              <a:gd name="T5" fmla="*/ 0 h 1228"/>
              <a:gd name="T6" fmla="*/ 2147483647 w 1939"/>
              <a:gd name="T7" fmla="*/ 2147483647 h 1228"/>
              <a:gd name="T8" fmla="*/ 2147483647 w 1939"/>
              <a:gd name="T9" fmla="*/ 2147483647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" name="Freeform 27"/>
          <p:cNvSpPr>
            <a:spLocks/>
          </p:cNvSpPr>
          <p:nvPr/>
        </p:nvSpPr>
        <p:spPr bwMode="auto">
          <a:xfrm>
            <a:off x="61731" y="1853604"/>
            <a:ext cx="3078162" cy="1949450"/>
          </a:xfrm>
          <a:custGeom>
            <a:avLst/>
            <a:gdLst>
              <a:gd name="T0" fmla="*/ 0 w 1939"/>
              <a:gd name="T1" fmla="*/ 2147483647 h 1228"/>
              <a:gd name="T2" fmla="*/ 2147483647 w 1939"/>
              <a:gd name="T3" fmla="*/ 2147483647 h 1228"/>
              <a:gd name="T4" fmla="*/ 2147483647 w 1939"/>
              <a:gd name="T5" fmla="*/ 0 h 1228"/>
              <a:gd name="T6" fmla="*/ 2147483647 w 1939"/>
              <a:gd name="T7" fmla="*/ 2147483647 h 1228"/>
              <a:gd name="T8" fmla="*/ 2147483647 w 1939"/>
              <a:gd name="T9" fmla="*/ 2147483647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rgbClr val="FF0000"/>
          </a:solidFill>
          <a:ln w="190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" name="Freeform 29"/>
          <p:cNvSpPr>
            <a:spLocks/>
          </p:cNvSpPr>
          <p:nvPr/>
        </p:nvSpPr>
        <p:spPr bwMode="auto">
          <a:xfrm>
            <a:off x="75059" y="2500825"/>
            <a:ext cx="3078163" cy="1277937"/>
          </a:xfrm>
          <a:custGeom>
            <a:avLst/>
            <a:gdLst>
              <a:gd name="T0" fmla="*/ 0 w 1939"/>
              <a:gd name="T1" fmla="*/ 2147483647 h 1228"/>
              <a:gd name="T2" fmla="*/ 2147483647 w 1939"/>
              <a:gd name="T3" fmla="*/ 2147483647 h 1228"/>
              <a:gd name="T4" fmla="*/ 2147483647 w 1939"/>
              <a:gd name="T5" fmla="*/ 0 h 1228"/>
              <a:gd name="T6" fmla="*/ 2147483647 w 1939"/>
              <a:gd name="T7" fmla="*/ 2147483647 h 1228"/>
              <a:gd name="T8" fmla="*/ 2147483647 w 1939"/>
              <a:gd name="T9" fmla="*/ 2147483647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rgbClr val="00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" name="Freeform 31"/>
          <p:cNvSpPr>
            <a:spLocks/>
          </p:cNvSpPr>
          <p:nvPr/>
        </p:nvSpPr>
        <p:spPr bwMode="auto">
          <a:xfrm>
            <a:off x="238209" y="4167551"/>
            <a:ext cx="3078162" cy="622300"/>
          </a:xfrm>
          <a:custGeom>
            <a:avLst/>
            <a:gdLst>
              <a:gd name="T0" fmla="*/ 0 w 1939"/>
              <a:gd name="T1" fmla="*/ 2147483647 h 1228"/>
              <a:gd name="T2" fmla="*/ 2147483647 w 1939"/>
              <a:gd name="T3" fmla="*/ 2147483647 h 1228"/>
              <a:gd name="T4" fmla="*/ 2147483647 w 1939"/>
              <a:gd name="T5" fmla="*/ 0 h 1228"/>
              <a:gd name="T6" fmla="*/ 2147483647 w 1939"/>
              <a:gd name="T7" fmla="*/ 2147483647 h 1228"/>
              <a:gd name="T8" fmla="*/ 2147483647 w 1939"/>
              <a:gd name="T9" fmla="*/ 2147483647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rgbClr val="00FF00"/>
          </a:solidFill>
          <a:ln w="190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" name="Freeform 33"/>
          <p:cNvSpPr>
            <a:spLocks/>
          </p:cNvSpPr>
          <p:nvPr/>
        </p:nvSpPr>
        <p:spPr bwMode="auto">
          <a:xfrm>
            <a:off x="267892" y="4345830"/>
            <a:ext cx="3078162" cy="428625"/>
          </a:xfrm>
          <a:custGeom>
            <a:avLst/>
            <a:gdLst>
              <a:gd name="T0" fmla="*/ 0 w 1939"/>
              <a:gd name="T1" fmla="*/ 2147483647 h 1228"/>
              <a:gd name="T2" fmla="*/ 2147483647 w 1939"/>
              <a:gd name="T3" fmla="*/ 2147483647 h 1228"/>
              <a:gd name="T4" fmla="*/ 2147483647 w 1939"/>
              <a:gd name="T5" fmla="*/ 0 h 1228"/>
              <a:gd name="T6" fmla="*/ 2147483647 w 1939"/>
              <a:gd name="T7" fmla="*/ 2147483647 h 1228"/>
              <a:gd name="T8" fmla="*/ 2147483647 w 1939"/>
              <a:gd name="T9" fmla="*/ 2147483647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" name="Rectangle 36"/>
          <p:cNvSpPr/>
          <p:nvPr/>
        </p:nvSpPr>
        <p:spPr bwMode="auto">
          <a:xfrm>
            <a:off x="89347" y="1412875"/>
            <a:ext cx="3207357" cy="35956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4044060" y="1412876"/>
            <a:ext cx="4972940" cy="359568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9" name="Right Arrow 38"/>
          <p:cNvSpPr/>
          <p:nvPr/>
        </p:nvSpPr>
        <p:spPr bwMode="auto">
          <a:xfrm>
            <a:off x="3540642" y="3338623"/>
            <a:ext cx="297711" cy="627321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19" name="WordArt 26"/>
          <p:cNvSpPr>
            <a:spLocks noChangeArrowheads="1" noChangeShapeType="1" noTextEdit="1"/>
          </p:cNvSpPr>
          <p:nvPr/>
        </p:nvSpPr>
        <p:spPr bwMode="auto">
          <a:xfrm>
            <a:off x="1389958" y="223284"/>
            <a:ext cx="5319186" cy="896568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Loss of propagation coherence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311274" y="5559941"/>
            <a:ext cx="68651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Separation of the WP due to different group velocities</a:t>
            </a:r>
            <a:endParaRPr lang="en-IE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62" name="Rectangle 2"/>
          <p:cNvSpPr>
            <a:spLocks noChangeArrowheads="1"/>
          </p:cNvSpPr>
          <p:nvPr/>
        </p:nvSpPr>
        <p:spPr bwMode="auto">
          <a:xfrm>
            <a:off x="-1257" y="-10633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1923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81925" name="Text Box 6"/>
          <p:cNvSpPr txBox="1">
            <a:spLocks noChangeArrowheads="1"/>
          </p:cNvSpPr>
          <p:nvPr/>
        </p:nvSpPr>
        <p:spPr bwMode="auto">
          <a:xfrm>
            <a:off x="327931" y="1199193"/>
            <a:ext cx="8225329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In the configuration  space: separation of the wave packets due to </a:t>
            </a:r>
          </a:p>
          <a:p>
            <a:r>
              <a:rPr lang="en-US" sz="2000" dirty="0"/>
              <a:t>difference of group velocities</a:t>
            </a:r>
          </a:p>
        </p:txBody>
      </p:sp>
      <p:sp>
        <p:nvSpPr>
          <p:cNvPr id="81926" name="Freeform 7"/>
          <p:cNvSpPr>
            <a:spLocks/>
          </p:cNvSpPr>
          <p:nvPr/>
        </p:nvSpPr>
        <p:spPr bwMode="auto">
          <a:xfrm>
            <a:off x="2108200" y="2984272"/>
            <a:ext cx="3078163" cy="1084262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27" name="Text Box 8"/>
          <p:cNvSpPr txBox="1">
            <a:spLocks noChangeArrowheads="1"/>
          </p:cNvSpPr>
          <p:nvPr/>
        </p:nvSpPr>
        <p:spPr bwMode="auto">
          <a:xfrm>
            <a:off x="3600450" y="3465513"/>
            <a:ext cx="3968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Symbol" pitchFamily="18" charset="2"/>
              </a:rPr>
              <a:t>n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81928" name="Line 9"/>
          <p:cNvSpPr>
            <a:spLocks noChangeShapeType="1"/>
          </p:cNvSpPr>
          <p:nvPr/>
        </p:nvSpPr>
        <p:spPr bwMode="auto">
          <a:xfrm>
            <a:off x="-3026" y="4032730"/>
            <a:ext cx="52641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29" name="Text Box 10"/>
          <p:cNvSpPr txBox="1">
            <a:spLocks noChangeArrowheads="1"/>
          </p:cNvSpPr>
          <p:nvPr/>
        </p:nvSpPr>
        <p:spPr bwMode="auto">
          <a:xfrm>
            <a:off x="5090850" y="3664709"/>
            <a:ext cx="3190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81930" name="Text Box 11"/>
          <p:cNvSpPr txBox="1">
            <a:spLocks noChangeArrowheads="1"/>
          </p:cNvSpPr>
          <p:nvPr/>
        </p:nvSpPr>
        <p:spPr bwMode="auto">
          <a:xfrm>
            <a:off x="5837492" y="1915740"/>
            <a:ext cx="2246128" cy="40011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>
                <a:latin typeface="Symbol" pitchFamily="18" charset="2"/>
              </a:rPr>
              <a:t>D</a:t>
            </a:r>
            <a:r>
              <a:rPr lang="en-US" sz="2000" dirty="0" err="1"/>
              <a:t>v</a:t>
            </a:r>
            <a:r>
              <a:rPr lang="en-US" sz="2000" baseline="-25000" dirty="0" err="1"/>
              <a:t>gr</a:t>
            </a:r>
            <a:r>
              <a:rPr lang="en-US" sz="2000" dirty="0"/>
              <a:t>  =  </a:t>
            </a:r>
            <a:r>
              <a:rPr lang="en-US" sz="2000" dirty="0">
                <a:latin typeface="Symbol" pitchFamily="18" charset="2"/>
              </a:rPr>
              <a:t>D</a:t>
            </a:r>
            <a:r>
              <a:rPr lang="en-US" sz="2000" dirty="0"/>
              <a:t>m</a:t>
            </a:r>
            <a:r>
              <a:rPr lang="en-US" sz="2000" baseline="30000" dirty="0"/>
              <a:t>2</a:t>
            </a:r>
            <a:r>
              <a:rPr lang="en-US" sz="2000" dirty="0"/>
              <a:t> /2E</a:t>
            </a:r>
            <a:r>
              <a:rPr lang="en-US" sz="2000" baseline="30000" dirty="0"/>
              <a:t>2</a:t>
            </a:r>
            <a:r>
              <a:rPr lang="en-US" sz="2000" dirty="0"/>
              <a:t> </a:t>
            </a:r>
          </a:p>
        </p:txBody>
      </p:sp>
      <p:sp>
        <p:nvSpPr>
          <p:cNvPr id="81931" name="Freeform 12"/>
          <p:cNvSpPr>
            <a:spLocks/>
          </p:cNvSpPr>
          <p:nvPr/>
        </p:nvSpPr>
        <p:spPr bwMode="auto">
          <a:xfrm>
            <a:off x="41275" y="2163989"/>
            <a:ext cx="3078163" cy="1949450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32" name="Text Box 13"/>
          <p:cNvSpPr txBox="1">
            <a:spLocks noChangeArrowheads="1"/>
          </p:cNvSpPr>
          <p:nvPr/>
        </p:nvSpPr>
        <p:spPr bwMode="auto">
          <a:xfrm>
            <a:off x="1484313" y="3581400"/>
            <a:ext cx="371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Symbol" pitchFamily="18" charset="2"/>
              </a:rPr>
              <a:t>n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81933" name="Text Box 14"/>
          <p:cNvSpPr txBox="1">
            <a:spLocks noChangeArrowheads="1"/>
          </p:cNvSpPr>
          <p:nvPr/>
        </p:nvSpPr>
        <p:spPr bwMode="auto">
          <a:xfrm>
            <a:off x="431799" y="4852360"/>
            <a:ext cx="229421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N</a:t>
            </a:r>
            <a:r>
              <a:rPr lang="en-US" sz="2000" dirty="0" smtClean="0"/>
              <a:t>o overlap when: </a:t>
            </a:r>
            <a:endParaRPr lang="en-US" sz="2000" dirty="0"/>
          </a:p>
        </p:txBody>
      </p:sp>
      <p:sp>
        <p:nvSpPr>
          <p:cNvPr id="81935" name="Text Box 16"/>
          <p:cNvSpPr txBox="1">
            <a:spLocks noChangeArrowheads="1"/>
          </p:cNvSpPr>
          <p:nvPr/>
        </p:nvSpPr>
        <p:spPr bwMode="auto">
          <a:xfrm>
            <a:off x="1455738" y="2825750"/>
            <a:ext cx="41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Symbol" pitchFamily="18" charset="2"/>
              </a:rPr>
              <a:t>s</a:t>
            </a:r>
            <a:r>
              <a:rPr lang="en-US" baseline="-25000"/>
              <a:t>x</a:t>
            </a:r>
            <a:endParaRPr lang="en-US">
              <a:latin typeface="Symbol" pitchFamily="18" charset="2"/>
            </a:endParaRPr>
          </a:p>
        </p:txBody>
      </p:sp>
      <p:sp>
        <p:nvSpPr>
          <p:cNvPr id="81936" name="Line 17"/>
          <p:cNvSpPr>
            <a:spLocks noChangeShapeType="1"/>
          </p:cNvSpPr>
          <p:nvPr/>
        </p:nvSpPr>
        <p:spPr bwMode="auto">
          <a:xfrm>
            <a:off x="1050925" y="3221038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1937" name="Text Box 18"/>
          <p:cNvSpPr txBox="1">
            <a:spLocks noChangeArrowheads="1"/>
          </p:cNvSpPr>
          <p:nvPr/>
        </p:nvSpPr>
        <p:spPr bwMode="auto">
          <a:xfrm>
            <a:off x="5782409" y="2699153"/>
            <a:ext cx="337624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Separation after </a:t>
            </a:r>
          </a:p>
          <a:p>
            <a:r>
              <a:rPr lang="en-US" sz="2000" dirty="0" smtClean="0"/>
              <a:t>propagation of distance L: </a:t>
            </a:r>
            <a:endParaRPr lang="en-US" sz="2000" dirty="0"/>
          </a:p>
        </p:txBody>
      </p:sp>
      <p:sp>
        <p:nvSpPr>
          <p:cNvPr id="81938" name="Text Box 19"/>
          <p:cNvSpPr txBox="1">
            <a:spLocks noChangeArrowheads="1"/>
          </p:cNvSpPr>
          <p:nvPr/>
        </p:nvSpPr>
        <p:spPr bwMode="auto">
          <a:xfrm>
            <a:off x="5837492" y="3548003"/>
            <a:ext cx="2471408" cy="40011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Symbol" pitchFamily="18" charset="2"/>
              </a:rPr>
              <a:t>D</a:t>
            </a:r>
            <a:r>
              <a:rPr lang="en-US" sz="2000" dirty="0" err="1" smtClean="0"/>
              <a:t>v</a:t>
            </a:r>
            <a:r>
              <a:rPr lang="en-US" sz="2000" baseline="-25000" dirty="0" err="1" smtClean="0"/>
              <a:t>gr</a:t>
            </a:r>
            <a:r>
              <a:rPr lang="en-US" sz="2000" dirty="0"/>
              <a:t> </a:t>
            </a:r>
            <a:r>
              <a:rPr lang="en-US" sz="2000" dirty="0" smtClean="0"/>
              <a:t>L </a:t>
            </a:r>
            <a:r>
              <a:rPr lang="en-US" sz="2000" dirty="0"/>
              <a:t>= </a:t>
            </a:r>
            <a:r>
              <a:rPr lang="en-US" sz="2000" dirty="0" smtClean="0">
                <a:latin typeface="Symbol" pitchFamily="18" charset="2"/>
              </a:rPr>
              <a:t>D</a:t>
            </a:r>
            <a:r>
              <a:rPr lang="en-US" sz="2000" dirty="0" smtClean="0"/>
              <a:t>m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</a:t>
            </a:r>
            <a:r>
              <a:rPr lang="en-US" sz="2000" dirty="0"/>
              <a:t>L/2E</a:t>
            </a:r>
            <a:r>
              <a:rPr lang="en-US" sz="2000" baseline="30000" dirty="0"/>
              <a:t>2</a:t>
            </a:r>
            <a:r>
              <a:rPr lang="en-US" sz="2000" dirty="0"/>
              <a:t> </a:t>
            </a:r>
          </a:p>
        </p:txBody>
      </p:sp>
      <p:sp>
        <p:nvSpPr>
          <p:cNvPr id="81939" name="Text Box 20"/>
          <p:cNvSpPr txBox="1">
            <a:spLocks noChangeArrowheads="1"/>
          </p:cNvSpPr>
          <p:nvPr/>
        </p:nvSpPr>
        <p:spPr bwMode="auto">
          <a:xfrm>
            <a:off x="2726017" y="4852360"/>
            <a:ext cx="1518364" cy="40011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>
                <a:latin typeface="Symbol" pitchFamily="18" charset="2"/>
              </a:rPr>
              <a:t>D</a:t>
            </a:r>
            <a:r>
              <a:rPr lang="en-US" sz="2000" dirty="0" err="1"/>
              <a:t>v</a:t>
            </a:r>
            <a:r>
              <a:rPr lang="en-US" sz="2000" baseline="-25000" dirty="0" err="1"/>
              <a:t>gr</a:t>
            </a:r>
            <a:r>
              <a:rPr lang="en-US" sz="2000" dirty="0"/>
              <a:t> L &gt;  </a:t>
            </a:r>
            <a:r>
              <a:rPr lang="en-US" sz="2000" dirty="0" err="1">
                <a:latin typeface="Symbol" pitchFamily="18" charset="2"/>
              </a:rPr>
              <a:t>s</a:t>
            </a:r>
            <a:r>
              <a:rPr lang="en-US" sz="2000" baseline="-25000" dirty="0" err="1"/>
              <a:t>x</a:t>
            </a:r>
            <a:r>
              <a:rPr lang="en-US" sz="2000" dirty="0"/>
              <a:t> </a:t>
            </a:r>
          </a:p>
        </p:txBody>
      </p:sp>
      <p:sp>
        <p:nvSpPr>
          <p:cNvPr id="81940" name="Text Box 21"/>
          <p:cNvSpPr txBox="1">
            <a:spLocks noChangeArrowheads="1"/>
          </p:cNvSpPr>
          <p:nvPr/>
        </p:nvSpPr>
        <p:spPr bwMode="auto">
          <a:xfrm>
            <a:off x="365865" y="5401303"/>
            <a:ext cx="688521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C</a:t>
            </a:r>
            <a:r>
              <a:rPr lang="en-US" sz="2000" dirty="0" smtClean="0"/>
              <a:t>oherence length –distance at which overlap disappears </a:t>
            </a:r>
            <a:endParaRPr lang="en-US" sz="2000" dirty="0"/>
          </a:p>
        </p:txBody>
      </p:sp>
      <p:sp>
        <p:nvSpPr>
          <p:cNvPr id="81941" name="Text Box 22"/>
          <p:cNvSpPr txBox="1">
            <a:spLocks noChangeArrowheads="1"/>
          </p:cNvSpPr>
          <p:nvPr/>
        </p:nvSpPr>
        <p:spPr bwMode="auto">
          <a:xfrm>
            <a:off x="2909305" y="5907743"/>
            <a:ext cx="2383986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/>
              <a:t>L</a:t>
            </a:r>
            <a:r>
              <a:rPr lang="en-US" sz="2000" baseline="-25000" dirty="0" err="1"/>
              <a:t>coh</a:t>
            </a:r>
            <a:r>
              <a:rPr lang="en-US" sz="2000" dirty="0"/>
              <a:t> =  </a:t>
            </a:r>
            <a:r>
              <a:rPr lang="en-US" sz="2000" dirty="0" err="1">
                <a:latin typeface="Symbol" pitchFamily="18" charset="2"/>
              </a:rPr>
              <a:t>s</a:t>
            </a:r>
            <a:r>
              <a:rPr lang="en-US" sz="2000" baseline="-25000" dirty="0" err="1"/>
              <a:t>x</a:t>
            </a:r>
            <a:r>
              <a:rPr lang="en-US" sz="2000" dirty="0"/>
              <a:t> </a:t>
            </a:r>
            <a:r>
              <a:rPr lang="en-US" sz="2000" dirty="0" smtClean="0"/>
              <a:t>E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/</a:t>
            </a:r>
            <a:r>
              <a:rPr lang="en-US" sz="2000" dirty="0" smtClean="0">
                <a:latin typeface="Symbol" pitchFamily="18" charset="2"/>
              </a:rPr>
              <a:t>D</a:t>
            </a:r>
            <a:r>
              <a:rPr lang="en-US" sz="2000" dirty="0" smtClean="0"/>
              <a:t>m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 </a:t>
            </a:r>
            <a:endParaRPr lang="en-US" sz="2000" dirty="0"/>
          </a:p>
        </p:txBody>
      </p:sp>
      <p:sp>
        <p:nvSpPr>
          <p:cNvPr id="29" name="WordArt 26"/>
          <p:cNvSpPr>
            <a:spLocks noChangeArrowheads="1" noChangeShapeType="1" noTextEdit="1"/>
          </p:cNvSpPr>
          <p:nvPr/>
        </p:nvSpPr>
        <p:spPr bwMode="auto">
          <a:xfrm>
            <a:off x="484740" y="193928"/>
            <a:ext cx="4896789" cy="896568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Propagation coherence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-7937" y="-15875"/>
            <a:ext cx="9144000" cy="6858000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>
              <a:latin typeface="Times New Roman" pitchFamily="18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7315200" y="1766888"/>
            <a:ext cx="1143000" cy="2690812"/>
          </a:xfrm>
          <a:prstGeom prst="rect">
            <a:avLst/>
          </a:prstGeom>
          <a:solidFill>
            <a:srgbClr val="00B0F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905500" y="1731963"/>
            <a:ext cx="1143000" cy="2690812"/>
          </a:xfrm>
          <a:prstGeom prst="rect">
            <a:avLst/>
          </a:prstGeom>
          <a:solidFill>
            <a:srgbClr val="00FF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4483100" y="1747838"/>
            <a:ext cx="1143000" cy="2690812"/>
          </a:xfrm>
          <a:prstGeom prst="rect">
            <a:avLst/>
          </a:prstGeom>
          <a:solidFill>
            <a:srgbClr val="FF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680963" name="Rectangle 3"/>
          <p:cNvSpPr>
            <a:spLocks noChangeArrowheads="1"/>
          </p:cNvSpPr>
          <p:nvPr/>
        </p:nvSpPr>
        <p:spPr bwMode="auto">
          <a:xfrm>
            <a:off x="990600" y="1600200"/>
            <a:ext cx="2286000" cy="28956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8001000" y="762000"/>
            <a:ext cx="762000" cy="685800"/>
          </a:xfrm>
          <a:prstGeom prst="ellipse">
            <a:avLst/>
          </a:prstGeom>
          <a:solidFill>
            <a:schemeClr val="accent2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auto">
          <a:xfrm>
            <a:off x="7467600" y="762000"/>
            <a:ext cx="762000" cy="685800"/>
          </a:xfrm>
          <a:prstGeom prst="ellipse">
            <a:avLst/>
          </a:prstGeom>
          <a:solidFill>
            <a:srgbClr val="00FF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7696200" y="228600"/>
            <a:ext cx="762000" cy="685800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7693025" y="838200"/>
            <a:ext cx="460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400" baseline="-25000" dirty="0">
                <a:solidFill>
                  <a:schemeClr val="tx2"/>
                </a:solidFill>
                <a:latin typeface="Symbol" pitchFamily="18" charset="2"/>
              </a:rPr>
              <a:t>m</a:t>
            </a:r>
            <a:endParaRPr lang="en-US" sz="2400" dirty="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8229600" y="838200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400" baseline="-25000" dirty="0" err="1">
                <a:solidFill>
                  <a:schemeClr val="tx2"/>
                </a:solidFill>
                <a:latin typeface="Symbol" pitchFamily="18" charset="2"/>
              </a:rPr>
              <a:t>t</a:t>
            </a:r>
            <a:endParaRPr lang="en-US" sz="2400" dirty="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7872413" y="304800"/>
            <a:ext cx="433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400" baseline="-25000" dirty="0">
                <a:solidFill>
                  <a:schemeClr val="tx2"/>
                </a:solidFill>
                <a:latin typeface="Times New Roman" pitchFamily="18" charset="0"/>
              </a:rPr>
              <a:t>e</a:t>
            </a:r>
            <a:endParaRPr lang="en-US" sz="2400" dirty="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990600" y="3505200"/>
            <a:ext cx="398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000" baseline="-25000">
                <a:solidFill>
                  <a:schemeClr val="tx2"/>
                </a:solidFill>
                <a:latin typeface="Times New Roman" pitchFamily="18" charset="0"/>
              </a:rPr>
              <a:t>2</a:t>
            </a:r>
            <a:endParaRPr lang="en-US" sz="200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990600" y="3810000"/>
            <a:ext cx="398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000" baseline="-25000">
                <a:solidFill>
                  <a:schemeClr val="tx2"/>
                </a:solidFill>
                <a:latin typeface="Times New Roman" pitchFamily="18" charset="0"/>
              </a:rPr>
              <a:t>1</a:t>
            </a:r>
            <a:endParaRPr lang="en-US" sz="200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1447800" y="2133600"/>
            <a:ext cx="152400" cy="1524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1447800" y="3657600"/>
            <a:ext cx="457200" cy="1524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1506538" y="2133600"/>
            <a:ext cx="746125" cy="152400"/>
          </a:xfrm>
          <a:prstGeom prst="rect">
            <a:avLst/>
          </a:prstGeom>
          <a:solidFill>
            <a:srgbClr val="00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2195513" y="2133600"/>
            <a:ext cx="623887" cy="1524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2362200" y="3657600"/>
            <a:ext cx="457200" cy="1524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1905000" y="3657600"/>
            <a:ext cx="457200" cy="152400"/>
          </a:xfrm>
          <a:prstGeom prst="rect">
            <a:avLst/>
          </a:prstGeom>
          <a:solidFill>
            <a:srgbClr val="00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3" name="Rectangle 19"/>
          <p:cNvSpPr>
            <a:spLocks noChangeArrowheads="1"/>
          </p:cNvSpPr>
          <p:nvPr/>
        </p:nvSpPr>
        <p:spPr bwMode="auto">
          <a:xfrm>
            <a:off x="1447800" y="3962400"/>
            <a:ext cx="762000" cy="1524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2209800" y="3962400"/>
            <a:ext cx="304800" cy="152400"/>
          </a:xfrm>
          <a:prstGeom prst="rect">
            <a:avLst/>
          </a:prstGeom>
          <a:solidFill>
            <a:srgbClr val="00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5" name="Rectangle 21"/>
          <p:cNvSpPr>
            <a:spLocks noChangeArrowheads="1"/>
          </p:cNvSpPr>
          <p:nvPr/>
        </p:nvSpPr>
        <p:spPr bwMode="auto">
          <a:xfrm>
            <a:off x="2514600" y="3957638"/>
            <a:ext cx="304800" cy="1524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990600" y="1981200"/>
            <a:ext cx="398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000" baseline="-25000">
                <a:solidFill>
                  <a:schemeClr val="tx2"/>
                </a:solidFill>
                <a:latin typeface="Times New Roman" pitchFamily="18" charset="0"/>
              </a:rPr>
              <a:t>3</a:t>
            </a:r>
            <a:endParaRPr lang="en-US" sz="200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16407" name="Text Box 23"/>
          <p:cNvSpPr txBox="1">
            <a:spLocks noChangeArrowheads="1"/>
          </p:cNvSpPr>
          <p:nvPr/>
        </p:nvSpPr>
        <p:spPr bwMode="auto">
          <a:xfrm rot="-5400000">
            <a:off x="346870" y="2932906"/>
            <a:ext cx="6905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mass</a:t>
            </a:r>
          </a:p>
        </p:txBody>
      </p:sp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1174750" y="2378075"/>
            <a:ext cx="6619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</a:rPr>
              <a:t>|U</a:t>
            </a:r>
            <a:r>
              <a:rPr lang="en-US" baseline="-25000">
                <a:latin typeface="Times New Roman" pitchFamily="18" charset="0"/>
              </a:rPr>
              <a:t>e3</a:t>
            </a:r>
            <a:r>
              <a:rPr lang="en-US">
                <a:latin typeface="Times New Roman" pitchFamily="18" charset="0"/>
              </a:rPr>
              <a:t>|</a:t>
            </a:r>
            <a:r>
              <a:rPr lang="en-US" baseline="30000">
                <a:latin typeface="Times New Roman" pitchFamily="18" charset="0"/>
              </a:rPr>
              <a:t>2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1571625" y="1719263"/>
            <a:ext cx="681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</a:rPr>
              <a:t>|U</a:t>
            </a:r>
            <a:r>
              <a:rPr lang="en-US" baseline="-25000">
                <a:latin typeface="Symbol" pitchFamily="18" charset="2"/>
              </a:rPr>
              <a:t>m</a:t>
            </a:r>
            <a:r>
              <a:rPr lang="en-US" baseline="-25000">
                <a:latin typeface="Times New Roman" pitchFamily="18" charset="0"/>
              </a:rPr>
              <a:t>3</a:t>
            </a:r>
            <a:r>
              <a:rPr lang="en-US">
                <a:latin typeface="Times New Roman" pitchFamily="18" charset="0"/>
              </a:rPr>
              <a:t>|</a:t>
            </a:r>
            <a:r>
              <a:rPr lang="en-US" baseline="30000">
                <a:latin typeface="Times New Roman" pitchFamily="18" charset="0"/>
              </a:rPr>
              <a:t>2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6416" name="Text Box 32"/>
          <p:cNvSpPr txBox="1">
            <a:spLocks noChangeArrowheads="1"/>
          </p:cNvSpPr>
          <p:nvPr/>
        </p:nvSpPr>
        <p:spPr bwMode="auto">
          <a:xfrm>
            <a:off x="2263775" y="1747838"/>
            <a:ext cx="660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</a:rPr>
              <a:t>|U</a:t>
            </a:r>
            <a:r>
              <a:rPr lang="en-US" baseline="-25000">
                <a:latin typeface="Symbol" pitchFamily="18" charset="2"/>
              </a:rPr>
              <a:t>t</a:t>
            </a:r>
            <a:r>
              <a:rPr lang="en-US" baseline="-25000">
                <a:latin typeface="Times New Roman" pitchFamily="18" charset="0"/>
              </a:rPr>
              <a:t>3</a:t>
            </a:r>
            <a:r>
              <a:rPr lang="en-US">
                <a:latin typeface="Times New Roman" pitchFamily="18" charset="0"/>
              </a:rPr>
              <a:t>|</a:t>
            </a:r>
            <a:r>
              <a:rPr lang="en-US" baseline="30000">
                <a:latin typeface="Times New Roman" pitchFamily="18" charset="0"/>
              </a:rPr>
              <a:t>2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6417" name="Text Box 33"/>
          <p:cNvSpPr txBox="1">
            <a:spLocks noChangeArrowheads="1"/>
          </p:cNvSpPr>
          <p:nvPr/>
        </p:nvSpPr>
        <p:spPr bwMode="auto">
          <a:xfrm>
            <a:off x="1414463" y="4071938"/>
            <a:ext cx="661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</a:rPr>
              <a:t>|U</a:t>
            </a:r>
            <a:r>
              <a:rPr lang="en-US" baseline="-25000">
                <a:latin typeface="Times New Roman" pitchFamily="18" charset="0"/>
              </a:rPr>
              <a:t>e1</a:t>
            </a:r>
            <a:r>
              <a:rPr lang="en-US">
                <a:latin typeface="Times New Roman" pitchFamily="18" charset="0"/>
              </a:rPr>
              <a:t>|</a:t>
            </a:r>
            <a:r>
              <a:rPr lang="en-US" baseline="30000">
                <a:latin typeface="Times New Roman" pitchFamily="18" charset="0"/>
              </a:rPr>
              <a:t>2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6418" name="Text Box 34"/>
          <p:cNvSpPr txBox="1">
            <a:spLocks noChangeArrowheads="1"/>
          </p:cNvSpPr>
          <p:nvPr/>
        </p:nvSpPr>
        <p:spPr bwMode="auto">
          <a:xfrm>
            <a:off x="1376363" y="3271838"/>
            <a:ext cx="661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</a:rPr>
              <a:t>|U</a:t>
            </a:r>
            <a:r>
              <a:rPr lang="en-US" baseline="-25000">
                <a:latin typeface="Times New Roman" pitchFamily="18" charset="0"/>
              </a:rPr>
              <a:t>e2</a:t>
            </a:r>
            <a:r>
              <a:rPr lang="en-US">
                <a:latin typeface="Times New Roman" pitchFamily="18" charset="0"/>
              </a:rPr>
              <a:t>|</a:t>
            </a:r>
            <a:r>
              <a:rPr lang="en-US" baseline="30000">
                <a:latin typeface="Times New Roman" pitchFamily="18" charset="0"/>
              </a:rPr>
              <a:t>2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6425" name="Text Box 41"/>
          <p:cNvSpPr txBox="1">
            <a:spLocks noChangeArrowheads="1"/>
          </p:cNvSpPr>
          <p:nvPr/>
        </p:nvSpPr>
        <p:spPr bwMode="auto">
          <a:xfrm>
            <a:off x="5347873" y="5901254"/>
            <a:ext cx="2507418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>
                <a:latin typeface="Symbol" pitchFamily="18" charset="2"/>
              </a:rPr>
              <a:t>n</a:t>
            </a:r>
            <a:r>
              <a:rPr lang="en-US" sz="2400" baseline="-25000" dirty="0" err="1"/>
              <a:t>f</a:t>
            </a:r>
            <a:r>
              <a:rPr lang="en-US" sz="2400" dirty="0"/>
              <a:t>  =  U</a:t>
            </a:r>
            <a:r>
              <a:rPr lang="en-US" sz="2400" baseline="-25000" dirty="0"/>
              <a:t>PMNS</a:t>
            </a:r>
            <a:r>
              <a:rPr lang="en-US" sz="2400" dirty="0"/>
              <a:t> </a:t>
            </a:r>
            <a:r>
              <a:rPr lang="en-US" sz="2400" dirty="0" err="1">
                <a:latin typeface="Symbol" pitchFamily="18" charset="2"/>
              </a:rPr>
              <a:t>n</a:t>
            </a:r>
            <a:r>
              <a:rPr lang="en-US" sz="2400" baseline="-25000" dirty="0" err="1"/>
              <a:t>mass</a:t>
            </a:r>
            <a:endParaRPr lang="en-US" sz="2400" dirty="0"/>
          </a:p>
        </p:txBody>
      </p:sp>
      <p:sp>
        <p:nvSpPr>
          <p:cNvPr id="51" name="Rectangle 13"/>
          <p:cNvSpPr>
            <a:spLocks noChangeArrowheads="1"/>
          </p:cNvSpPr>
          <p:nvPr/>
        </p:nvSpPr>
        <p:spPr bwMode="auto">
          <a:xfrm>
            <a:off x="4640263" y="2070100"/>
            <a:ext cx="76200" cy="1524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Rectangle 14"/>
          <p:cNvSpPr>
            <a:spLocks noChangeArrowheads="1"/>
          </p:cNvSpPr>
          <p:nvPr/>
        </p:nvSpPr>
        <p:spPr bwMode="auto">
          <a:xfrm>
            <a:off x="4640263" y="3662363"/>
            <a:ext cx="422275" cy="152400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Rectangle 19"/>
          <p:cNvSpPr>
            <a:spLocks noChangeArrowheads="1"/>
          </p:cNvSpPr>
          <p:nvPr/>
        </p:nvSpPr>
        <p:spPr bwMode="auto">
          <a:xfrm>
            <a:off x="4640263" y="4038600"/>
            <a:ext cx="762000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Rectangle 20"/>
          <p:cNvSpPr>
            <a:spLocks noChangeArrowheads="1"/>
          </p:cNvSpPr>
          <p:nvPr/>
        </p:nvSpPr>
        <p:spPr bwMode="auto">
          <a:xfrm>
            <a:off x="6146800" y="4054475"/>
            <a:ext cx="304800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Rectangle 18"/>
          <p:cNvSpPr>
            <a:spLocks noChangeArrowheads="1"/>
          </p:cNvSpPr>
          <p:nvPr/>
        </p:nvSpPr>
        <p:spPr bwMode="auto">
          <a:xfrm>
            <a:off x="6125368" y="3664177"/>
            <a:ext cx="491333" cy="163286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Rectangle 15"/>
          <p:cNvSpPr>
            <a:spLocks noChangeArrowheads="1"/>
          </p:cNvSpPr>
          <p:nvPr/>
        </p:nvSpPr>
        <p:spPr bwMode="auto">
          <a:xfrm>
            <a:off x="6125369" y="2057400"/>
            <a:ext cx="549276" cy="13335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Rectangle 16"/>
          <p:cNvSpPr>
            <a:spLocks noChangeArrowheads="1"/>
          </p:cNvSpPr>
          <p:nvPr/>
        </p:nvSpPr>
        <p:spPr bwMode="auto">
          <a:xfrm>
            <a:off x="7478233" y="2059467"/>
            <a:ext cx="541338" cy="1524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Rectangle 17"/>
          <p:cNvSpPr>
            <a:spLocks noChangeArrowheads="1"/>
          </p:cNvSpPr>
          <p:nvPr/>
        </p:nvSpPr>
        <p:spPr bwMode="auto">
          <a:xfrm>
            <a:off x="7493680" y="3664177"/>
            <a:ext cx="457200" cy="152400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Rectangle 21"/>
          <p:cNvSpPr>
            <a:spLocks noChangeArrowheads="1"/>
          </p:cNvSpPr>
          <p:nvPr/>
        </p:nvSpPr>
        <p:spPr bwMode="auto">
          <a:xfrm>
            <a:off x="7475538" y="4071938"/>
            <a:ext cx="304800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Text Box 10"/>
          <p:cNvSpPr txBox="1">
            <a:spLocks noChangeArrowheads="1"/>
          </p:cNvSpPr>
          <p:nvPr/>
        </p:nvSpPr>
        <p:spPr bwMode="auto">
          <a:xfrm>
            <a:off x="4792663" y="4498416"/>
            <a:ext cx="433387" cy="4572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400" baseline="-25000" dirty="0">
                <a:solidFill>
                  <a:schemeClr val="tx2"/>
                </a:solidFill>
                <a:latin typeface="Times New Roman" pitchFamily="18" charset="0"/>
              </a:rPr>
              <a:t>e</a:t>
            </a:r>
            <a:endParaRPr lang="en-US" sz="2400" dirty="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64" name="Text Box 8"/>
          <p:cNvSpPr txBox="1">
            <a:spLocks noChangeArrowheads="1"/>
          </p:cNvSpPr>
          <p:nvPr/>
        </p:nvSpPr>
        <p:spPr bwMode="auto">
          <a:xfrm>
            <a:off x="6214270" y="4501538"/>
            <a:ext cx="460375" cy="45720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400" baseline="-25000" dirty="0">
                <a:solidFill>
                  <a:schemeClr val="tx2"/>
                </a:solidFill>
                <a:latin typeface="Symbol" pitchFamily="18" charset="2"/>
              </a:rPr>
              <a:t>m</a:t>
            </a:r>
            <a:endParaRPr lang="en-US" sz="2400" dirty="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65" name="Text Box 9"/>
          <p:cNvSpPr txBox="1">
            <a:spLocks noChangeArrowheads="1"/>
          </p:cNvSpPr>
          <p:nvPr/>
        </p:nvSpPr>
        <p:spPr bwMode="auto">
          <a:xfrm>
            <a:off x="7577138" y="4527997"/>
            <a:ext cx="431800" cy="457200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400" baseline="-25000" dirty="0" err="1">
                <a:solidFill>
                  <a:schemeClr val="tx2"/>
                </a:solidFill>
                <a:latin typeface="Symbol" pitchFamily="18" charset="2"/>
              </a:rPr>
              <a:t>t</a:t>
            </a:r>
            <a:endParaRPr lang="en-US" sz="2400" dirty="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391351" y="5158928"/>
            <a:ext cx="23066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Mass content of </a:t>
            </a:r>
          </a:p>
          <a:p>
            <a:r>
              <a:rPr lang="en-US" sz="2000" dirty="0" smtClean="0"/>
              <a:t>the flavor states</a:t>
            </a:r>
            <a:endParaRPr lang="en-US" sz="2000" dirty="0"/>
          </a:p>
        </p:txBody>
      </p:sp>
      <p:sp>
        <p:nvSpPr>
          <p:cNvPr id="67" name="TextBox 66"/>
          <p:cNvSpPr txBox="1"/>
          <p:nvPr/>
        </p:nvSpPr>
        <p:spPr>
          <a:xfrm>
            <a:off x="946150" y="5091527"/>
            <a:ext cx="23304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Flavor content of  the mass states</a:t>
            </a:r>
            <a:endParaRPr lang="en-US" sz="2000" dirty="0"/>
          </a:p>
        </p:txBody>
      </p:sp>
      <p:sp>
        <p:nvSpPr>
          <p:cNvPr id="68" name="Text Box 41"/>
          <p:cNvSpPr txBox="1">
            <a:spLocks noChangeArrowheads="1"/>
          </p:cNvSpPr>
          <p:nvPr/>
        </p:nvSpPr>
        <p:spPr bwMode="auto">
          <a:xfrm>
            <a:off x="1050925" y="5900956"/>
            <a:ext cx="2791149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Symbol" pitchFamily="18" charset="2"/>
              </a:rPr>
              <a:t>  </a:t>
            </a:r>
            <a:r>
              <a:rPr lang="en-US" sz="2400" dirty="0" err="1" smtClean="0">
                <a:latin typeface="Symbol" pitchFamily="18" charset="2"/>
              </a:rPr>
              <a:t>n</a:t>
            </a:r>
            <a:r>
              <a:rPr lang="en-US" sz="2400" baseline="-25000" dirty="0" err="1" smtClean="0"/>
              <a:t>mass</a:t>
            </a:r>
            <a:r>
              <a:rPr lang="en-US" sz="2400" dirty="0" smtClean="0"/>
              <a:t>  </a:t>
            </a:r>
            <a:r>
              <a:rPr lang="en-US" sz="2400" dirty="0"/>
              <a:t>=  </a:t>
            </a:r>
            <a:r>
              <a:rPr lang="en-US" sz="2400" dirty="0" smtClean="0"/>
              <a:t>U</a:t>
            </a:r>
            <a:r>
              <a:rPr lang="en-US" sz="2400" baseline="-25000" dirty="0" smtClean="0"/>
              <a:t>PMNS </a:t>
            </a:r>
            <a:r>
              <a:rPr lang="en-US" sz="2400" baseline="30000" dirty="0" smtClean="0"/>
              <a:t>+</a:t>
            </a:r>
            <a:r>
              <a:rPr lang="en-US" sz="2400" baseline="-25000" dirty="0" smtClean="0"/>
              <a:t> </a:t>
            </a:r>
            <a:r>
              <a:rPr lang="en-US" sz="2400" dirty="0" err="1" smtClean="0">
                <a:latin typeface="Symbol" pitchFamily="18" charset="2"/>
              </a:rPr>
              <a:t>n</a:t>
            </a:r>
            <a:r>
              <a:rPr lang="en-US" sz="2400" baseline="-25000" dirty="0" err="1" smtClean="0"/>
              <a:t>f</a:t>
            </a:r>
            <a:endParaRPr lang="en-US" sz="2400" dirty="0"/>
          </a:p>
        </p:txBody>
      </p:sp>
      <p:sp>
        <p:nvSpPr>
          <p:cNvPr id="50" name="WordArt 26"/>
          <p:cNvSpPr>
            <a:spLocks noChangeArrowheads="1" noChangeShapeType="1" noTextEdit="1"/>
          </p:cNvSpPr>
          <p:nvPr/>
        </p:nvSpPr>
        <p:spPr bwMode="auto">
          <a:xfrm>
            <a:off x="493713" y="319982"/>
            <a:ext cx="3849747" cy="884035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Mixing: dual role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62" name="Rectangle 2"/>
          <p:cNvSpPr>
            <a:spLocks noChangeArrowheads="1"/>
          </p:cNvSpPr>
          <p:nvPr/>
        </p:nvSpPr>
        <p:spPr bwMode="auto">
          <a:xfrm>
            <a:off x="-10106" y="-29365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1923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81928" name="Line 9"/>
          <p:cNvSpPr>
            <a:spLocks noChangeShapeType="1"/>
          </p:cNvSpPr>
          <p:nvPr/>
        </p:nvSpPr>
        <p:spPr bwMode="auto">
          <a:xfrm>
            <a:off x="379762" y="4032729"/>
            <a:ext cx="4213519" cy="131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29" name="Text Box 10"/>
          <p:cNvSpPr txBox="1">
            <a:spLocks noChangeArrowheads="1"/>
          </p:cNvSpPr>
          <p:nvPr/>
        </p:nvSpPr>
        <p:spPr bwMode="auto">
          <a:xfrm>
            <a:off x="4327451" y="3617820"/>
            <a:ext cx="3289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E</a:t>
            </a:r>
          </a:p>
        </p:txBody>
      </p:sp>
      <p:sp>
        <p:nvSpPr>
          <p:cNvPr id="81931" name="Freeform 12"/>
          <p:cNvSpPr>
            <a:spLocks/>
          </p:cNvSpPr>
          <p:nvPr/>
        </p:nvSpPr>
        <p:spPr bwMode="auto">
          <a:xfrm>
            <a:off x="477228" y="2153356"/>
            <a:ext cx="3850223" cy="1949450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34" name="Text Box 15"/>
          <p:cNvSpPr txBox="1">
            <a:spLocks noChangeArrowheads="1"/>
          </p:cNvSpPr>
          <p:nvPr/>
        </p:nvSpPr>
        <p:spPr bwMode="auto">
          <a:xfrm>
            <a:off x="377220" y="5094019"/>
            <a:ext cx="667216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ym typeface="Wingdings" pitchFamily="2" charset="2"/>
              </a:rPr>
              <a:t>this l</a:t>
            </a:r>
            <a:r>
              <a:rPr lang="en-US" sz="2000" dirty="0" smtClean="0"/>
              <a:t>eads to the same coherence length if </a:t>
            </a:r>
            <a:r>
              <a:rPr lang="en-US" sz="2000" dirty="0" err="1" smtClean="0">
                <a:latin typeface="Symbol" pitchFamily="18" charset="2"/>
              </a:rPr>
              <a:t>s</a:t>
            </a:r>
            <a:r>
              <a:rPr lang="en-US" sz="2000" baseline="-25000" dirty="0" err="1" smtClean="0"/>
              <a:t>E</a:t>
            </a:r>
            <a:r>
              <a:rPr lang="en-US" sz="2000" dirty="0" smtClean="0"/>
              <a:t> ~ 2</a:t>
            </a:r>
            <a:r>
              <a:rPr lang="en-US" sz="2000" dirty="0" smtClean="0">
                <a:latin typeface="Symbol" pitchFamily="18" charset="2"/>
              </a:rPr>
              <a:t>p</a:t>
            </a:r>
            <a:r>
              <a:rPr lang="en-US" sz="2000" dirty="0" smtClean="0"/>
              <a:t> /</a:t>
            </a:r>
            <a:r>
              <a:rPr lang="en-US" sz="2000" dirty="0" err="1" smtClean="0">
                <a:latin typeface="Symbol" pitchFamily="18" charset="2"/>
              </a:rPr>
              <a:t>s</a:t>
            </a:r>
            <a:r>
              <a:rPr lang="en-US" sz="2000" baseline="-25000" dirty="0" err="1" smtClean="0"/>
              <a:t>x</a:t>
            </a:r>
            <a:r>
              <a:rPr lang="en-US" sz="2000" baseline="-25000" dirty="0" smtClean="0"/>
              <a:t>     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81935" name="Text Box 16"/>
          <p:cNvSpPr txBox="1">
            <a:spLocks noChangeArrowheads="1"/>
          </p:cNvSpPr>
          <p:nvPr/>
        </p:nvSpPr>
        <p:spPr bwMode="auto">
          <a:xfrm>
            <a:off x="2435469" y="2599632"/>
            <a:ext cx="4459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 smtClean="0">
                <a:latin typeface="Symbol" pitchFamily="18" charset="2"/>
              </a:rPr>
              <a:t>s</a:t>
            </a:r>
            <a:r>
              <a:rPr lang="en-US" sz="2000" baseline="-25000" dirty="0" err="1"/>
              <a:t>E</a:t>
            </a:r>
            <a:endParaRPr lang="en-US" sz="2000" dirty="0">
              <a:latin typeface="Symbol" pitchFamily="18" charset="2"/>
            </a:endParaRPr>
          </a:p>
        </p:txBody>
      </p:sp>
      <p:sp>
        <p:nvSpPr>
          <p:cNvPr id="81936" name="Line 17"/>
          <p:cNvSpPr>
            <a:spLocks noChangeShapeType="1"/>
          </p:cNvSpPr>
          <p:nvPr/>
        </p:nvSpPr>
        <p:spPr bwMode="auto">
          <a:xfrm>
            <a:off x="1711819" y="3199798"/>
            <a:ext cx="148858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1941" name="Text Box 22"/>
          <p:cNvSpPr txBox="1">
            <a:spLocks noChangeArrowheads="1"/>
          </p:cNvSpPr>
          <p:nvPr/>
        </p:nvSpPr>
        <p:spPr bwMode="auto">
          <a:xfrm>
            <a:off x="2521497" y="5483496"/>
            <a:ext cx="2383986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/>
              <a:t>L</a:t>
            </a:r>
            <a:r>
              <a:rPr lang="en-US" sz="2000" baseline="-25000" dirty="0" err="1"/>
              <a:t>coh</a:t>
            </a:r>
            <a:r>
              <a:rPr lang="en-US" sz="2000" dirty="0"/>
              <a:t> =  </a:t>
            </a:r>
            <a:r>
              <a:rPr lang="en-US" sz="2000" dirty="0" err="1">
                <a:latin typeface="Symbol" pitchFamily="18" charset="2"/>
              </a:rPr>
              <a:t>s</a:t>
            </a:r>
            <a:r>
              <a:rPr lang="en-US" sz="2000" baseline="-25000" dirty="0" err="1"/>
              <a:t>x</a:t>
            </a:r>
            <a:r>
              <a:rPr lang="en-US" sz="2000" dirty="0"/>
              <a:t> </a:t>
            </a:r>
            <a:r>
              <a:rPr lang="en-US" sz="2000" dirty="0" smtClean="0"/>
              <a:t>E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/</a:t>
            </a:r>
            <a:r>
              <a:rPr lang="en-US" sz="2000" dirty="0" smtClean="0">
                <a:latin typeface="Symbol" pitchFamily="18" charset="2"/>
              </a:rPr>
              <a:t>D</a:t>
            </a:r>
            <a:r>
              <a:rPr lang="en-US" sz="2000" dirty="0" smtClean="0"/>
              <a:t>m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 </a:t>
            </a:r>
            <a:endParaRPr lang="en-US" sz="2000" dirty="0"/>
          </a:p>
        </p:txBody>
      </p:sp>
      <p:sp>
        <p:nvSpPr>
          <p:cNvPr id="81942" name="Text Box 23"/>
          <p:cNvSpPr txBox="1">
            <a:spLocks noChangeArrowheads="1"/>
          </p:cNvSpPr>
          <p:nvPr/>
        </p:nvSpPr>
        <p:spPr bwMode="auto">
          <a:xfrm>
            <a:off x="367778" y="976922"/>
            <a:ext cx="82871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/>
              <a:t>In the energy space</a:t>
            </a:r>
            <a:r>
              <a:rPr lang="en-US" sz="2000" dirty="0" smtClean="0"/>
              <a:t>: separation  of WP is equivalent to averaging </a:t>
            </a:r>
          </a:p>
          <a:p>
            <a:r>
              <a:rPr lang="en-US" sz="2000" dirty="0" smtClean="0"/>
              <a:t>of oscillations  over energy</a:t>
            </a:r>
          </a:p>
        </p:txBody>
      </p:sp>
      <p:sp>
        <p:nvSpPr>
          <p:cNvPr id="81943" name="Text Box 24"/>
          <p:cNvSpPr txBox="1">
            <a:spLocks noChangeArrowheads="1"/>
          </p:cNvSpPr>
          <p:nvPr/>
        </p:nvSpPr>
        <p:spPr bwMode="auto">
          <a:xfrm>
            <a:off x="5560810" y="3349211"/>
            <a:ext cx="2509802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E</a:t>
            </a:r>
            <a:r>
              <a:rPr lang="en-US" sz="2000" baseline="30000" dirty="0" smtClean="0"/>
              <a:t>T</a:t>
            </a:r>
            <a:r>
              <a:rPr lang="en-US" sz="2000" dirty="0" smtClean="0"/>
              <a:t> </a:t>
            </a:r>
            <a:r>
              <a:rPr lang="en-US" sz="2000" dirty="0"/>
              <a:t>= </a:t>
            </a:r>
            <a:r>
              <a:rPr lang="en-US" sz="2000" dirty="0" smtClean="0"/>
              <a:t>4</a:t>
            </a:r>
            <a:r>
              <a:rPr lang="en-US" sz="2000" dirty="0" smtClean="0">
                <a:latin typeface="Symbol" pitchFamily="18" charset="2"/>
              </a:rPr>
              <a:t>p </a:t>
            </a:r>
            <a:r>
              <a:rPr lang="en-US" sz="2000" dirty="0" smtClean="0"/>
              <a:t>E</a:t>
            </a:r>
            <a:r>
              <a:rPr lang="en-US" sz="2000" baseline="30000" dirty="0" smtClean="0"/>
              <a:t>2</a:t>
            </a:r>
            <a:r>
              <a:rPr lang="en-US" sz="2000" dirty="0"/>
              <a:t>/(</a:t>
            </a:r>
            <a:r>
              <a:rPr lang="en-US" sz="2000" dirty="0">
                <a:latin typeface="Symbol" pitchFamily="18" charset="2"/>
              </a:rPr>
              <a:t>D</a:t>
            </a:r>
            <a:r>
              <a:rPr lang="en-US" sz="2000" dirty="0"/>
              <a:t>m</a:t>
            </a:r>
            <a:r>
              <a:rPr lang="en-US" sz="2000" baseline="30000" dirty="0"/>
              <a:t>2</a:t>
            </a:r>
            <a:r>
              <a:rPr lang="en-US" sz="2000" dirty="0"/>
              <a:t> L) </a:t>
            </a:r>
          </a:p>
        </p:txBody>
      </p:sp>
      <p:sp>
        <p:nvSpPr>
          <p:cNvPr id="81944" name="Text Box 25"/>
          <p:cNvSpPr txBox="1">
            <a:spLocks noChangeArrowheads="1"/>
          </p:cNvSpPr>
          <p:nvPr/>
        </p:nvSpPr>
        <p:spPr bwMode="auto">
          <a:xfrm>
            <a:off x="431576" y="4380835"/>
            <a:ext cx="7043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/>
              <a:t>Averaging </a:t>
            </a:r>
            <a:r>
              <a:rPr lang="en-US" sz="2000" dirty="0" smtClean="0"/>
              <a:t>(= loss </a:t>
            </a:r>
            <a:r>
              <a:rPr lang="en-US" sz="2000" dirty="0"/>
              <a:t>of coherence) </a:t>
            </a:r>
            <a:r>
              <a:rPr lang="en-US" sz="2000" dirty="0" smtClean="0"/>
              <a:t>if energy resolution</a:t>
            </a:r>
            <a:r>
              <a:rPr lang="en-US" sz="2000" dirty="0" smtClean="0">
                <a:latin typeface="Symbol" pitchFamily="18" charset="2"/>
              </a:rPr>
              <a:t> </a:t>
            </a:r>
            <a:r>
              <a:rPr lang="en-US" sz="2000" dirty="0" err="1" smtClean="0">
                <a:latin typeface="Symbol" pitchFamily="18" charset="2"/>
              </a:rPr>
              <a:t>s</a:t>
            </a:r>
            <a:r>
              <a:rPr lang="en-US" sz="2000" baseline="-25000" dirty="0" err="1" smtClean="0"/>
              <a:t>E</a:t>
            </a:r>
            <a:r>
              <a:rPr lang="en-US" sz="2000" dirty="0" smtClean="0"/>
              <a:t> is </a:t>
            </a:r>
            <a:endParaRPr lang="en-US" sz="2000" dirty="0"/>
          </a:p>
        </p:txBody>
      </p:sp>
      <p:sp>
        <p:nvSpPr>
          <p:cNvPr id="81946" name="Text Box 27"/>
          <p:cNvSpPr txBox="1">
            <a:spLocks noChangeArrowheads="1"/>
          </p:cNvSpPr>
          <p:nvPr/>
        </p:nvSpPr>
        <p:spPr bwMode="auto">
          <a:xfrm>
            <a:off x="404095" y="6001757"/>
            <a:ext cx="8183651" cy="707886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If  </a:t>
            </a:r>
            <a:r>
              <a:rPr lang="en-US" sz="2000" dirty="0" smtClean="0"/>
              <a:t>E</a:t>
            </a:r>
            <a:r>
              <a:rPr lang="en-US" sz="2000" baseline="30000" dirty="0" smtClean="0"/>
              <a:t>T </a:t>
            </a:r>
            <a:r>
              <a:rPr lang="en-US" sz="2000" dirty="0" smtClean="0"/>
              <a:t>&gt; </a:t>
            </a:r>
            <a:r>
              <a:rPr lang="en-US" sz="2000" dirty="0" err="1">
                <a:latin typeface="Symbol" pitchFamily="18" charset="2"/>
              </a:rPr>
              <a:t>s</a:t>
            </a:r>
            <a:r>
              <a:rPr lang="en-US" sz="2000" baseline="-25000" dirty="0" err="1"/>
              <a:t>E</a:t>
            </a:r>
            <a:r>
              <a:rPr lang="en-US" sz="2000" dirty="0"/>
              <a:t> </a:t>
            </a:r>
            <a:r>
              <a:rPr lang="en-US" sz="2000" dirty="0" smtClean="0"/>
              <a:t>– (good energy resolution)  the restoration </a:t>
            </a:r>
            <a:r>
              <a:rPr lang="en-US" sz="2000" dirty="0"/>
              <a:t>of coherence </a:t>
            </a:r>
            <a:endParaRPr lang="en-US" sz="2000" dirty="0" smtClean="0"/>
          </a:p>
          <a:p>
            <a:r>
              <a:rPr lang="en-US" sz="2000" dirty="0" smtClean="0"/>
              <a:t>occurs even </a:t>
            </a:r>
            <a:r>
              <a:rPr lang="en-US" sz="2000" dirty="0"/>
              <a:t>if the wave packets separated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905483" y="2185255"/>
            <a:ext cx="41109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Oscillatory period in the E space </a:t>
            </a:r>
          </a:p>
          <a:p>
            <a:r>
              <a:rPr lang="en-IE" sz="2000" dirty="0" smtClean="0"/>
              <a:t>is determined by the </a:t>
            </a:r>
          </a:p>
          <a:p>
            <a:r>
              <a:rPr lang="en-IE" sz="2000" dirty="0" smtClean="0"/>
              <a:t>condition  </a:t>
            </a:r>
            <a:r>
              <a:rPr lang="en-IE" sz="2000" dirty="0" err="1" smtClean="0">
                <a:latin typeface="Symbol" pitchFamily="18" charset="2"/>
              </a:rPr>
              <a:t>Df</a:t>
            </a:r>
            <a:r>
              <a:rPr lang="en-IE" sz="2000" dirty="0" smtClean="0"/>
              <a:t> (E</a:t>
            </a:r>
            <a:r>
              <a:rPr lang="en-IE" sz="2000" baseline="30000" dirty="0" smtClean="0"/>
              <a:t>T</a:t>
            </a:r>
            <a:r>
              <a:rPr lang="en-IE" sz="2000" dirty="0" smtClean="0"/>
              <a:t>) = 2</a:t>
            </a:r>
            <a:r>
              <a:rPr lang="en-IE" sz="2000" dirty="0" smtClean="0">
                <a:latin typeface="Symbol" pitchFamily="18" charset="2"/>
              </a:rPr>
              <a:t>p</a:t>
            </a:r>
            <a:endParaRPr lang="en-IE" sz="2000" dirty="0" smtClean="0"/>
          </a:p>
        </p:txBody>
      </p:sp>
      <p:sp>
        <p:nvSpPr>
          <p:cNvPr id="29" name="WordArt 26"/>
          <p:cNvSpPr>
            <a:spLocks noChangeArrowheads="1" noChangeShapeType="1" noTextEdit="1"/>
          </p:cNvSpPr>
          <p:nvPr/>
        </p:nvSpPr>
        <p:spPr bwMode="auto">
          <a:xfrm>
            <a:off x="431576" y="130130"/>
            <a:ext cx="6393282" cy="896568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Coherence in the energy space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21" name="Freeform 20"/>
          <p:cNvSpPr/>
          <p:nvPr/>
        </p:nvSpPr>
        <p:spPr bwMode="auto">
          <a:xfrm>
            <a:off x="1275925" y="2633351"/>
            <a:ext cx="2381693" cy="1366284"/>
          </a:xfrm>
          <a:custGeom>
            <a:avLst/>
            <a:gdLst>
              <a:gd name="connsiteX0" fmla="*/ 0 w 3338623"/>
              <a:gd name="connsiteY0" fmla="*/ 1332614 h 1366284"/>
              <a:gd name="connsiteX1" fmla="*/ 329609 w 3338623"/>
              <a:gd name="connsiteY1" fmla="*/ 35442 h 1366284"/>
              <a:gd name="connsiteX2" fmla="*/ 648586 w 3338623"/>
              <a:gd name="connsiteY2" fmla="*/ 1332614 h 1366284"/>
              <a:gd name="connsiteX3" fmla="*/ 978195 w 3338623"/>
              <a:gd name="connsiteY3" fmla="*/ 14177 h 1366284"/>
              <a:gd name="connsiteX4" fmla="*/ 1318437 w 3338623"/>
              <a:gd name="connsiteY4" fmla="*/ 1321981 h 1366284"/>
              <a:gd name="connsiteX5" fmla="*/ 1616149 w 3338623"/>
              <a:gd name="connsiteY5" fmla="*/ 3544 h 1366284"/>
              <a:gd name="connsiteX6" fmla="*/ 2020186 w 3338623"/>
              <a:gd name="connsiteY6" fmla="*/ 1343247 h 1366284"/>
              <a:gd name="connsiteX7" fmla="*/ 2328530 w 3338623"/>
              <a:gd name="connsiteY7" fmla="*/ 35442 h 1366284"/>
              <a:gd name="connsiteX8" fmla="*/ 2700670 w 3338623"/>
              <a:gd name="connsiteY8" fmla="*/ 1364512 h 1366284"/>
              <a:gd name="connsiteX9" fmla="*/ 3030279 w 3338623"/>
              <a:gd name="connsiteY9" fmla="*/ 24809 h 1366284"/>
              <a:gd name="connsiteX10" fmla="*/ 3338623 w 3338623"/>
              <a:gd name="connsiteY10" fmla="*/ 1353879 h 1366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338623" h="1366284">
                <a:moveTo>
                  <a:pt x="0" y="1332614"/>
                </a:moveTo>
                <a:cubicBezTo>
                  <a:pt x="110755" y="684028"/>
                  <a:pt x="221511" y="35442"/>
                  <a:pt x="329609" y="35442"/>
                </a:cubicBezTo>
                <a:cubicBezTo>
                  <a:pt x="437707" y="35442"/>
                  <a:pt x="540488" y="1336158"/>
                  <a:pt x="648586" y="1332614"/>
                </a:cubicBezTo>
                <a:cubicBezTo>
                  <a:pt x="756684" y="1329070"/>
                  <a:pt x="866553" y="15949"/>
                  <a:pt x="978195" y="14177"/>
                </a:cubicBezTo>
                <a:cubicBezTo>
                  <a:pt x="1089837" y="12405"/>
                  <a:pt x="1212111" y="1323753"/>
                  <a:pt x="1318437" y="1321981"/>
                </a:cubicBezTo>
                <a:cubicBezTo>
                  <a:pt x="1424763" y="1320209"/>
                  <a:pt x="1499191" y="0"/>
                  <a:pt x="1616149" y="3544"/>
                </a:cubicBezTo>
                <a:cubicBezTo>
                  <a:pt x="1733107" y="7088"/>
                  <a:pt x="1901456" y="1337931"/>
                  <a:pt x="2020186" y="1343247"/>
                </a:cubicBezTo>
                <a:cubicBezTo>
                  <a:pt x="2138916" y="1348563"/>
                  <a:pt x="2215116" y="31898"/>
                  <a:pt x="2328530" y="35442"/>
                </a:cubicBezTo>
                <a:cubicBezTo>
                  <a:pt x="2441944" y="38986"/>
                  <a:pt x="2583712" y="1366284"/>
                  <a:pt x="2700670" y="1364512"/>
                </a:cubicBezTo>
                <a:cubicBezTo>
                  <a:pt x="2817628" y="1362740"/>
                  <a:pt x="2923954" y="26581"/>
                  <a:pt x="3030279" y="24809"/>
                </a:cubicBezTo>
                <a:cubicBezTo>
                  <a:pt x="3136604" y="23037"/>
                  <a:pt x="3237613" y="688458"/>
                  <a:pt x="3338623" y="1353879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75347" y="4025779"/>
            <a:ext cx="5741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</a:t>
            </a:r>
            <a:r>
              <a:rPr lang="en-US" sz="2000" baseline="30000" dirty="0" smtClean="0"/>
              <a:t>T</a:t>
            </a:r>
            <a:endParaRPr lang="en-IE" sz="2000" dirty="0"/>
          </a:p>
        </p:txBody>
      </p:sp>
      <p:sp>
        <p:nvSpPr>
          <p:cNvPr id="23" name="Line 17"/>
          <p:cNvSpPr>
            <a:spLocks noChangeShapeType="1"/>
          </p:cNvSpPr>
          <p:nvPr/>
        </p:nvSpPr>
        <p:spPr bwMode="auto">
          <a:xfrm>
            <a:off x="2190302" y="3944620"/>
            <a:ext cx="56353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2913297" y="4749046"/>
            <a:ext cx="9675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</a:t>
            </a:r>
            <a:r>
              <a:rPr lang="en-US" sz="2000" baseline="30000" dirty="0" smtClean="0"/>
              <a:t>T</a:t>
            </a:r>
            <a:r>
              <a:rPr lang="en-US" sz="2000" dirty="0" smtClean="0"/>
              <a:t> &lt; </a:t>
            </a:r>
            <a:r>
              <a:rPr lang="en-US" sz="2000" dirty="0" err="1" smtClean="0">
                <a:latin typeface="Symbol" pitchFamily="18" charset="2"/>
              </a:rPr>
              <a:t>s</a:t>
            </a:r>
            <a:r>
              <a:rPr lang="en-US" sz="2000" baseline="-25000" dirty="0" err="1" smtClean="0"/>
              <a:t>E</a:t>
            </a:r>
            <a:r>
              <a:rPr lang="en-US" sz="2000" dirty="0" smtClean="0"/>
              <a:t> </a:t>
            </a:r>
            <a:endParaRPr lang="en-IE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115706" y="1834366"/>
            <a:ext cx="7986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f(E)</a:t>
            </a:r>
            <a:endParaRPr lang="en-IE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772080" y="1801771"/>
            <a:ext cx="35485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energy resolution function</a:t>
            </a:r>
            <a:endParaRPr lang="en-IE" sz="2000" dirty="0"/>
          </a:p>
        </p:txBody>
      </p:sp>
      <p:cxnSp>
        <p:nvCxnSpPr>
          <p:cNvPr id="30" name="Straight Arrow Connector 29"/>
          <p:cNvCxnSpPr/>
          <p:nvPr/>
        </p:nvCxnSpPr>
        <p:spPr bwMode="auto">
          <a:xfrm flipV="1">
            <a:off x="771832" y="1813100"/>
            <a:ext cx="0" cy="218482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9187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349189" name="WordArt 5"/>
          <p:cNvSpPr>
            <a:spLocks noChangeArrowheads="1" noChangeShapeType="1" noTextEdit="1"/>
          </p:cNvSpPr>
          <p:nvPr/>
        </p:nvSpPr>
        <p:spPr bwMode="auto">
          <a:xfrm>
            <a:off x="457198" y="340242"/>
            <a:ext cx="8372610" cy="84064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Equivalence of considerations in p- and x- spaces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0717" y="1884850"/>
            <a:ext cx="17671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i="1" dirty="0" smtClean="0">
                <a:solidFill>
                  <a:srgbClr val="FF0000"/>
                </a:solidFill>
              </a:rPr>
              <a:t>L. </a:t>
            </a:r>
            <a:r>
              <a:rPr lang="en-IE" sz="2000" i="1" dirty="0" err="1" smtClean="0">
                <a:solidFill>
                  <a:srgbClr val="FF0000"/>
                </a:solidFill>
              </a:rPr>
              <a:t>Stodolsky</a:t>
            </a:r>
            <a:r>
              <a:rPr lang="en-IE" sz="2000" i="1" dirty="0" smtClean="0">
                <a:solidFill>
                  <a:srgbClr val="FF0000"/>
                </a:solidFill>
              </a:rPr>
              <a:t> </a:t>
            </a:r>
            <a:endParaRPr lang="en-IE" sz="2000" i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50925" y="2502110"/>
            <a:ext cx="2700193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in stationary state approximation</a:t>
            </a:r>
            <a:endParaRPr lang="en-IE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5272761" y="2530094"/>
            <a:ext cx="2930731" cy="1323439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Wave packets are unnecessary </a:t>
            </a:r>
          </a:p>
          <a:p>
            <a:r>
              <a:rPr lang="en-IE" sz="2000" dirty="0" smtClean="0"/>
              <a:t>for computation </a:t>
            </a:r>
          </a:p>
          <a:p>
            <a:r>
              <a:rPr lang="en-IE" sz="2000" dirty="0" smtClean="0"/>
              <a:t>of observable effects</a:t>
            </a:r>
            <a:endParaRPr lang="en-IE" sz="2000" dirty="0"/>
          </a:p>
        </p:txBody>
      </p:sp>
      <p:sp>
        <p:nvSpPr>
          <p:cNvPr id="7" name="TextBox 6"/>
          <p:cNvSpPr txBox="1"/>
          <p:nvPr/>
        </p:nvSpPr>
        <p:spPr>
          <a:xfrm rot="21396593">
            <a:off x="1340880" y="3178080"/>
            <a:ext cx="2497824" cy="707886"/>
          </a:xfrm>
          <a:prstGeom prst="rect">
            <a:avLst/>
          </a:prstGeom>
          <a:solidFill>
            <a:srgbClr val="FF99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or if there is no </a:t>
            </a:r>
          </a:p>
          <a:p>
            <a:r>
              <a:rPr lang="en-IE" sz="2000" dirty="0" smtClean="0"/>
              <a:t>time tagging </a:t>
            </a:r>
            <a:endParaRPr lang="en-IE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2609093" y="4607288"/>
            <a:ext cx="44721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The only what is needed is to make </a:t>
            </a:r>
          </a:p>
          <a:p>
            <a:r>
              <a:rPr lang="en-IE" sz="2000" dirty="0" smtClean="0"/>
              <a:t>correct integration over </a:t>
            </a:r>
            <a:endParaRPr lang="en-IE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1973900" y="5390945"/>
            <a:ext cx="2343150" cy="707886"/>
          </a:xfrm>
          <a:prstGeom prst="rect">
            <a:avLst/>
          </a:prstGeom>
          <a:solidFill>
            <a:srgbClr val="FFCC99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Production</a:t>
            </a:r>
          </a:p>
          <a:p>
            <a:r>
              <a:rPr lang="en-IE" sz="2000" dirty="0" smtClean="0"/>
              <a:t>energy spectrum</a:t>
            </a:r>
            <a:endParaRPr lang="en-IE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4966855" y="5369921"/>
            <a:ext cx="2317172" cy="707886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Energy resolution </a:t>
            </a:r>
          </a:p>
          <a:p>
            <a:r>
              <a:rPr lang="en-IE" sz="2000" dirty="0" smtClean="0"/>
              <a:t>of  a detector</a:t>
            </a:r>
            <a:endParaRPr lang="en-IE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593705" y="1244683"/>
            <a:ext cx="82148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Averaging over energy – loss of coherence due to separation of WP</a:t>
            </a:r>
            <a:endParaRPr lang="en-IE" sz="2000" dirty="0"/>
          </a:p>
        </p:txBody>
      </p:sp>
      <p:sp>
        <p:nvSpPr>
          <p:cNvPr id="18" name="Right Arrow 17"/>
          <p:cNvSpPr/>
          <p:nvPr/>
        </p:nvSpPr>
        <p:spPr bwMode="auto">
          <a:xfrm>
            <a:off x="4242619" y="2796366"/>
            <a:ext cx="405246" cy="498694"/>
          </a:xfrm>
          <a:prstGeom prst="rightArrow">
            <a:avLst/>
          </a:prstGeom>
          <a:solidFill>
            <a:srgbClr val="FF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477951" y="6262563"/>
            <a:ext cx="5794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But this is nothing but WP in the energy space 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10633" y="-10633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IE" dirty="0" smtClean="0"/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6" name="WordArt 10"/>
          <p:cNvSpPr>
            <a:spLocks noChangeArrowheads="1" noChangeShapeType="1" noTextEdit="1"/>
          </p:cNvSpPr>
          <p:nvPr/>
        </p:nvSpPr>
        <p:spPr bwMode="auto">
          <a:xfrm>
            <a:off x="401744" y="74431"/>
            <a:ext cx="6693565" cy="91225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Observing propagation </a:t>
            </a:r>
            <a:r>
              <a:rPr lang="en-US" sz="3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decoherence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2314" y="934390"/>
            <a:ext cx="70930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x –t space: separation of wave packets of mass states due to difference of group velocities</a:t>
            </a:r>
            <a:endParaRPr lang="en-IE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538906" y="3515186"/>
            <a:ext cx="69883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Suppression of interference </a:t>
            </a:r>
            <a:r>
              <a:rPr lang="en-IE" sz="2000" dirty="0" smtClean="0">
                <a:sym typeface="Wingdings" pitchFamily="2" charset="2"/>
              </a:rPr>
              <a:t></a:t>
            </a:r>
            <a:r>
              <a:rPr lang="en-IE" sz="2000" dirty="0" smtClean="0"/>
              <a:t> damping of oscillations</a:t>
            </a:r>
            <a:endParaRPr lang="en-IE" sz="2000" dirty="0"/>
          </a:p>
        </p:txBody>
      </p:sp>
      <p:sp>
        <p:nvSpPr>
          <p:cNvPr id="10" name="Rectangle 9"/>
          <p:cNvSpPr/>
          <p:nvPr/>
        </p:nvSpPr>
        <p:spPr>
          <a:xfrm>
            <a:off x="659208" y="2260239"/>
            <a:ext cx="3413051" cy="11847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4" name="Freeform 30"/>
          <p:cNvSpPr>
            <a:spLocks/>
          </p:cNvSpPr>
          <p:nvPr/>
        </p:nvSpPr>
        <p:spPr bwMode="auto">
          <a:xfrm>
            <a:off x="730250" y="2419351"/>
            <a:ext cx="581025" cy="679450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" name="Freeform 30"/>
          <p:cNvSpPr>
            <a:spLocks/>
          </p:cNvSpPr>
          <p:nvPr/>
        </p:nvSpPr>
        <p:spPr bwMode="auto">
          <a:xfrm>
            <a:off x="733788" y="2817627"/>
            <a:ext cx="581025" cy="412308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rgbClr val="FFFF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" name="Freeform 30"/>
          <p:cNvSpPr>
            <a:spLocks/>
          </p:cNvSpPr>
          <p:nvPr/>
        </p:nvSpPr>
        <p:spPr bwMode="auto">
          <a:xfrm>
            <a:off x="3491234" y="2437591"/>
            <a:ext cx="581025" cy="679450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" name="Freeform 30"/>
          <p:cNvSpPr>
            <a:spLocks/>
          </p:cNvSpPr>
          <p:nvPr/>
        </p:nvSpPr>
        <p:spPr bwMode="auto">
          <a:xfrm>
            <a:off x="2996643" y="2796361"/>
            <a:ext cx="581025" cy="412308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rgbClr val="FFFF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1311275" y="2499168"/>
            <a:ext cx="4397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x</a:t>
            </a:r>
            <a:endParaRPr lang="en-IE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6033424" y="5770657"/>
            <a:ext cx="3023051" cy="1015663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Information is not lost </a:t>
            </a:r>
          </a:p>
          <a:p>
            <a:r>
              <a:rPr lang="en-IE" sz="2000" dirty="0" smtClean="0"/>
              <a:t>and can be restored at detection</a:t>
            </a:r>
            <a:endParaRPr lang="en-IE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561241" y="3954502"/>
            <a:ext cx="26705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Survival probability :</a:t>
            </a:r>
            <a:endParaRPr lang="en-IE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1833575" y="4340035"/>
            <a:ext cx="42163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sym typeface="Wingdings" pitchFamily="2" charset="2"/>
              </a:rPr>
              <a:t>P</a:t>
            </a:r>
            <a:r>
              <a:rPr lang="en-IE" sz="2000" baseline="-25000" dirty="0" smtClean="0">
                <a:sym typeface="Wingdings" pitchFamily="2" charset="2"/>
              </a:rPr>
              <a:t>ee</a:t>
            </a:r>
            <a:r>
              <a:rPr lang="en-IE" sz="2000" dirty="0" smtClean="0">
                <a:sym typeface="Wingdings" pitchFamily="2" charset="2"/>
              </a:rPr>
              <a:t>  = P</a:t>
            </a:r>
            <a:r>
              <a:rPr lang="en-IE" sz="2000" baseline="-25000" dirty="0" smtClean="0">
                <a:sym typeface="Wingdings" pitchFamily="2" charset="2"/>
              </a:rPr>
              <a:t>ee</a:t>
            </a:r>
            <a:r>
              <a:rPr lang="en-IE" sz="2000" dirty="0" smtClean="0">
                <a:sym typeface="Wingdings" pitchFamily="2" charset="2"/>
              </a:rPr>
              <a:t> + ½ D(E, L) sin</a:t>
            </a:r>
            <a:r>
              <a:rPr lang="en-IE" sz="2000" baseline="30000" dirty="0" smtClean="0">
                <a:sym typeface="Wingdings" pitchFamily="2" charset="2"/>
              </a:rPr>
              <a:t>2</a:t>
            </a:r>
            <a:r>
              <a:rPr lang="en-IE" sz="2000" dirty="0" smtClean="0">
                <a:sym typeface="Wingdings" pitchFamily="2" charset="2"/>
              </a:rPr>
              <a:t> 2</a:t>
            </a:r>
            <a:r>
              <a:rPr lang="en-IE" sz="2000" dirty="0" smtClean="0">
                <a:latin typeface="Symbol" pitchFamily="18" charset="2"/>
                <a:sym typeface="Wingdings" pitchFamily="2" charset="2"/>
              </a:rPr>
              <a:t>q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dirty="0" err="1" smtClean="0">
                <a:sym typeface="Wingdings" pitchFamily="2" charset="2"/>
              </a:rPr>
              <a:t>cos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dirty="0" smtClean="0">
                <a:latin typeface="Symbol" pitchFamily="18" charset="2"/>
                <a:sym typeface="Wingdings" pitchFamily="2" charset="2"/>
              </a:rPr>
              <a:t>f</a:t>
            </a:r>
            <a:r>
              <a:rPr lang="en-IE" sz="2000" baseline="30000" dirty="0" smtClean="0">
                <a:sym typeface="Wingdings" pitchFamily="2" charset="2"/>
              </a:rPr>
              <a:t>   </a:t>
            </a:r>
            <a:r>
              <a:rPr lang="en-IE" sz="2000" dirty="0" smtClean="0">
                <a:sym typeface="Wingdings" pitchFamily="2" charset="2"/>
              </a:rPr>
              <a:t>        </a:t>
            </a:r>
            <a:r>
              <a:rPr lang="en-IE" sz="2000" baseline="30000" dirty="0" smtClean="0">
                <a:sym typeface="Wingdings" pitchFamily="2" charset="2"/>
              </a:rPr>
              <a:t>  </a:t>
            </a:r>
            <a:r>
              <a:rPr lang="en-IE" sz="2000" baseline="-25000" dirty="0" smtClean="0">
                <a:sym typeface="Wingdings" pitchFamily="2" charset="2"/>
              </a:rPr>
              <a:t>  </a:t>
            </a:r>
            <a:r>
              <a:rPr lang="en-IE" sz="2000" baseline="-25000" dirty="0" smtClean="0"/>
              <a:t> </a:t>
            </a:r>
            <a:r>
              <a:rPr lang="en-US" sz="2000" dirty="0" smtClean="0"/>
              <a:t> 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baseline="-25000" dirty="0" smtClean="0"/>
              <a:t>    </a:t>
            </a:r>
            <a:endParaRPr lang="en-IE" sz="20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2562462" y="4382567"/>
            <a:ext cx="21265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973855" y="5133566"/>
            <a:ext cx="3438117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>
                <a:sym typeface="Wingdings" pitchFamily="2" charset="2"/>
              </a:rPr>
              <a:t>D(E, L)  = exp [- ½(L/</a:t>
            </a:r>
            <a:r>
              <a:rPr lang="en-IE" sz="2000" dirty="0" err="1" smtClean="0">
                <a:sym typeface="Wingdings" pitchFamily="2" charset="2"/>
              </a:rPr>
              <a:t>L</a:t>
            </a:r>
            <a:r>
              <a:rPr lang="en-IE" sz="2000" baseline="-25000" dirty="0" err="1" smtClean="0">
                <a:sym typeface="Wingdings" pitchFamily="2" charset="2"/>
              </a:rPr>
              <a:t>coh</a:t>
            </a:r>
            <a:r>
              <a:rPr lang="en-IE" sz="2000" dirty="0" smtClean="0">
                <a:sym typeface="Wingdings" pitchFamily="2" charset="2"/>
              </a:rPr>
              <a:t>)</a:t>
            </a:r>
            <a:r>
              <a:rPr lang="en-IE" sz="2000" baseline="30000" dirty="0" smtClean="0">
                <a:sym typeface="Wingdings" pitchFamily="2" charset="2"/>
              </a:rPr>
              <a:t>2</a:t>
            </a:r>
            <a:r>
              <a:rPr lang="en-IE" sz="2000" dirty="0" smtClean="0">
                <a:sym typeface="Wingdings" pitchFamily="2" charset="2"/>
              </a:rPr>
              <a:t>]   </a:t>
            </a:r>
            <a:r>
              <a:rPr lang="en-IE" sz="2000" baseline="30000" dirty="0" smtClean="0">
                <a:sym typeface="Wingdings" pitchFamily="2" charset="2"/>
              </a:rPr>
              <a:t>   </a:t>
            </a:r>
            <a:r>
              <a:rPr lang="en-IE" sz="2000" dirty="0" smtClean="0">
                <a:sym typeface="Wingdings" pitchFamily="2" charset="2"/>
              </a:rPr>
              <a:t>        </a:t>
            </a:r>
            <a:r>
              <a:rPr lang="en-IE" sz="2000" baseline="30000" dirty="0" smtClean="0">
                <a:sym typeface="Wingdings" pitchFamily="2" charset="2"/>
              </a:rPr>
              <a:t>  </a:t>
            </a:r>
            <a:r>
              <a:rPr lang="en-IE" sz="2000" baseline="-25000" dirty="0" smtClean="0">
                <a:sym typeface="Wingdings" pitchFamily="2" charset="2"/>
              </a:rPr>
              <a:t>  </a:t>
            </a:r>
            <a:r>
              <a:rPr lang="en-IE" sz="2000" baseline="-25000" dirty="0" smtClean="0"/>
              <a:t> </a:t>
            </a:r>
            <a:r>
              <a:rPr lang="en-US" sz="2000" dirty="0" smtClean="0"/>
              <a:t> 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baseline="-25000" dirty="0" smtClean="0"/>
              <a:t>    </a:t>
            </a:r>
            <a:endParaRPr lang="en-IE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584925" y="4774016"/>
            <a:ext cx="80699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Damping factor for Gaussian WP (proportional to overlap of WP)</a:t>
            </a:r>
            <a:endParaRPr lang="en-IE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616825" y="5539550"/>
            <a:ext cx="25085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Coherence length</a:t>
            </a:r>
            <a:endParaRPr lang="en-IE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3658435" y="5782141"/>
            <a:ext cx="7425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E</a:t>
            </a:r>
            <a:r>
              <a:rPr lang="en-IE" sz="2000" baseline="30000" dirty="0" smtClean="0"/>
              <a:t>2</a:t>
            </a:r>
            <a:endParaRPr lang="en-IE" sz="2000" dirty="0" smtClean="0">
              <a:latin typeface="Symbol" pitchFamily="18" charset="2"/>
            </a:endParaRPr>
          </a:p>
          <a:p>
            <a:r>
              <a:rPr lang="en-IE" sz="2000" dirty="0" smtClean="0">
                <a:latin typeface="Symbol" pitchFamily="18" charset="2"/>
              </a:rPr>
              <a:t>D</a:t>
            </a:r>
            <a:r>
              <a:rPr lang="en-IE" sz="2000" dirty="0" smtClean="0"/>
              <a:t>m</a:t>
            </a:r>
            <a:r>
              <a:rPr lang="en-IE" sz="2000" baseline="30000" dirty="0" smtClean="0"/>
              <a:t>2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2626261" y="5887620"/>
            <a:ext cx="13184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sym typeface="Wingdings" pitchFamily="2" charset="2"/>
              </a:rPr>
              <a:t>L</a:t>
            </a:r>
            <a:r>
              <a:rPr lang="en-IE" sz="2000" baseline="-25000" dirty="0" err="1" smtClean="0">
                <a:sym typeface="Wingdings" pitchFamily="2" charset="2"/>
              </a:rPr>
              <a:t>coh</a:t>
            </a:r>
            <a:r>
              <a:rPr lang="en-IE" sz="2000" baseline="-25000" dirty="0" smtClean="0">
                <a:sym typeface="Wingdings" pitchFamily="2" charset="2"/>
              </a:rPr>
              <a:t> 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dirty="0" smtClean="0"/>
              <a:t>=</a:t>
            </a:r>
            <a:r>
              <a:rPr lang="en-IE" sz="2000" dirty="0" smtClean="0">
                <a:latin typeface="Symbol" pitchFamily="18" charset="2"/>
              </a:rPr>
              <a:t> </a:t>
            </a:r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x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cxnSp>
        <p:nvCxnSpPr>
          <p:cNvPr id="39" name="Straight Connector 38"/>
          <p:cNvCxnSpPr/>
          <p:nvPr/>
        </p:nvCxnSpPr>
        <p:spPr>
          <a:xfrm>
            <a:off x="3763922" y="6146717"/>
            <a:ext cx="46696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5241858" y="2238973"/>
            <a:ext cx="3413051" cy="11847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7" name="Freeform 30"/>
          <p:cNvSpPr>
            <a:spLocks/>
          </p:cNvSpPr>
          <p:nvPr/>
        </p:nvSpPr>
        <p:spPr bwMode="auto">
          <a:xfrm>
            <a:off x="5897638" y="2499168"/>
            <a:ext cx="1491993" cy="679450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rgbClr val="FFCCCC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7095310" y="2404912"/>
            <a:ext cx="13894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E</a:t>
            </a:r>
            <a:r>
              <a:rPr lang="en-IE" sz="2000" dirty="0" smtClean="0"/>
              <a:t> </a:t>
            </a:r>
            <a:r>
              <a:rPr lang="en-US" sz="2000" dirty="0" smtClean="0"/>
              <a:t>~</a:t>
            </a:r>
            <a:r>
              <a:rPr lang="en-IE" sz="2000" dirty="0" smtClean="0"/>
              <a:t> 1/</a:t>
            </a:r>
            <a:r>
              <a:rPr lang="en-IE" sz="2000" dirty="0" smtClean="0">
                <a:latin typeface="Symbol" pitchFamily="18" charset="2"/>
              </a:rPr>
              <a:t> </a:t>
            </a:r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x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sp>
        <p:nvSpPr>
          <p:cNvPr id="50" name="TextBox 49"/>
          <p:cNvSpPr txBox="1"/>
          <p:nvPr/>
        </p:nvSpPr>
        <p:spPr>
          <a:xfrm>
            <a:off x="5194176" y="1534721"/>
            <a:ext cx="37745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equivalent to integration over the energy uncertainty </a:t>
            </a:r>
            <a:endParaRPr lang="en-IE" sz="2000" dirty="0"/>
          </a:p>
        </p:txBody>
      </p:sp>
      <p:sp>
        <p:nvSpPr>
          <p:cNvPr id="51" name="TextBox 50"/>
          <p:cNvSpPr txBox="1"/>
          <p:nvPr/>
        </p:nvSpPr>
        <p:spPr>
          <a:xfrm>
            <a:off x="5241858" y="2297141"/>
            <a:ext cx="655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f(E)</a:t>
            </a:r>
            <a:endParaRPr lang="en-IE" dirty="0"/>
          </a:p>
        </p:txBody>
      </p:sp>
      <p:sp>
        <p:nvSpPr>
          <p:cNvPr id="32" name="TextBox 31"/>
          <p:cNvSpPr txBox="1"/>
          <p:nvPr/>
        </p:nvSpPr>
        <p:spPr>
          <a:xfrm>
            <a:off x="4103295" y="3166137"/>
            <a:ext cx="3411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x</a:t>
            </a:r>
            <a:endParaRPr lang="en-IE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8660388" y="3092689"/>
            <a:ext cx="2658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</a:t>
            </a:r>
            <a:endParaRPr lang="en-IE" sz="2000" dirty="0"/>
          </a:p>
        </p:txBody>
      </p:sp>
      <p:sp>
        <p:nvSpPr>
          <p:cNvPr id="38" name="TextBox 37"/>
          <p:cNvSpPr txBox="1"/>
          <p:nvPr/>
        </p:nvSpPr>
        <p:spPr>
          <a:xfrm>
            <a:off x="244689" y="2228340"/>
            <a:ext cx="4359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Symbol" pitchFamily="18" charset="2"/>
                <a:sym typeface="Wingdings" pitchFamily="2" charset="2"/>
              </a:rPr>
              <a:t>Y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ChangeArrowheads="1"/>
          </p:cNvSpPr>
          <p:nvPr/>
        </p:nvSpPr>
        <p:spPr bwMode="auto">
          <a:xfrm>
            <a:off x="0" y="-12526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 bwMode="auto">
          <a:xfrm>
            <a:off x="2771232" y="2214884"/>
            <a:ext cx="2627910" cy="707886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49187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349189" name="WordArt 5"/>
          <p:cNvSpPr>
            <a:spLocks noChangeArrowheads="1" noChangeShapeType="1" noTextEdit="1"/>
          </p:cNvSpPr>
          <p:nvPr/>
        </p:nvSpPr>
        <p:spPr bwMode="auto">
          <a:xfrm>
            <a:off x="469725" y="265814"/>
            <a:ext cx="6070923" cy="92238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Spread of wave packets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7" name="Freeform 12"/>
          <p:cNvSpPr>
            <a:spLocks/>
          </p:cNvSpPr>
          <p:nvPr/>
        </p:nvSpPr>
        <p:spPr bwMode="auto">
          <a:xfrm>
            <a:off x="533735" y="1736040"/>
            <a:ext cx="1020615" cy="2271071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Freeform 12"/>
          <p:cNvSpPr>
            <a:spLocks/>
          </p:cNvSpPr>
          <p:nvPr/>
        </p:nvSpPr>
        <p:spPr bwMode="auto">
          <a:xfrm>
            <a:off x="3170500" y="3126113"/>
            <a:ext cx="5926249" cy="734850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Right Arrow 8"/>
          <p:cNvSpPr/>
          <p:nvPr/>
        </p:nvSpPr>
        <p:spPr bwMode="auto">
          <a:xfrm>
            <a:off x="2078152" y="3514492"/>
            <a:ext cx="540327" cy="498762"/>
          </a:xfrm>
          <a:prstGeom prst="rightArrow">
            <a:avLst/>
          </a:prstGeom>
          <a:solidFill>
            <a:srgbClr val="FF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4085187" y="2214884"/>
            <a:ext cx="48699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m</a:t>
            </a:r>
            <a:r>
              <a:rPr lang="en-US" sz="2000" baseline="30000" dirty="0" smtClean="0"/>
              <a:t>2 </a:t>
            </a:r>
            <a:endParaRPr lang="en-US" sz="2000" dirty="0" smtClean="0"/>
          </a:p>
          <a:p>
            <a:r>
              <a:rPr lang="en-US" sz="2000" dirty="0" smtClean="0"/>
              <a:t>E</a:t>
            </a:r>
            <a:r>
              <a:rPr lang="en-US" sz="2000" baseline="30000" dirty="0" smtClean="0"/>
              <a:t>3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8344983" y="3797156"/>
            <a:ext cx="354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x</a:t>
            </a:r>
            <a:endParaRPr lang="en-IE" sz="2000" dirty="0"/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4085187" y="2555310"/>
            <a:ext cx="386782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2814470" y="2342367"/>
            <a:ext cx="24596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</a:t>
            </a:r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spread</a:t>
            </a:r>
            <a:r>
              <a:rPr lang="en-IE" sz="2000" dirty="0" smtClean="0"/>
              <a:t>  =        </a:t>
            </a:r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E</a:t>
            </a:r>
            <a:r>
              <a:rPr lang="en-IE" sz="2000" dirty="0" smtClean="0"/>
              <a:t> L</a:t>
            </a:r>
            <a:endParaRPr lang="en-IE" sz="2000" dirty="0"/>
          </a:p>
        </p:txBody>
      </p:sp>
      <p:sp>
        <p:nvSpPr>
          <p:cNvPr id="17" name="Freeform 12"/>
          <p:cNvSpPr>
            <a:spLocks/>
          </p:cNvSpPr>
          <p:nvPr/>
        </p:nvSpPr>
        <p:spPr bwMode="auto">
          <a:xfrm>
            <a:off x="5678372" y="3136737"/>
            <a:ext cx="1020615" cy="734850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Freeform 12"/>
          <p:cNvSpPr>
            <a:spLocks/>
          </p:cNvSpPr>
          <p:nvPr/>
        </p:nvSpPr>
        <p:spPr bwMode="auto">
          <a:xfrm>
            <a:off x="6226164" y="3259842"/>
            <a:ext cx="1020615" cy="558540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" name="Freeform 12"/>
          <p:cNvSpPr>
            <a:spLocks/>
          </p:cNvSpPr>
          <p:nvPr/>
        </p:nvSpPr>
        <p:spPr bwMode="auto">
          <a:xfrm>
            <a:off x="5151614" y="3259842"/>
            <a:ext cx="1020615" cy="570137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Freeform 12"/>
          <p:cNvSpPr>
            <a:spLocks/>
          </p:cNvSpPr>
          <p:nvPr/>
        </p:nvSpPr>
        <p:spPr bwMode="auto">
          <a:xfrm>
            <a:off x="6676788" y="3422842"/>
            <a:ext cx="1020615" cy="403395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Freeform 12"/>
          <p:cNvSpPr>
            <a:spLocks/>
          </p:cNvSpPr>
          <p:nvPr/>
        </p:nvSpPr>
        <p:spPr bwMode="auto">
          <a:xfrm>
            <a:off x="4657757" y="3449734"/>
            <a:ext cx="1020615" cy="403395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Freeform 12"/>
          <p:cNvSpPr>
            <a:spLocks/>
          </p:cNvSpPr>
          <p:nvPr/>
        </p:nvSpPr>
        <p:spPr bwMode="auto">
          <a:xfrm>
            <a:off x="7071312" y="3632230"/>
            <a:ext cx="1020615" cy="161207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Freeform 12"/>
          <p:cNvSpPr>
            <a:spLocks/>
          </p:cNvSpPr>
          <p:nvPr/>
        </p:nvSpPr>
        <p:spPr bwMode="auto">
          <a:xfrm>
            <a:off x="4228474" y="3665030"/>
            <a:ext cx="1020615" cy="161207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6648883" y="1568553"/>
            <a:ext cx="24994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smtClean="0">
                <a:solidFill>
                  <a:srgbClr val="FF0000"/>
                </a:solidFill>
              </a:rPr>
              <a:t>J. </a:t>
            </a:r>
            <a:r>
              <a:rPr lang="en-IE" i="1" dirty="0" err="1" smtClean="0">
                <a:solidFill>
                  <a:srgbClr val="FF0000"/>
                </a:solidFill>
              </a:rPr>
              <a:t>Kersten</a:t>
            </a:r>
            <a:r>
              <a:rPr lang="en-IE" i="1" dirty="0" smtClean="0">
                <a:solidFill>
                  <a:srgbClr val="FF0000"/>
                </a:solidFill>
              </a:rPr>
              <a:t>, AYS</a:t>
            </a:r>
          </a:p>
          <a:p>
            <a:r>
              <a:rPr lang="en-IE" i="1" dirty="0" smtClean="0">
                <a:solidFill>
                  <a:srgbClr val="FF0000"/>
                </a:solidFill>
              </a:rPr>
              <a:t>1512.09068 [hep-ph]</a:t>
            </a:r>
            <a:endParaRPr lang="en-IE" i="1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290180" y="1173817"/>
            <a:ext cx="78600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Due to presence of waves with different energies in the packet</a:t>
            </a:r>
            <a:endParaRPr lang="en-US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1295090" y="1461554"/>
            <a:ext cx="52263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dispersion of the velocities with energy</a:t>
            </a:r>
            <a:endParaRPr lang="en-IE" sz="2000" dirty="0"/>
          </a:p>
        </p:txBody>
      </p:sp>
      <p:cxnSp>
        <p:nvCxnSpPr>
          <p:cNvPr id="33" name="Straight Connector 32"/>
          <p:cNvCxnSpPr>
            <a:stCxn id="7" idx="0"/>
            <a:endCxn id="7" idx="4"/>
          </p:cNvCxnSpPr>
          <p:nvPr/>
        </p:nvCxnSpPr>
        <p:spPr bwMode="auto">
          <a:xfrm flipV="1">
            <a:off x="533735" y="3883201"/>
            <a:ext cx="1020615" cy="1664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flipV="1">
            <a:off x="3766457" y="3802825"/>
            <a:ext cx="4932806" cy="347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105847" y="4312965"/>
            <a:ext cx="1448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Beryllium </a:t>
            </a:r>
          </a:p>
          <a:p>
            <a:r>
              <a:rPr lang="en-IE" sz="2000" dirty="0" smtClean="0"/>
              <a:t>neutrinos </a:t>
            </a:r>
          </a:p>
        </p:txBody>
      </p:sp>
      <p:sp>
        <p:nvSpPr>
          <p:cNvPr id="32" name="Text Box 22"/>
          <p:cNvSpPr txBox="1">
            <a:spLocks noChangeArrowheads="1"/>
          </p:cNvSpPr>
          <p:nvPr/>
        </p:nvSpPr>
        <p:spPr bwMode="auto">
          <a:xfrm>
            <a:off x="1816815" y="4490416"/>
            <a:ext cx="3285361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Symbol" pitchFamily="18" charset="2"/>
              </a:rPr>
              <a:t>s</a:t>
            </a:r>
            <a:r>
              <a:rPr lang="en-US" sz="2000" baseline="-25000" dirty="0" err="1" smtClean="0"/>
              <a:t>x</a:t>
            </a:r>
            <a:r>
              <a:rPr lang="en-US" sz="2000" dirty="0" smtClean="0"/>
              <a:t> = 2</a:t>
            </a:r>
            <a:r>
              <a:rPr lang="en-US" sz="2000" dirty="0" smtClean="0">
                <a:latin typeface="Symbol" pitchFamily="18" charset="2"/>
              </a:rPr>
              <a:t>p</a:t>
            </a:r>
            <a:r>
              <a:rPr lang="en-US" sz="2000" dirty="0" smtClean="0"/>
              <a:t> /</a:t>
            </a:r>
            <a:r>
              <a:rPr lang="en-IE" sz="2000" dirty="0" err="1" smtClean="0">
                <a:latin typeface="Symbol" pitchFamily="18" charset="2"/>
              </a:rPr>
              <a:t>G</a:t>
            </a:r>
            <a:r>
              <a:rPr lang="en-IE" sz="2000" baseline="-25000" dirty="0" err="1" smtClean="0"/>
              <a:t>Be</a:t>
            </a:r>
            <a:r>
              <a:rPr lang="en-US" sz="2000" dirty="0" smtClean="0"/>
              <a:t>  = 6 10</a:t>
            </a:r>
            <a:r>
              <a:rPr lang="en-US" sz="2000" baseline="30000" dirty="0" smtClean="0"/>
              <a:t>-8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 cm</a:t>
            </a:r>
            <a:endParaRPr lang="en-US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5683715" y="4435299"/>
            <a:ext cx="2600908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</a:t>
            </a:r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spread</a:t>
            </a:r>
            <a:r>
              <a:rPr lang="en-IE" sz="2000" dirty="0" smtClean="0"/>
              <a:t> </a:t>
            </a:r>
            <a:r>
              <a:rPr lang="en-US" sz="2000" dirty="0" smtClean="0"/>
              <a:t>~  4 10</a:t>
            </a:r>
            <a:r>
              <a:rPr lang="en-US" sz="2000" baseline="30000" dirty="0" smtClean="0"/>
              <a:t>-6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cm </a:t>
            </a:r>
            <a:r>
              <a:rPr lang="en-IE" sz="2000" dirty="0" smtClean="0"/>
              <a:t>   </a:t>
            </a:r>
            <a:endParaRPr lang="en-IE" sz="2000" dirty="0"/>
          </a:p>
        </p:txBody>
      </p:sp>
      <p:sp>
        <p:nvSpPr>
          <p:cNvPr id="37" name="Text Box 19"/>
          <p:cNvSpPr txBox="1">
            <a:spLocks noChangeArrowheads="1"/>
          </p:cNvSpPr>
          <p:nvPr/>
        </p:nvSpPr>
        <p:spPr bwMode="auto">
          <a:xfrm>
            <a:off x="2385334" y="5060516"/>
            <a:ext cx="2562447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 </a:t>
            </a:r>
            <a:r>
              <a:rPr lang="en-US" sz="2000" dirty="0" err="1" smtClean="0">
                <a:latin typeface="Symbol" pitchFamily="18" charset="2"/>
              </a:rPr>
              <a:t>D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sep</a:t>
            </a:r>
            <a:r>
              <a:rPr lang="en-US" sz="2000" baseline="30000" dirty="0" err="1" smtClean="0"/>
              <a:t>S</a:t>
            </a:r>
            <a:r>
              <a:rPr lang="en-US" sz="2000" dirty="0" smtClean="0"/>
              <a:t>  ~ 2 10</a:t>
            </a:r>
            <a:r>
              <a:rPr lang="en-US" sz="2000" baseline="30000" dirty="0" smtClean="0"/>
              <a:t>-3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cm</a:t>
            </a:r>
            <a:r>
              <a:rPr lang="en-US" sz="2000" baseline="30000" dirty="0" smtClean="0"/>
              <a:t>  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38" name="TextBox 37"/>
          <p:cNvSpPr txBox="1"/>
          <p:nvPr/>
        </p:nvSpPr>
        <p:spPr>
          <a:xfrm>
            <a:off x="5699356" y="5022938"/>
            <a:ext cx="215528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Symbol" pitchFamily="18" charset="2"/>
              </a:rPr>
              <a:t>D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sep</a:t>
            </a:r>
            <a:r>
              <a:rPr lang="en-US" sz="2000" baseline="30000" dirty="0" err="1" smtClean="0"/>
              <a:t>S</a:t>
            </a:r>
            <a:r>
              <a:rPr lang="en-US" sz="2000" baseline="-25000" dirty="0" smtClean="0"/>
              <a:t>   </a:t>
            </a:r>
            <a:r>
              <a:rPr lang="en-US" sz="2000" dirty="0" smtClean="0"/>
              <a:t>&gt;&gt;</a:t>
            </a:r>
            <a:r>
              <a:rPr lang="en-IE" sz="2000" dirty="0" smtClean="0">
                <a:latin typeface="Symbol" pitchFamily="18" charset="2"/>
              </a:rPr>
              <a:t> </a:t>
            </a:r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spread</a:t>
            </a:r>
            <a:r>
              <a:rPr lang="en-US" sz="2000" dirty="0" smtClean="0"/>
              <a:t>  </a:t>
            </a:r>
            <a:endParaRPr lang="en-IE" sz="2000" dirty="0"/>
          </a:p>
        </p:txBody>
      </p:sp>
      <p:sp>
        <p:nvSpPr>
          <p:cNvPr id="39" name="Right Arrow 38"/>
          <p:cNvSpPr/>
          <p:nvPr/>
        </p:nvSpPr>
        <p:spPr bwMode="auto">
          <a:xfrm>
            <a:off x="5163497" y="4477890"/>
            <a:ext cx="279230" cy="400110"/>
          </a:xfrm>
          <a:prstGeom prst="rightArrow">
            <a:avLst/>
          </a:prstGeom>
          <a:solidFill>
            <a:srgbClr val="FF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0" name="Text Box 19"/>
          <p:cNvSpPr txBox="1">
            <a:spLocks noChangeArrowheads="1"/>
          </p:cNvSpPr>
          <p:nvPr/>
        </p:nvSpPr>
        <p:spPr bwMode="auto">
          <a:xfrm>
            <a:off x="2407604" y="5599857"/>
            <a:ext cx="2439969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 </a:t>
            </a:r>
            <a:r>
              <a:rPr lang="en-US" sz="2000" dirty="0" err="1" smtClean="0">
                <a:latin typeface="Symbol" pitchFamily="18" charset="2"/>
              </a:rPr>
              <a:t>D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sep</a:t>
            </a:r>
            <a:r>
              <a:rPr lang="en-US" sz="2000" baseline="30000" dirty="0" err="1" smtClean="0"/>
              <a:t>E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 ~ 5 10</a:t>
            </a:r>
            <a:r>
              <a:rPr lang="en-US" sz="2000" baseline="30000" dirty="0" smtClean="0"/>
              <a:t>-8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cm</a:t>
            </a:r>
            <a:r>
              <a:rPr lang="en-US" sz="2000" baseline="30000" dirty="0" smtClean="0"/>
              <a:t>  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41" name="Right Arrow 40"/>
          <p:cNvSpPr/>
          <p:nvPr/>
        </p:nvSpPr>
        <p:spPr bwMode="auto">
          <a:xfrm>
            <a:off x="5165585" y="5018596"/>
            <a:ext cx="279230" cy="40011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630537" y="5599857"/>
            <a:ext cx="2666612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 </a:t>
            </a:r>
            <a:r>
              <a:rPr lang="en-US" sz="2000" dirty="0" err="1" smtClean="0">
                <a:latin typeface="Symbol" pitchFamily="18" charset="2"/>
              </a:rPr>
              <a:t>s</a:t>
            </a:r>
            <a:r>
              <a:rPr lang="en-US" sz="2000" baseline="-25000" dirty="0" err="1" smtClean="0"/>
              <a:t>x</a:t>
            </a:r>
            <a:r>
              <a:rPr lang="en-US" sz="2000" dirty="0" smtClean="0"/>
              <a:t> ~</a:t>
            </a:r>
            <a:r>
              <a:rPr lang="en-US" sz="2000" dirty="0" smtClean="0">
                <a:latin typeface="Symbol" pitchFamily="18" charset="2"/>
              </a:rPr>
              <a:t> </a:t>
            </a:r>
            <a:r>
              <a:rPr lang="en-US" sz="2000" dirty="0" err="1" smtClean="0">
                <a:latin typeface="Symbol" pitchFamily="18" charset="2"/>
              </a:rPr>
              <a:t>D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sep</a:t>
            </a:r>
            <a:r>
              <a:rPr lang="en-US" sz="2000" baseline="30000" dirty="0" err="1" smtClean="0"/>
              <a:t>E</a:t>
            </a:r>
            <a:r>
              <a:rPr lang="en-US" sz="2000" baseline="-25000" dirty="0" smtClean="0"/>
              <a:t>   </a:t>
            </a:r>
            <a:r>
              <a:rPr lang="en-US" sz="2000" dirty="0" smtClean="0"/>
              <a:t>&lt;&lt;</a:t>
            </a:r>
            <a:r>
              <a:rPr lang="en-IE" sz="2000" dirty="0" smtClean="0">
                <a:latin typeface="Symbol" pitchFamily="18" charset="2"/>
              </a:rPr>
              <a:t> </a:t>
            </a:r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spread</a:t>
            </a:r>
            <a:r>
              <a:rPr lang="en-US" sz="2000" dirty="0" smtClean="0"/>
              <a:t>  </a:t>
            </a:r>
            <a:endParaRPr lang="en-IE" sz="2000" dirty="0"/>
          </a:p>
        </p:txBody>
      </p:sp>
      <p:sp>
        <p:nvSpPr>
          <p:cNvPr id="43" name="TextBox 42"/>
          <p:cNvSpPr txBox="1"/>
          <p:nvPr/>
        </p:nvSpPr>
        <p:spPr>
          <a:xfrm>
            <a:off x="89576" y="5629420"/>
            <a:ext cx="21320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Oscillations of mass states </a:t>
            </a:r>
          </a:p>
          <a:p>
            <a:r>
              <a:rPr lang="en-IE" sz="2000" dirty="0" smtClean="0"/>
              <a:t>in the Earth</a:t>
            </a:r>
            <a:endParaRPr lang="en-IE" sz="2000" dirty="0"/>
          </a:p>
        </p:txBody>
      </p:sp>
      <p:sp>
        <p:nvSpPr>
          <p:cNvPr id="44" name="TextBox 43"/>
          <p:cNvSpPr txBox="1"/>
          <p:nvPr/>
        </p:nvSpPr>
        <p:spPr>
          <a:xfrm>
            <a:off x="3229062" y="6312952"/>
            <a:ext cx="26080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Loss of coherence:</a:t>
            </a:r>
            <a:endParaRPr lang="en-IE" sz="2000" dirty="0"/>
          </a:p>
        </p:txBody>
      </p:sp>
      <p:sp>
        <p:nvSpPr>
          <p:cNvPr id="45" name="TextBox 44"/>
          <p:cNvSpPr txBox="1"/>
          <p:nvPr/>
        </p:nvSpPr>
        <p:spPr>
          <a:xfrm>
            <a:off x="5862181" y="6350696"/>
            <a:ext cx="686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YES</a:t>
            </a:r>
            <a:endParaRPr lang="en-IE" dirty="0"/>
          </a:p>
        </p:txBody>
      </p:sp>
      <p:sp>
        <p:nvSpPr>
          <p:cNvPr id="46" name="TextBox 45"/>
          <p:cNvSpPr txBox="1"/>
          <p:nvPr/>
        </p:nvSpPr>
        <p:spPr>
          <a:xfrm>
            <a:off x="6996259" y="6375748"/>
            <a:ext cx="845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NO?</a:t>
            </a:r>
            <a:endParaRPr lang="en-IE" dirty="0"/>
          </a:p>
        </p:txBody>
      </p:sp>
      <p:sp>
        <p:nvSpPr>
          <p:cNvPr id="47" name="Right Arrow 46"/>
          <p:cNvSpPr/>
          <p:nvPr/>
        </p:nvSpPr>
        <p:spPr bwMode="auto">
          <a:xfrm>
            <a:off x="5192725" y="5584354"/>
            <a:ext cx="279230" cy="400110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8" name="Down Arrow 47"/>
          <p:cNvSpPr/>
          <p:nvPr/>
        </p:nvSpPr>
        <p:spPr bwMode="auto">
          <a:xfrm rot="10585065">
            <a:off x="6017418" y="6043725"/>
            <a:ext cx="368419" cy="312985"/>
          </a:xfrm>
          <a:prstGeom prst="down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9" name="Down Arrow 48"/>
          <p:cNvSpPr/>
          <p:nvPr/>
        </p:nvSpPr>
        <p:spPr bwMode="auto">
          <a:xfrm rot="10598334">
            <a:off x="7084216" y="6020761"/>
            <a:ext cx="368419" cy="312985"/>
          </a:xfrm>
          <a:prstGeom prst="down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2"/>
          <p:cNvSpPr>
            <a:spLocks noChangeArrowheads="1"/>
          </p:cNvSpPr>
          <p:nvPr/>
        </p:nvSpPr>
        <p:spPr bwMode="auto">
          <a:xfrm>
            <a:off x="-6" y="2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6498820" y="3352800"/>
            <a:ext cx="1375180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486400" y="3352800"/>
            <a:ext cx="1016000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5506121" y="4653280"/>
            <a:ext cx="2367879" cy="1016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661920" y="3744575"/>
            <a:ext cx="555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/>
              <a:t> </a:t>
            </a:r>
            <a:r>
              <a:rPr lang="en-IE" sz="2400" dirty="0" smtClean="0">
                <a:latin typeface="Symbol" pitchFamily="18" charset="2"/>
              </a:rPr>
              <a:t>n</a:t>
            </a:r>
            <a:r>
              <a:rPr lang="en-IE" sz="2400" baseline="-25000" dirty="0" smtClean="0"/>
              <a:t>1</a:t>
            </a:r>
            <a:endParaRPr lang="en-IE" sz="2400" dirty="0"/>
          </a:p>
        </p:txBody>
      </p:sp>
      <p:sp>
        <p:nvSpPr>
          <p:cNvPr id="41" name="Freeform 12"/>
          <p:cNvSpPr>
            <a:spLocks/>
          </p:cNvSpPr>
          <p:nvPr/>
        </p:nvSpPr>
        <p:spPr bwMode="auto">
          <a:xfrm>
            <a:off x="528320" y="2378166"/>
            <a:ext cx="1448526" cy="751840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" name="Freeform 12"/>
          <p:cNvSpPr>
            <a:spLocks/>
          </p:cNvSpPr>
          <p:nvPr/>
        </p:nvSpPr>
        <p:spPr bwMode="auto">
          <a:xfrm>
            <a:off x="5430519" y="2388326"/>
            <a:ext cx="1555981" cy="741679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1300481" y="2377612"/>
            <a:ext cx="4907280" cy="726319"/>
          </a:xfrm>
          <a:custGeom>
            <a:avLst/>
            <a:gdLst>
              <a:gd name="connsiteX0" fmla="*/ 0 w 6024880"/>
              <a:gd name="connsiteY0" fmla="*/ 0 h 721360"/>
              <a:gd name="connsiteX1" fmla="*/ 0 w 6024880"/>
              <a:gd name="connsiteY1" fmla="*/ 721360 h 721360"/>
              <a:gd name="connsiteX2" fmla="*/ 6024880 w 6024880"/>
              <a:gd name="connsiteY2" fmla="*/ 721360 h 721360"/>
              <a:gd name="connsiteX3" fmla="*/ 6024880 w 6024880"/>
              <a:gd name="connsiteY3" fmla="*/ 0 h 721360"/>
              <a:gd name="connsiteX4" fmla="*/ 0 w 6024880"/>
              <a:gd name="connsiteY4" fmla="*/ 0 h 721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24880" h="721360">
                <a:moveTo>
                  <a:pt x="0" y="0"/>
                </a:moveTo>
                <a:lnTo>
                  <a:pt x="0" y="721360"/>
                </a:lnTo>
                <a:lnTo>
                  <a:pt x="6024880" y="721360"/>
                </a:lnTo>
                <a:lnTo>
                  <a:pt x="602488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53" name="Straight Connector 52"/>
          <p:cNvCxnSpPr/>
          <p:nvPr/>
        </p:nvCxnSpPr>
        <p:spPr>
          <a:xfrm flipV="1">
            <a:off x="599440" y="3098973"/>
            <a:ext cx="6407380" cy="495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300480" y="2367280"/>
            <a:ext cx="493731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Freeform 12"/>
          <p:cNvSpPr>
            <a:spLocks/>
          </p:cNvSpPr>
          <p:nvPr/>
        </p:nvSpPr>
        <p:spPr bwMode="auto">
          <a:xfrm>
            <a:off x="6818085" y="3611759"/>
            <a:ext cx="1555981" cy="741679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" name="Freeform 12"/>
          <p:cNvSpPr>
            <a:spLocks/>
          </p:cNvSpPr>
          <p:nvPr/>
        </p:nvSpPr>
        <p:spPr bwMode="auto">
          <a:xfrm>
            <a:off x="1931590" y="3611759"/>
            <a:ext cx="1448526" cy="751840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2692400" y="3611758"/>
            <a:ext cx="4907280" cy="721360"/>
          </a:xfrm>
          <a:custGeom>
            <a:avLst/>
            <a:gdLst>
              <a:gd name="connsiteX0" fmla="*/ 0 w 6024880"/>
              <a:gd name="connsiteY0" fmla="*/ 0 h 721360"/>
              <a:gd name="connsiteX1" fmla="*/ 0 w 6024880"/>
              <a:gd name="connsiteY1" fmla="*/ 721360 h 721360"/>
              <a:gd name="connsiteX2" fmla="*/ 6024880 w 6024880"/>
              <a:gd name="connsiteY2" fmla="*/ 721360 h 721360"/>
              <a:gd name="connsiteX3" fmla="*/ 6024880 w 6024880"/>
              <a:gd name="connsiteY3" fmla="*/ 0 h 721360"/>
              <a:gd name="connsiteX4" fmla="*/ 0 w 6024880"/>
              <a:gd name="connsiteY4" fmla="*/ 0 h 721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24880" h="721360">
                <a:moveTo>
                  <a:pt x="0" y="0"/>
                </a:moveTo>
                <a:lnTo>
                  <a:pt x="0" y="721360"/>
                </a:lnTo>
                <a:lnTo>
                  <a:pt x="6024880" y="721360"/>
                </a:lnTo>
                <a:lnTo>
                  <a:pt x="602488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70" name="Straight Connector 69"/>
          <p:cNvCxnSpPr/>
          <p:nvPr/>
        </p:nvCxnSpPr>
        <p:spPr>
          <a:xfrm>
            <a:off x="2661920" y="3606800"/>
            <a:ext cx="493731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1976846" y="4328160"/>
            <a:ext cx="6407380" cy="495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6673963" y="3119120"/>
            <a:ext cx="1033439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Symbol" pitchFamily="18" charset="2"/>
              </a:rPr>
              <a:t>D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shift</a:t>
            </a:r>
            <a:endParaRPr lang="en-IE" sz="2400" dirty="0"/>
          </a:p>
        </p:txBody>
      </p:sp>
      <p:sp>
        <p:nvSpPr>
          <p:cNvPr id="72" name="TextBox 71"/>
          <p:cNvSpPr txBox="1"/>
          <p:nvPr/>
        </p:nvSpPr>
        <p:spPr>
          <a:xfrm>
            <a:off x="3380116" y="1749528"/>
            <a:ext cx="1110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err="1" smtClean="0">
                <a:latin typeface="Symbol" pitchFamily="18" charset="2"/>
              </a:rPr>
              <a:t>s</a:t>
            </a:r>
            <a:r>
              <a:rPr lang="en-IE" sz="2400" baseline="-25000" dirty="0" err="1" smtClean="0"/>
              <a:t>spread</a:t>
            </a:r>
            <a:r>
              <a:rPr lang="en-US" sz="2400" dirty="0" smtClean="0"/>
              <a:t>  </a:t>
            </a:r>
            <a:endParaRPr lang="en-IE" sz="2400" dirty="0"/>
          </a:p>
        </p:txBody>
      </p:sp>
      <p:cxnSp>
        <p:nvCxnSpPr>
          <p:cNvPr id="74" name="Straight Connector 73"/>
          <p:cNvCxnSpPr/>
          <p:nvPr/>
        </p:nvCxnSpPr>
        <p:spPr>
          <a:xfrm>
            <a:off x="5486400" y="2211193"/>
            <a:ext cx="0" cy="269776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6384527" y="4422447"/>
            <a:ext cx="72487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Symbol" pitchFamily="18" charset="2"/>
              </a:rPr>
              <a:t>D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k</a:t>
            </a:r>
            <a:r>
              <a:rPr lang="en-US" sz="2400" dirty="0" smtClean="0"/>
              <a:t>  </a:t>
            </a:r>
            <a:endParaRPr lang="en-IE" sz="2400" dirty="0"/>
          </a:p>
        </p:txBody>
      </p:sp>
      <p:sp>
        <p:nvSpPr>
          <p:cNvPr id="78" name="TextBox 77"/>
          <p:cNvSpPr txBox="1"/>
          <p:nvPr/>
        </p:nvSpPr>
        <p:spPr>
          <a:xfrm>
            <a:off x="5658679" y="3108960"/>
            <a:ext cx="69088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Symbol" pitchFamily="18" charset="2"/>
              </a:rPr>
              <a:t>D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j</a:t>
            </a:r>
            <a:endParaRPr lang="en-IE" sz="2400" dirty="0"/>
          </a:p>
        </p:txBody>
      </p:sp>
      <p:cxnSp>
        <p:nvCxnSpPr>
          <p:cNvPr id="80" name="Straight Connector 79"/>
          <p:cNvCxnSpPr/>
          <p:nvPr/>
        </p:nvCxnSpPr>
        <p:spPr>
          <a:xfrm>
            <a:off x="6502400" y="2299786"/>
            <a:ext cx="0" cy="1260679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7874000" y="3180080"/>
            <a:ext cx="0" cy="166791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5291602" y="3669871"/>
            <a:ext cx="511516" cy="46166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p</a:t>
            </a:r>
            <a:r>
              <a:rPr lang="en-US" sz="2400" baseline="-25000" dirty="0" err="1" smtClean="0"/>
              <a:t>k</a:t>
            </a:r>
            <a:r>
              <a:rPr lang="en-US" sz="2400" dirty="0" smtClean="0"/>
              <a:t>  </a:t>
            </a:r>
            <a:endParaRPr lang="en-IE" sz="2400" dirty="0"/>
          </a:p>
        </p:txBody>
      </p:sp>
      <p:sp>
        <p:nvSpPr>
          <p:cNvPr id="85" name="TextBox 84"/>
          <p:cNvSpPr txBox="1"/>
          <p:nvPr/>
        </p:nvSpPr>
        <p:spPr>
          <a:xfrm>
            <a:off x="5311922" y="2484735"/>
            <a:ext cx="491196" cy="46166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p</a:t>
            </a:r>
            <a:r>
              <a:rPr lang="en-US" sz="2400" baseline="-25000" dirty="0" err="1" smtClean="0"/>
              <a:t>j</a:t>
            </a:r>
            <a:r>
              <a:rPr lang="en-US" sz="2400" dirty="0" smtClean="0"/>
              <a:t>  </a:t>
            </a:r>
            <a:endParaRPr lang="en-IE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1175062" y="2494895"/>
            <a:ext cx="555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latin typeface="Symbol" pitchFamily="18" charset="2"/>
              </a:rPr>
              <a:t>n</a:t>
            </a:r>
            <a:r>
              <a:rPr lang="en-IE" sz="2400" baseline="-25000" dirty="0" smtClean="0"/>
              <a:t>2</a:t>
            </a:r>
            <a:endParaRPr lang="en-IE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2597629" y="3700351"/>
            <a:ext cx="555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latin typeface="Symbol" pitchFamily="18" charset="2"/>
              </a:rPr>
              <a:t>n</a:t>
            </a:r>
            <a:r>
              <a:rPr lang="en-IE" sz="2400" baseline="-25000" dirty="0" smtClean="0"/>
              <a:t>1</a:t>
            </a:r>
            <a:endParaRPr lang="en-IE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4148610" y="4847998"/>
            <a:ext cx="13377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distance</a:t>
            </a:r>
            <a:endParaRPr lang="en-IE" sz="2000" dirty="0"/>
          </a:p>
        </p:txBody>
      </p:sp>
      <p:sp>
        <p:nvSpPr>
          <p:cNvPr id="29" name="WordArt 10"/>
          <p:cNvSpPr>
            <a:spLocks noChangeArrowheads="1" noChangeShapeType="1" noTextEdit="1"/>
          </p:cNvSpPr>
          <p:nvPr/>
        </p:nvSpPr>
        <p:spPr bwMode="auto">
          <a:xfrm>
            <a:off x="375259" y="326572"/>
            <a:ext cx="8179096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IE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/>
              </a:rPr>
              <a:t>Spread of the wave packets and coherence</a:t>
            </a:r>
            <a:endParaRPr lang="en-IE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tx2"/>
              </a:solidFill>
              <a:latin typeface="Arial Black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99440" y="5611819"/>
            <a:ext cx="42047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Averaged  (effective) </a:t>
            </a:r>
            <a:r>
              <a:rPr lang="en-IE" sz="2000" dirty="0" err="1" smtClean="0"/>
              <a:t>momenta</a:t>
            </a:r>
            <a:r>
              <a:rPr lang="en-IE" sz="2000" dirty="0" smtClean="0"/>
              <a:t> in overlapping parts are different </a:t>
            </a:r>
            <a:endParaRPr lang="en-IE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5744700" y="5686340"/>
            <a:ext cx="13481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averaging</a:t>
            </a:r>
            <a:endParaRPr lang="en-IE" sz="2000" dirty="0"/>
          </a:p>
        </p:txBody>
      </p:sp>
      <p:sp>
        <p:nvSpPr>
          <p:cNvPr id="35" name="Right Arrow 34"/>
          <p:cNvSpPr/>
          <p:nvPr/>
        </p:nvSpPr>
        <p:spPr bwMode="auto">
          <a:xfrm>
            <a:off x="5055535" y="5650081"/>
            <a:ext cx="512773" cy="500743"/>
          </a:xfrm>
          <a:prstGeom prst="rightArrow">
            <a:avLst/>
          </a:prstGeom>
          <a:solidFill>
            <a:srgbClr val="FF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349525" y="1284514"/>
            <a:ext cx="24994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smtClean="0">
                <a:solidFill>
                  <a:srgbClr val="FF0000"/>
                </a:solidFill>
              </a:rPr>
              <a:t>J. </a:t>
            </a:r>
            <a:r>
              <a:rPr lang="en-IE" i="1" dirty="0" err="1" smtClean="0">
                <a:solidFill>
                  <a:srgbClr val="FF0000"/>
                </a:solidFill>
              </a:rPr>
              <a:t>Kersten</a:t>
            </a:r>
            <a:r>
              <a:rPr lang="en-IE" i="1" dirty="0" smtClean="0">
                <a:solidFill>
                  <a:srgbClr val="FF0000"/>
                </a:solidFill>
              </a:rPr>
              <a:t>, AYS</a:t>
            </a:r>
          </a:p>
          <a:p>
            <a:r>
              <a:rPr lang="en-IE" i="1" dirty="0" smtClean="0">
                <a:solidFill>
                  <a:srgbClr val="FF0000"/>
                </a:solidFill>
              </a:rPr>
              <a:t>1512.09068 [hep-ph]</a:t>
            </a:r>
            <a:endParaRPr lang="en-IE" i="1" dirty="0">
              <a:solidFill>
                <a:srgbClr val="FF0000"/>
              </a:solidFill>
            </a:endParaRPr>
          </a:p>
        </p:txBody>
      </p:sp>
      <p:sp>
        <p:nvSpPr>
          <p:cNvPr id="39" name="Freeform 38"/>
          <p:cNvSpPr/>
          <p:nvPr/>
        </p:nvSpPr>
        <p:spPr bwMode="auto">
          <a:xfrm>
            <a:off x="2268728" y="3581511"/>
            <a:ext cx="5471332" cy="768421"/>
          </a:xfrm>
          <a:custGeom>
            <a:avLst/>
            <a:gdLst>
              <a:gd name="connsiteX0" fmla="*/ 0 w 6193972"/>
              <a:gd name="connsiteY0" fmla="*/ 698500 h 731157"/>
              <a:gd name="connsiteX1" fmla="*/ 566057 w 6193972"/>
              <a:gd name="connsiteY1" fmla="*/ 23586 h 731157"/>
              <a:gd name="connsiteX2" fmla="*/ 1153886 w 6193972"/>
              <a:gd name="connsiteY2" fmla="*/ 709386 h 731157"/>
              <a:gd name="connsiteX3" fmla="*/ 1632857 w 6193972"/>
              <a:gd name="connsiteY3" fmla="*/ 34471 h 731157"/>
              <a:gd name="connsiteX4" fmla="*/ 2013857 w 6193972"/>
              <a:gd name="connsiteY4" fmla="*/ 698500 h 731157"/>
              <a:gd name="connsiteX5" fmla="*/ 2362200 w 6193972"/>
              <a:gd name="connsiteY5" fmla="*/ 12700 h 731157"/>
              <a:gd name="connsiteX6" fmla="*/ 2688772 w 6193972"/>
              <a:gd name="connsiteY6" fmla="*/ 698500 h 731157"/>
              <a:gd name="connsiteX7" fmla="*/ 2950029 w 6193972"/>
              <a:gd name="connsiteY7" fmla="*/ 12700 h 731157"/>
              <a:gd name="connsiteX8" fmla="*/ 3222172 w 6193972"/>
              <a:gd name="connsiteY8" fmla="*/ 687614 h 731157"/>
              <a:gd name="connsiteX9" fmla="*/ 3450772 w 6193972"/>
              <a:gd name="connsiteY9" fmla="*/ 23586 h 731157"/>
              <a:gd name="connsiteX10" fmla="*/ 3668486 w 6193972"/>
              <a:gd name="connsiteY10" fmla="*/ 698500 h 731157"/>
              <a:gd name="connsiteX11" fmla="*/ 3842657 w 6193972"/>
              <a:gd name="connsiteY11" fmla="*/ 45357 h 731157"/>
              <a:gd name="connsiteX12" fmla="*/ 3995057 w 6193972"/>
              <a:gd name="connsiteY12" fmla="*/ 709386 h 731157"/>
              <a:gd name="connsiteX13" fmla="*/ 4147457 w 6193972"/>
              <a:gd name="connsiteY13" fmla="*/ 34471 h 731157"/>
              <a:gd name="connsiteX14" fmla="*/ 4310743 w 6193972"/>
              <a:gd name="connsiteY14" fmla="*/ 720271 h 731157"/>
              <a:gd name="connsiteX15" fmla="*/ 4408715 w 6193972"/>
              <a:gd name="connsiteY15" fmla="*/ 34471 h 731157"/>
              <a:gd name="connsiteX16" fmla="*/ 4550229 w 6193972"/>
              <a:gd name="connsiteY16" fmla="*/ 720271 h 731157"/>
              <a:gd name="connsiteX17" fmla="*/ 4648200 w 6193972"/>
              <a:gd name="connsiteY17" fmla="*/ 12700 h 731157"/>
              <a:gd name="connsiteX18" fmla="*/ 4800600 w 6193972"/>
              <a:gd name="connsiteY18" fmla="*/ 698500 h 731157"/>
              <a:gd name="connsiteX19" fmla="*/ 4920343 w 6193972"/>
              <a:gd name="connsiteY19" fmla="*/ 23586 h 731157"/>
              <a:gd name="connsiteX20" fmla="*/ 5040086 w 6193972"/>
              <a:gd name="connsiteY20" fmla="*/ 720271 h 731157"/>
              <a:gd name="connsiteX21" fmla="*/ 5138057 w 6193972"/>
              <a:gd name="connsiteY21" fmla="*/ 23586 h 731157"/>
              <a:gd name="connsiteX22" fmla="*/ 5236029 w 6193972"/>
              <a:gd name="connsiteY22" fmla="*/ 709386 h 731157"/>
              <a:gd name="connsiteX23" fmla="*/ 5344886 w 6193972"/>
              <a:gd name="connsiteY23" fmla="*/ 23586 h 731157"/>
              <a:gd name="connsiteX24" fmla="*/ 5442857 w 6193972"/>
              <a:gd name="connsiteY24" fmla="*/ 720271 h 731157"/>
              <a:gd name="connsiteX25" fmla="*/ 5519057 w 6193972"/>
              <a:gd name="connsiteY25" fmla="*/ 23586 h 731157"/>
              <a:gd name="connsiteX26" fmla="*/ 5595257 w 6193972"/>
              <a:gd name="connsiteY26" fmla="*/ 709386 h 731157"/>
              <a:gd name="connsiteX27" fmla="*/ 5660572 w 6193972"/>
              <a:gd name="connsiteY27" fmla="*/ 1814 h 731157"/>
              <a:gd name="connsiteX28" fmla="*/ 5758543 w 6193972"/>
              <a:gd name="connsiteY28" fmla="*/ 698500 h 731157"/>
              <a:gd name="connsiteX29" fmla="*/ 5802086 w 6193972"/>
              <a:gd name="connsiteY29" fmla="*/ 23586 h 731157"/>
              <a:gd name="connsiteX30" fmla="*/ 5889172 w 6193972"/>
              <a:gd name="connsiteY30" fmla="*/ 698500 h 731157"/>
              <a:gd name="connsiteX31" fmla="*/ 5943600 w 6193972"/>
              <a:gd name="connsiteY31" fmla="*/ 12700 h 731157"/>
              <a:gd name="connsiteX32" fmla="*/ 6008915 w 6193972"/>
              <a:gd name="connsiteY32" fmla="*/ 709386 h 731157"/>
              <a:gd name="connsiteX33" fmla="*/ 6041572 w 6193972"/>
              <a:gd name="connsiteY33" fmla="*/ 23586 h 731157"/>
              <a:gd name="connsiteX34" fmla="*/ 6106886 w 6193972"/>
              <a:gd name="connsiteY34" fmla="*/ 720271 h 731157"/>
              <a:gd name="connsiteX35" fmla="*/ 6150429 w 6193972"/>
              <a:gd name="connsiteY35" fmla="*/ 23586 h 731157"/>
              <a:gd name="connsiteX36" fmla="*/ 6193972 w 6193972"/>
              <a:gd name="connsiteY36" fmla="*/ 731157 h 731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6193972" h="731157">
                <a:moveTo>
                  <a:pt x="0" y="698500"/>
                </a:moveTo>
                <a:cubicBezTo>
                  <a:pt x="186871" y="360136"/>
                  <a:pt x="373743" y="21772"/>
                  <a:pt x="566057" y="23586"/>
                </a:cubicBezTo>
                <a:cubicBezTo>
                  <a:pt x="758371" y="25400"/>
                  <a:pt x="976086" y="707572"/>
                  <a:pt x="1153886" y="709386"/>
                </a:cubicBezTo>
                <a:cubicBezTo>
                  <a:pt x="1331686" y="711200"/>
                  <a:pt x="1489529" y="36285"/>
                  <a:pt x="1632857" y="34471"/>
                </a:cubicBezTo>
                <a:cubicBezTo>
                  <a:pt x="1776185" y="32657"/>
                  <a:pt x="1892300" y="702128"/>
                  <a:pt x="2013857" y="698500"/>
                </a:cubicBezTo>
                <a:cubicBezTo>
                  <a:pt x="2135414" y="694872"/>
                  <a:pt x="2249714" y="12700"/>
                  <a:pt x="2362200" y="12700"/>
                </a:cubicBezTo>
                <a:cubicBezTo>
                  <a:pt x="2474686" y="12700"/>
                  <a:pt x="2590801" y="698500"/>
                  <a:pt x="2688772" y="698500"/>
                </a:cubicBezTo>
                <a:cubicBezTo>
                  <a:pt x="2786743" y="698500"/>
                  <a:pt x="2861129" y="14514"/>
                  <a:pt x="2950029" y="12700"/>
                </a:cubicBezTo>
                <a:cubicBezTo>
                  <a:pt x="3038929" y="10886"/>
                  <a:pt x="3138715" y="685800"/>
                  <a:pt x="3222172" y="687614"/>
                </a:cubicBezTo>
                <a:cubicBezTo>
                  <a:pt x="3305629" y="689428"/>
                  <a:pt x="3376386" y="21772"/>
                  <a:pt x="3450772" y="23586"/>
                </a:cubicBezTo>
                <a:cubicBezTo>
                  <a:pt x="3525158" y="25400"/>
                  <a:pt x="3603172" y="694871"/>
                  <a:pt x="3668486" y="698500"/>
                </a:cubicBezTo>
                <a:cubicBezTo>
                  <a:pt x="3733800" y="702129"/>
                  <a:pt x="3788229" y="43543"/>
                  <a:pt x="3842657" y="45357"/>
                </a:cubicBezTo>
                <a:cubicBezTo>
                  <a:pt x="3897085" y="47171"/>
                  <a:pt x="3944257" y="711200"/>
                  <a:pt x="3995057" y="709386"/>
                </a:cubicBezTo>
                <a:cubicBezTo>
                  <a:pt x="4045857" y="707572"/>
                  <a:pt x="4094843" y="32657"/>
                  <a:pt x="4147457" y="34471"/>
                </a:cubicBezTo>
                <a:cubicBezTo>
                  <a:pt x="4200071" y="36285"/>
                  <a:pt x="4267200" y="720271"/>
                  <a:pt x="4310743" y="720271"/>
                </a:cubicBezTo>
                <a:cubicBezTo>
                  <a:pt x="4354286" y="720271"/>
                  <a:pt x="4368801" y="34471"/>
                  <a:pt x="4408715" y="34471"/>
                </a:cubicBezTo>
                <a:cubicBezTo>
                  <a:pt x="4448629" y="34471"/>
                  <a:pt x="4510315" y="723899"/>
                  <a:pt x="4550229" y="720271"/>
                </a:cubicBezTo>
                <a:cubicBezTo>
                  <a:pt x="4590143" y="716643"/>
                  <a:pt x="4606471" y="16329"/>
                  <a:pt x="4648200" y="12700"/>
                </a:cubicBezTo>
                <a:cubicBezTo>
                  <a:pt x="4689929" y="9071"/>
                  <a:pt x="4755243" y="696686"/>
                  <a:pt x="4800600" y="698500"/>
                </a:cubicBezTo>
                <a:cubicBezTo>
                  <a:pt x="4845957" y="700314"/>
                  <a:pt x="4880429" y="19958"/>
                  <a:pt x="4920343" y="23586"/>
                </a:cubicBezTo>
                <a:cubicBezTo>
                  <a:pt x="4960257" y="27214"/>
                  <a:pt x="5003800" y="720271"/>
                  <a:pt x="5040086" y="720271"/>
                </a:cubicBezTo>
                <a:cubicBezTo>
                  <a:pt x="5076372" y="720271"/>
                  <a:pt x="5105400" y="25400"/>
                  <a:pt x="5138057" y="23586"/>
                </a:cubicBezTo>
                <a:cubicBezTo>
                  <a:pt x="5170714" y="21772"/>
                  <a:pt x="5201558" y="709386"/>
                  <a:pt x="5236029" y="709386"/>
                </a:cubicBezTo>
                <a:cubicBezTo>
                  <a:pt x="5270500" y="709386"/>
                  <a:pt x="5310415" y="21772"/>
                  <a:pt x="5344886" y="23586"/>
                </a:cubicBezTo>
                <a:cubicBezTo>
                  <a:pt x="5379357" y="25400"/>
                  <a:pt x="5413829" y="720271"/>
                  <a:pt x="5442857" y="720271"/>
                </a:cubicBezTo>
                <a:cubicBezTo>
                  <a:pt x="5471885" y="720271"/>
                  <a:pt x="5493657" y="25400"/>
                  <a:pt x="5519057" y="23586"/>
                </a:cubicBezTo>
                <a:cubicBezTo>
                  <a:pt x="5544457" y="21772"/>
                  <a:pt x="5571671" y="713015"/>
                  <a:pt x="5595257" y="709386"/>
                </a:cubicBezTo>
                <a:cubicBezTo>
                  <a:pt x="5618843" y="705757"/>
                  <a:pt x="5633358" y="3628"/>
                  <a:pt x="5660572" y="1814"/>
                </a:cubicBezTo>
                <a:cubicBezTo>
                  <a:pt x="5687786" y="0"/>
                  <a:pt x="5734957" y="694871"/>
                  <a:pt x="5758543" y="698500"/>
                </a:cubicBezTo>
                <a:cubicBezTo>
                  <a:pt x="5782129" y="702129"/>
                  <a:pt x="5780315" y="23586"/>
                  <a:pt x="5802086" y="23586"/>
                </a:cubicBezTo>
                <a:cubicBezTo>
                  <a:pt x="5823857" y="23586"/>
                  <a:pt x="5865586" y="700314"/>
                  <a:pt x="5889172" y="698500"/>
                </a:cubicBezTo>
                <a:cubicBezTo>
                  <a:pt x="5912758" y="696686"/>
                  <a:pt x="5923643" y="10886"/>
                  <a:pt x="5943600" y="12700"/>
                </a:cubicBezTo>
                <a:cubicBezTo>
                  <a:pt x="5963557" y="14514"/>
                  <a:pt x="5992586" y="707572"/>
                  <a:pt x="6008915" y="709386"/>
                </a:cubicBezTo>
                <a:cubicBezTo>
                  <a:pt x="6025244" y="711200"/>
                  <a:pt x="6025243" y="21772"/>
                  <a:pt x="6041572" y="23586"/>
                </a:cubicBezTo>
                <a:cubicBezTo>
                  <a:pt x="6057901" y="25400"/>
                  <a:pt x="6088743" y="720271"/>
                  <a:pt x="6106886" y="720271"/>
                </a:cubicBezTo>
                <a:cubicBezTo>
                  <a:pt x="6125029" y="720271"/>
                  <a:pt x="6135915" y="21772"/>
                  <a:pt x="6150429" y="23586"/>
                </a:cubicBezTo>
                <a:cubicBezTo>
                  <a:pt x="6164943" y="25400"/>
                  <a:pt x="6179457" y="378278"/>
                  <a:pt x="6193972" y="731157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3" name="Freeform 42"/>
          <p:cNvSpPr/>
          <p:nvPr/>
        </p:nvSpPr>
        <p:spPr bwMode="auto">
          <a:xfrm>
            <a:off x="925284" y="2334068"/>
            <a:ext cx="5426976" cy="802467"/>
          </a:xfrm>
          <a:custGeom>
            <a:avLst/>
            <a:gdLst>
              <a:gd name="connsiteX0" fmla="*/ 0 w 6193972"/>
              <a:gd name="connsiteY0" fmla="*/ 698500 h 731157"/>
              <a:gd name="connsiteX1" fmla="*/ 566057 w 6193972"/>
              <a:gd name="connsiteY1" fmla="*/ 23586 h 731157"/>
              <a:gd name="connsiteX2" fmla="*/ 1153886 w 6193972"/>
              <a:gd name="connsiteY2" fmla="*/ 709386 h 731157"/>
              <a:gd name="connsiteX3" fmla="*/ 1632857 w 6193972"/>
              <a:gd name="connsiteY3" fmla="*/ 34471 h 731157"/>
              <a:gd name="connsiteX4" fmla="*/ 2013857 w 6193972"/>
              <a:gd name="connsiteY4" fmla="*/ 698500 h 731157"/>
              <a:gd name="connsiteX5" fmla="*/ 2362200 w 6193972"/>
              <a:gd name="connsiteY5" fmla="*/ 12700 h 731157"/>
              <a:gd name="connsiteX6" fmla="*/ 2688772 w 6193972"/>
              <a:gd name="connsiteY6" fmla="*/ 698500 h 731157"/>
              <a:gd name="connsiteX7" fmla="*/ 2950029 w 6193972"/>
              <a:gd name="connsiteY7" fmla="*/ 12700 h 731157"/>
              <a:gd name="connsiteX8" fmla="*/ 3222172 w 6193972"/>
              <a:gd name="connsiteY8" fmla="*/ 687614 h 731157"/>
              <a:gd name="connsiteX9" fmla="*/ 3450772 w 6193972"/>
              <a:gd name="connsiteY9" fmla="*/ 23586 h 731157"/>
              <a:gd name="connsiteX10" fmla="*/ 3668486 w 6193972"/>
              <a:gd name="connsiteY10" fmla="*/ 698500 h 731157"/>
              <a:gd name="connsiteX11" fmla="*/ 3842657 w 6193972"/>
              <a:gd name="connsiteY11" fmla="*/ 45357 h 731157"/>
              <a:gd name="connsiteX12" fmla="*/ 3995057 w 6193972"/>
              <a:gd name="connsiteY12" fmla="*/ 709386 h 731157"/>
              <a:gd name="connsiteX13" fmla="*/ 4147457 w 6193972"/>
              <a:gd name="connsiteY13" fmla="*/ 34471 h 731157"/>
              <a:gd name="connsiteX14" fmla="*/ 4310743 w 6193972"/>
              <a:gd name="connsiteY14" fmla="*/ 720271 h 731157"/>
              <a:gd name="connsiteX15" fmla="*/ 4408715 w 6193972"/>
              <a:gd name="connsiteY15" fmla="*/ 34471 h 731157"/>
              <a:gd name="connsiteX16" fmla="*/ 4550229 w 6193972"/>
              <a:gd name="connsiteY16" fmla="*/ 720271 h 731157"/>
              <a:gd name="connsiteX17" fmla="*/ 4648200 w 6193972"/>
              <a:gd name="connsiteY17" fmla="*/ 12700 h 731157"/>
              <a:gd name="connsiteX18" fmla="*/ 4800600 w 6193972"/>
              <a:gd name="connsiteY18" fmla="*/ 698500 h 731157"/>
              <a:gd name="connsiteX19" fmla="*/ 4920343 w 6193972"/>
              <a:gd name="connsiteY19" fmla="*/ 23586 h 731157"/>
              <a:gd name="connsiteX20" fmla="*/ 5040086 w 6193972"/>
              <a:gd name="connsiteY20" fmla="*/ 720271 h 731157"/>
              <a:gd name="connsiteX21" fmla="*/ 5138057 w 6193972"/>
              <a:gd name="connsiteY21" fmla="*/ 23586 h 731157"/>
              <a:gd name="connsiteX22" fmla="*/ 5236029 w 6193972"/>
              <a:gd name="connsiteY22" fmla="*/ 709386 h 731157"/>
              <a:gd name="connsiteX23" fmla="*/ 5344886 w 6193972"/>
              <a:gd name="connsiteY23" fmla="*/ 23586 h 731157"/>
              <a:gd name="connsiteX24" fmla="*/ 5442857 w 6193972"/>
              <a:gd name="connsiteY24" fmla="*/ 720271 h 731157"/>
              <a:gd name="connsiteX25" fmla="*/ 5519057 w 6193972"/>
              <a:gd name="connsiteY25" fmla="*/ 23586 h 731157"/>
              <a:gd name="connsiteX26" fmla="*/ 5595257 w 6193972"/>
              <a:gd name="connsiteY26" fmla="*/ 709386 h 731157"/>
              <a:gd name="connsiteX27" fmla="*/ 5660572 w 6193972"/>
              <a:gd name="connsiteY27" fmla="*/ 1814 h 731157"/>
              <a:gd name="connsiteX28" fmla="*/ 5758543 w 6193972"/>
              <a:gd name="connsiteY28" fmla="*/ 698500 h 731157"/>
              <a:gd name="connsiteX29" fmla="*/ 5802086 w 6193972"/>
              <a:gd name="connsiteY29" fmla="*/ 23586 h 731157"/>
              <a:gd name="connsiteX30" fmla="*/ 5889172 w 6193972"/>
              <a:gd name="connsiteY30" fmla="*/ 698500 h 731157"/>
              <a:gd name="connsiteX31" fmla="*/ 5943600 w 6193972"/>
              <a:gd name="connsiteY31" fmla="*/ 12700 h 731157"/>
              <a:gd name="connsiteX32" fmla="*/ 6008915 w 6193972"/>
              <a:gd name="connsiteY32" fmla="*/ 709386 h 731157"/>
              <a:gd name="connsiteX33" fmla="*/ 6041572 w 6193972"/>
              <a:gd name="connsiteY33" fmla="*/ 23586 h 731157"/>
              <a:gd name="connsiteX34" fmla="*/ 6106886 w 6193972"/>
              <a:gd name="connsiteY34" fmla="*/ 720271 h 731157"/>
              <a:gd name="connsiteX35" fmla="*/ 6150429 w 6193972"/>
              <a:gd name="connsiteY35" fmla="*/ 23586 h 731157"/>
              <a:gd name="connsiteX36" fmla="*/ 6193972 w 6193972"/>
              <a:gd name="connsiteY36" fmla="*/ 731157 h 731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6193972" h="731157">
                <a:moveTo>
                  <a:pt x="0" y="698500"/>
                </a:moveTo>
                <a:cubicBezTo>
                  <a:pt x="186871" y="360136"/>
                  <a:pt x="373743" y="21772"/>
                  <a:pt x="566057" y="23586"/>
                </a:cubicBezTo>
                <a:cubicBezTo>
                  <a:pt x="758371" y="25400"/>
                  <a:pt x="976086" y="707572"/>
                  <a:pt x="1153886" y="709386"/>
                </a:cubicBezTo>
                <a:cubicBezTo>
                  <a:pt x="1331686" y="711200"/>
                  <a:pt x="1489529" y="36285"/>
                  <a:pt x="1632857" y="34471"/>
                </a:cubicBezTo>
                <a:cubicBezTo>
                  <a:pt x="1776185" y="32657"/>
                  <a:pt x="1892300" y="702128"/>
                  <a:pt x="2013857" y="698500"/>
                </a:cubicBezTo>
                <a:cubicBezTo>
                  <a:pt x="2135414" y="694872"/>
                  <a:pt x="2249714" y="12700"/>
                  <a:pt x="2362200" y="12700"/>
                </a:cubicBezTo>
                <a:cubicBezTo>
                  <a:pt x="2474686" y="12700"/>
                  <a:pt x="2590801" y="698500"/>
                  <a:pt x="2688772" y="698500"/>
                </a:cubicBezTo>
                <a:cubicBezTo>
                  <a:pt x="2786743" y="698500"/>
                  <a:pt x="2861129" y="14514"/>
                  <a:pt x="2950029" y="12700"/>
                </a:cubicBezTo>
                <a:cubicBezTo>
                  <a:pt x="3038929" y="10886"/>
                  <a:pt x="3138715" y="685800"/>
                  <a:pt x="3222172" y="687614"/>
                </a:cubicBezTo>
                <a:cubicBezTo>
                  <a:pt x="3305629" y="689428"/>
                  <a:pt x="3376386" y="21772"/>
                  <a:pt x="3450772" y="23586"/>
                </a:cubicBezTo>
                <a:cubicBezTo>
                  <a:pt x="3525158" y="25400"/>
                  <a:pt x="3603172" y="694871"/>
                  <a:pt x="3668486" y="698500"/>
                </a:cubicBezTo>
                <a:cubicBezTo>
                  <a:pt x="3733800" y="702129"/>
                  <a:pt x="3788229" y="43543"/>
                  <a:pt x="3842657" y="45357"/>
                </a:cubicBezTo>
                <a:cubicBezTo>
                  <a:pt x="3897085" y="47171"/>
                  <a:pt x="3944257" y="711200"/>
                  <a:pt x="3995057" y="709386"/>
                </a:cubicBezTo>
                <a:cubicBezTo>
                  <a:pt x="4045857" y="707572"/>
                  <a:pt x="4094843" y="32657"/>
                  <a:pt x="4147457" y="34471"/>
                </a:cubicBezTo>
                <a:cubicBezTo>
                  <a:pt x="4200071" y="36285"/>
                  <a:pt x="4267200" y="720271"/>
                  <a:pt x="4310743" y="720271"/>
                </a:cubicBezTo>
                <a:cubicBezTo>
                  <a:pt x="4354286" y="720271"/>
                  <a:pt x="4368801" y="34471"/>
                  <a:pt x="4408715" y="34471"/>
                </a:cubicBezTo>
                <a:cubicBezTo>
                  <a:pt x="4448629" y="34471"/>
                  <a:pt x="4510315" y="723899"/>
                  <a:pt x="4550229" y="720271"/>
                </a:cubicBezTo>
                <a:cubicBezTo>
                  <a:pt x="4590143" y="716643"/>
                  <a:pt x="4606471" y="16329"/>
                  <a:pt x="4648200" y="12700"/>
                </a:cubicBezTo>
                <a:cubicBezTo>
                  <a:pt x="4689929" y="9071"/>
                  <a:pt x="4755243" y="696686"/>
                  <a:pt x="4800600" y="698500"/>
                </a:cubicBezTo>
                <a:cubicBezTo>
                  <a:pt x="4845957" y="700314"/>
                  <a:pt x="4880429" y="19958"/>
                  <a:pt x="4920343" y="23586"/>
                </a:cubicBezTo>
                <a:cubicBezTo>
                  <a:pt x="4960257" y="27214"/>
                  <a:pt x="5003800" y="720271"/>
                  <a:pt x="5040086" y="720271"/>
                </a:cubicBezTo>
                <a:cubicBezTo>
                  <a:pt x="5076372" y="720271"/>
                  <a:pt x="5105400" y="25400"/>
                  <a:pt x="5138057" y="23586"/>
                </a:cubicBezTo>
                <a:cubicBezTo>
                  <a:pt x="5170714" y="21772"/>
                  <a:pt x="5201558" y="709386"/>
                  <a:pt x="5236029" y="709386"/>
                </a:cubicBezTo>
                <a:cubicBezTo>
                  <a:pt x="5270500" y="709386"/>
                  <a:pt x="5310415" y="21772"/>
                  <a:pt x="5344886" y="23586"/>
                </a:cubicBezTo>
                <a:cubicBezTo>
                  <a:pt x="5379357" y="25400"/>
                  <a:pt x="5413829" y="720271"/>
                  <a:pt x="5442857" y="720271"/>
                </a:cubicBezTo>
                <a:cubicBezTo>
                  <a:pt x="5471885" y="720271"/>
                  <a:pt x="5493657" y="25400"/>
                  <a:pt x="5519057" y="23586"/>
                </a:cubicBezTo>
                <a:cubicBezTo>
                  <a:pt x="5544457" y="21772"/>
                  <a:pt x="5571671" y="713015"/>
                  <a:pt x="5595257" y="709386"/>
                </a:cubicBezTo>
                <a:cubicBezTo>
                  <a:pt x="5618843" y="705757"/>
                  <a:pt x="5633358" y="3628"/>
                  <a:pt x="5660572" y="1814"/>
                </a:cubicBezTo>
                <a:cubicBezTo>
                  <a:pt x="5687786" y="0"/>
                  <a:pt x="5734957" y="694871"/>
                  <a:pt x="5758543" y="698500"/>
                </a:cubicBezTo>
                <a:cubicBezTo>
                  <a:pt x="5782129" y="702129"/>
                  <a:pt x="5780315" y="23586"/>
                  <a:pt x="5802086" y="23586"/>
                </a:cubicBezTo>
                <a:cubicBezTo>
                  <a:pt x="5823857" y="23586"/>
                  <a:pt x="5865586" y="700314"/>
                  <a:pt x="5889172" y="698500"/>
                </a:cubicBezTo>
                <a:cubicBezTo>
                  <a:pt x="5912758" y="696686"/>
                  <a:pt x="5923643" y="10886"/>
                  <a:pt x="5943600" y="12700"/>
                </a:cubicBezTo>
                <a:cubicBezTo>
                  <a:pt x="5963557" y="14514"/>
                  <a:pt x="5992586" y="707572"/>
                  <a:pt x="6008915" y="709386"/>
                </a:cubicBezTo>
                <a:cubicBezTo>
                  <a:pt x="6025244" y="711200"/>
                  <a:pt x="6025243" y="21772"/>
                  <a:pt x="6041572" y="23586"/>
                </a:cubicBezTo>
                <a:cubicBezTo>
                  <a:pt x="6057901" y="25400"/>
                  <a:pt x="6088743" y="720271"/>
                  <a:pt x="6106886" y="720271"/>
                </a:cubicBezTo>
                <a:cubicBezTo>
                  <a:pt x="6125029" y="720271"/>
                  <a:pt x="6135915" y="21772"/>
                  <a:pt x="6150429" y="23586"/>
                </a:cubicBezTo>
                <a:cubicBezTo>
                  <a:pt x="6164943" y="25400"/>
                  <a:pt x="6179457" y="378278"/>
                  <a:pt x="6193972" y="731157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9187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349189" name="WordArt 5"/>
          <p:cNvSpPr>
            <a:spLocks noChangeArrowheads="1" noChangeShapeType="1" noTextEdit="1"/>
          </p:cNvSpPr>
          <p:nvPr/>
        </p:nvSpPr>
        <p:spPr bwMode="auto">
          <a:xfrm>
            <a:off x="457199" y="196770"/>
            <a:ext cx="6070923" cy="105405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Spread of wave packets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8" name="Freeform 12"/>
          <p:cNvSpPr>
            <a:spLocks/>
          </p:cNvSpPr>
          <p:nvPr/>
        </p:nvSpPr>
        <p:spPr bwMode="auto">
          <a:xfrm>
            <a:off x="3183026" y="3113587"/>
            <a:ext cx="5926249" cy="734850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Right Arrow 8"/>
          <p:cNvSpPr/>
          <p:nvPr/>
        </p:nvSpPr>
        <p:spPr bwMode="auto">
          <a:xfrm>
            <a:off x="2078152" y="3514492"/>
            <a:ext cx="540327" cy="498762"/>
          </a:xfrm>
          <a:prstGeom prst="rightArrow">
            <a:avLst/>
          </a:prstGeom>
          <a:solidFill>
            <a:srgbClr val="FF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60429" y="5295510"/>
            <a:ext cx="70111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WP becomes “classical”: describing that the highest energy neutrinos arrive first</a:t>
            </a:r>
            <a:endParaRPr lang="en-IE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1050923" y="4895012"/>
            <a:ext cx="7020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Loss of coherence between overlapping parts of the WP</a:t>
            </a:r>
            <a:endParaRPr lang="en-IE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8344983" y="3871587"/>
            <a:ext cx="354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x</a:t>
            </a:r>
            <a:endParaRPr lang="en-IE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1050923" y="6035486"/>
            <a:ext cx="66230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No effect on coherence  if considered in the p-space</a:t>
            </a:r>
            <a:endParaRPr lang="en-IE" sz="2000" dirty="0"/>
          </a:p>
        </p:txBody>
      </p:sp>
      <p:sp>
        <p:nvSpPr>
          <p:cNvPr id="17" name="Freeform 12"/>
          <p:cNvSpPr>
            <a:spLocks/>
          </p:cNvSpPr>
          <p:nvPr/>
        </p:nvSpPr>
        <p:spPr bwMode="auto">
          <a:xfrm>
            <a:off x="5678372" y="3136737"/>
            <a:ext cx="1020615" cy="734850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Freeform 12"/>
          <p:cNvSpPr>
            <a:spLocks/>
          </p:cNvSpPr>
          <p:nvPr/>
        </p:nvSpPr>
        <p:spPr bwMode="auto">
          <a:xfrm>
            <a:off x="6237050" y="3270728"/>
            <a:ext cx="1020615" cy="533487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" name="Freeform 12"/>
          <p:cNvSpPr>
            <a:spLocks/>
          </p:cNvSpPr>
          <p:nvPr/>
        </p:nvSpPr>
        <p:spPr bwMode="auto">
          <a:xfrm>
            <a:off x="5151614" y="3271417"/>
            <a:ext cx="1020615" cy="570137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Freeform 12"/>
          <p:cNvSpPr>
            <a:spLocks/>
          </p:cNvSpPr>
          <p:nvPr/>
        </p:nvSpPr>
        <p:spPr bwMode="auto">
          <a:xfrm>
            <a:off x="6664262" y="3410316"/>
            <a:ext cx="1020615" cy="403395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Freeform 12"/>
          <p:cNvSpPr>
            <a:spLocks/>
          </p:cNvSpPr>
          <p:nvPr/>
        </p:nvSpPr>
        <p:spPr bwMode="auto">
          <a:xfrm>
            <a:off x="4657757" y="3449734"/>
            <a:ext cx="1020615" cy="403395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Freeform 12"/>
          <p:cNvSpPr>
            <a:spLocks/>
          </p:cNvSpPr>
          <p:nvPr/>
        </p:nvSpPr>
        <p:spPr bwMode="auto">
          <a:xfrm>
            <a:off x="7071312" y="3619704"/>
            <a:ext cx="1020615" cy="161207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Freeform 12"/>
          <p:cNvSpPr>
            <a:spLocks/>
          </p:cNvSpPr>
          <p:nvPr/>
        </p:nvSpPr>
        <p:spPr bwMode="auto">
          <a:xfrm>
            <a:off x="4228474" y="3652504"/>
            <a:ext cx="1020615" cy="161207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Freeform 12"/>
          <p:cNvSpPr>
            <a:spLocks/>
          </p:cNvSpPr>
          <p:nvPr/>
        </p:nvSpPr>
        <p:spPr bwMode="auto">
          <a:xfrm>
            <a:off x="2615851" y="2297712"/>
            <a:ext cx="5926249" cy="734850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" name="Freeform 12"/>
          <p:cNvSpPr>
            <a:spLocks/>
          </p:cNvSpPr>
          <p:nvPr/>
        </p:nvSpPr>
        <p:spPr bwMode="auto">
          <a:xfrm>
            <a:off x="5116889" y="2297712"/>
            <a:ext cx="1020615" cy="734850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" name="Freeform 12"/>
          <p:cNvSpPr>
            <a:spLocks/>
          </p:cNvSpPr>
          <p:nvPr/>
        </p:nvSpPr>
        <p:spPr bwMode="auto">
          <a:xfrm>
            <a:off x="5666797" y="2452775"/>
            <a:ext cx="1020615" cy="533487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4442806" y="1436186"/>
            <a:ext cx="36491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Coherent parts (same </a:t>
            </a:r>
            <a:r>
              <a:rPr lang="en-IE" sz="2000" dirty="0" err="1" smtClean="0"/>
              <a:t>color</a:t>
            </a:r>
            <a:r>
              <a:rPr lang="en-IE" sz="2000" dirty="0" smtClean="0"/>
              <a:t>) </a:t>
            </a:r>
          </a:p>
          <a:p>
            <a:r>
              <a:rPr lang="en-IE" sz="2000" dirty="0" smtClean="0"/>
              <a:t>– stop to overlap</a:t>
            </a:r>
            <a:endParaRPr lang="en-IE" sz="2000" dirty="0"/>
          </a:p>
        </p:txBody>
      </p:sp>
      <p:sp>
        <p:nvSpPr>
          <p:cNvPr id="34" name="Freeform 12"/>
          <p:cNvSpPr>
            <a:spLocks/>
          </p:cNvSpPr>
          <p:nvPr/>
        </p:nvSpPr>
        <p:spPr bwMode="auto">
          <a:xfrm>
            <a:off x="6143068" y="2618281"/>
            <a:ext cx="1020615" cy="403395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" name="Freeform 12"/>
          <p:cNvSpPr>
            <a:spLocks/>
          </p:cNvSpPr>
          <p:nvPr/>
        </p:nvSpPr>
        <p:spPr bwMode="auto">
          <a:xfrm>
            <a:off x="4610203" y="2439253"/>
            <a:ext cx="1020615" cy="570137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37" name="Straight Connector 36"/>
          <p:cNvCxnSpPr/>
          <p:nvPr/>
        </p:nvCxnSpPr>
        <p:spPr bwMode="auto">
          <a:xfrm flipV="1">
            <a:off x="2950029" y="2997148"/>
            <a:ext cx="5394954" cy="122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 flipV="1">
            <a:off x="3352807" y="3802708"/>
            <a:ext cx="5394954" cy="122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ChangeArrowheads="1"/>
          </p:cNvSpPr>
          <p:nvPr/>
        </p:nvSpPr>
        <p:spPr bwMode="auto">
          <a:xfrm>
            <a:off x="0" y="-5263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dirty="0">
              <a:latin typeface="Times New Roman" pitchFamily="18" charset="0"/>
            </a:endParaRPr>
          </a:p>
        </p:txBody>
      </p:sp>
      <p:sp>
        <p:nvSpPr>
          <p:cNvPr id="444419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5" name="WordArt 44"/>
          <p:cNvSpPr>
            <a:spLocks noChangeArrowheads="1" noChangeShapeType="1" noTextEdit="1"/>
          </p:cNvSpPr>
          <p:nvPr/>
        </p:nvSpPr>
        <p:spPr bwMode="auto">
          <a:xfrm>
            <a:off x="854527" y="178969"/>
            <a:ext cx="7320643" cy="108391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/>
              </a:rPr>
              <a:t>Propagation of wave packets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tx2"/>
              </a:solidFill>
              <a:latin typeface="Arial Black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1742" y="1400223"/>
            <a:ext cx="1983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happens?</a:t>
            </a:r>
            <a:endParaRPr lang="en-US" dirty="0"/>
          </a:p>
        </p:txBody>
      </p:sp>
      <p:sp>
        <p:nvSpPr>
          <p:cNvPr id="7" name="WordArt 5"/>
          <p:cNvSpPr>
            <a:spLocks noChangeArrowheads="1" noChangeShapeType="1" noTextEdit="1"/>
          </p:cNvSpPr>
          <p:nvPr/>
        </p:nvSpPr>
        <p:spPr bwMode="auto">
          <a:xfrm>
            <a:off x="555624" y="1970309"/>
            <a:ext cx="2775405" cy="528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199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Phase difference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prstShdw prst="shdw13" dist="53882" dir="13500000">
                  <a:srgbClr val="868686"/>
                </a:prstShdw>
              </a:effectLst>
              <a:latin typeface="Arial Black"/>
            </a:endParaRPr>
          </a:p>
        </p:txBody>
      </p:sp>
      <p:sp>
        <p:nvSpPr>
          <p:cNvPr id="8" name="WordArt 5"/>
          <p:cNvSpPr>
            <a:spLocks noChangeArrowheads="1" noChangeShapeType="1" noTextEdit="1"/>
          </p:cNvSpPr>
          <p:nvPr/>
        </p:nvSpPr>
        <p:spPr bwMode="auto">
          <a:xfrm>
            <a:off x="555625" y="2509558"/>
            <a:ext cx="1480004" cy="6746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199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change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prstShdw prst="shdw13" dist="53882" dir="13500000">
                  <a:srgbClr val="868686"/>
                </a:prstShdw>
              </a:effectLst>
              <a:latin typeface="Arial Black"/>
            </a:endParaRPr>
          </a:p>
        </p:txBody>
      </p:sp>
      <p:sp>
        <p:nvSpPr>
          <p:cNvPr id="9" name="WordArt 7"/>
          <p:cNvSpPr>
            <a:spLocks noChangeArrowheads="1" noChangeShapeType="1" noTextEdit="1"/>
          </p:cNvSpPr>
          <p:nvPr/>
        </p:nvSpPr>
        <p:spPr bwMode="auto">
          <a:xfrm>
            <a:off x="555624" y="3744684"/>
            <a:ext cx="2535237" cy="57739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Separation of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FF00"/>
              </a:solidFill>
              <a:effectLst>
                <a:prstShdw prst="shdw13" dist="53882" dir="13500000">
                  <a:srgbClr val="868686"/>
                </a:prstShdw>
              </a:effectLst>
              <a:latin typeface="Arial Black"/>
            </a:endParaRPr>
          </a:p>
        </p:txBody>
      </p:sp>
      <p:sp>
        <p:nvSpPr>
          <p:cNvPr id="10" name="WordArt 7"/>
          <p:cNvSpPr>
            <a:spLocks noChangeArrowheads="1" noChangeShapeType="1" noTextEdit="1"/>
          </p:cNvSpPr>
          <p:nvPr/>
        </p:nvSpPr>
        <p:spPr bwMode="auto">
          <a:xfrm>
            <a:off x="555624" y="4201877"/>
            <a:ext cx="2535237" cy="5669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wave packets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FF00"/>
              </a:solidFill>
              <a:effectLst>
                <a:prstShdw prst="shdw13" dist="53882" dir="13500000">
                  <a:srgbClr val="868686"/>
                </a:prstShdw>
              </a:effectLst>
              <a:latin typeface="Arial Black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57599" y="1983916"/>
            <a:ext cx="24492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Due to different masses (dispersion relations)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  phase velocities</a:t>
            </a:r>
            <a:endParaRPr lang="en-US" dirty="0"/>
          </a:p>
        </p:txBody>
      </p:sp>
      <p:sp>
        <p:nvSpPr>
          <p:cNvPr id="12" name="WordArt 5"/>
          <p:cNvSpPr>
            <a:spLocks noChangeArrowheads="1" noChangeShapeType="1" noTextEdit="1"/>
          </p:cNvSpPr>
          <p:nvPr/>
        </p:nvSpPr>
        <p:spPr bwMode="auto">
          <a:xfrm>
            <a:off x="6531875" y="1998161"/>
            <a:ext cx="2165805" cy="6746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199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Oscillations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prstShdw prst="shdw13" dist="53882" dir="13500000">
                  <a:srgbClr val="868686"/>
                </a:prstShdw>
              </a:effectLst>
              <a:latin typeface="Arial Black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57599" y="3900483"/>
            <a:ext cx="21662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Due to different group velocities</a:t>
            </a:r>
            <a:endParaRPr lang="en-US" dirty="0"/>
          </a:p>
        </p:txBody>
      </p:sp>
      <p:sp>
        <p:nvSpPr>
          <p:cNvPr id="14" name="WordArt 7"/>
          <p:cNvSpPr>
            <a:spLocks noChangeArrowheads="1" noChangeShapeType="1" noTextEdit="1"/>
          </p:cNvSpPr>
          <p:nvPr/>
        </p:nvSpPr>
        <p:spPr bwMode="auto">
          <a:xfrm>
            <a:off x="6493896" y="3744683"/>
            <a:ext cx="1398248" cy="43383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Loss of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FF00"/>
              </a:solidFill>
              <a:effectLst>
                <a:prstShdw prst="shdw13" dist="53882" dir="13500000">
                  <a:srgbClr val="868686"/>
                </a:prstShdw>
              </a:effectLst>
              <a:latin typeface="Arial Black"/>
            </a:endParaRPr>
          </a:p>
        </p:txBody>
      </p:sp>
      <p:sp>
        <p:nvSpPr>
          <p:cNvPr id="15" name="WordArt 7"/>
          <p:cNvSpPr>
            <a:spLocks noChangeArrowheads="1" noChangeShapeType="1" noTextEdit="1"/>
          </p:cNvSpPr>
          <p:nvPr/>
        </p:nvSpPr>
        <p:spPr bwMode="auto">
          <a:xfrm>
            <a:off x="6193975" y="4137017"/>
            <a:ext cx="2094932" cy="43383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coherence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FF00"/>
              </a:solidFill>
              <a:effectLst>
                <a:prstShdw prst="shdw13" dist="53882" dir="13500000">
                  <a:srgbClr val="868686"/>
                </a:prstShdw>
              </a:effectLst>
              <a:latin typeface="Arial Black"/>
            </a:endParaRPr>
          </a:p>
        </p:txBody>
      </p:sp>
      <p:sp>
        <p:nvSpPr>
          <p:cNvPr id="16" name="WordArt 27"/>
          <p:cNvSpPr>
            <a:spLocks noChangeArrowheads="1" noChangeShapeType="1" noTextEdit="1"/>
          </p:cNvSpPr>
          <p:nvPr/>
        </p:nvSpPr>
        <p:spPr bwMode="auto">
          <a:xfrm>
            <a:off x="488949" y="5299525"/>
            <a:ext cx="284208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Spread of individual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prstShdw prst="shdw13" dist="53882" dir="13500000">
                  <a:srgbClr val="868686"/>
                </a:prstShdw>
              </a:effectLst>
              <a:latin typeface="Arial Black"/>
            </a:endParaRPr>
          </a:p>
        </p:txBody>
      </p:sp>
      <p:sp>
        <p:nvSpPr>
          <p:cNvPr id="18" name="WordArt 27"/>
          <p:cNvSpPr>
            <a:spLocks noChangeArrowheads="1" noChangeShapeType="1" noTextEdit="1"/>
          </p:cNvSpPr>
          <p:nvPr/>
        </p:nvSpPr>
        <p:spPr bwMode="auto">
          <a:xfrm>
            <a:off x="555624" y="5838365"/>
            <a:ext cx="2078719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wave packets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prstShdw prst="shdw13" dist="53882" dir="13500000">
                  <a:srgbClr val="868686"/>
                </a:prstShdw>
              </a:effectLst>
              <a:latin typeface="Arial Black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657599" y="5285736"/>
            <a:ext cx="26892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Due to presence of waves with different </a:t>
            </a:r>
            <a:r>
              <a:rPr lang="en-US" dirty="0" err="1" smtClean="0"/>
              <a:t>momenta</a:t>
            </a:r>
            <a:r>
              <a:rPr lang="en-US" dirty="0" smtClean="0"/>
              <a:t> and energy in the packet</a:t>
            </a:r>
            <a:endParaRPr lang="en-US" dirty="0"/>
          </a:p>
        </p:txBody>
      </p:sp>
      <p:sp>
        <p:nvSpPr>
          <p:cNvPr id="20" name="WordArt 27"/>
          <p:cNvSpPr>
            <a:spLocks noChangeArrowheads="1" noChangeShapeType="1" noTextEdit="1"/>
          </p:cNvSpPr>
          <p:nvPr/>
        </p:nvSpPr>
        <p:spPr bwMode="auto">
          <a:xfrm>
            <a:off x="6428580" y="5333990"/>
            <a:ext cx="2269100" cy="45810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Loss of coherence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prstShdw prst="shdw13" dist="53882" dir="13500000">
                  <a:srgbClr val="868686"/>
                </a:prstShdw>
              </a:effectLst>
              <a:latin typeface="Arial Black"/>
            </a:endParaRPr>
          </a:p>
        </p:txBody>
      </p:sp>
      <p:sp>
        <p:nvSpPr>
          <p:cNvPr id="21" name="WordArt 27"/>
          <p:cNvSpPr>
            <a:spLocks noChangeArrowheads="1" noChangeShapeType="1" noTextEdit="1"/>
          </p:cNvSpPr>
          <p:nvPr/>
        </p:nvSpPr>
        <p:spPr bwMode="auto">
          <a:xfrm>
            <a:off x="6531875" y="5838365"/>
            <a:ext cx="1294948" cy="45810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within WP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prstShdw prst="shdw13" dist="53882" dir="13500000">
                  <a:srgbClr val="868686"/>
                </a:prstShdw>
              </a:effectLst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2042" name="Rectangle 26"/>
          <p:cNvSpPr>
            <a:spLocks noChangeArrowheads="1"/>
          </p:cNvSpPr>
          <p:nvPr/>
        </p:nvSpPr>
        <p:spPr bwMode="auto">
          <a:xfrm>
            <a:off x="1306512" y="5215259"/>
            <a:ext cx="3692525" cy="98351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2019" name="Rectangle 3"/>
          <p:cNvSpPr>
            <a:spLocks noChangeArrowheads="1"/>
          </p:cNvSpPr>
          <p:nvPr/>
        </p:nvSpPr>
        <p:spPr bwMode="auto">
          <a:xfrm>
            <a:off x="2768565" y="3954384"/>
            <a:ext cx="1856598" cy="8429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2020" name="Rectangle 4"/>
          <p:cNvSpPr>
            <a:spLocks noChangeArrowheads="1"/>
          </p:cNvSpPr>
          <p:nvPr/>
        </p:nvSpPr>
        <p:spPr bwMode="auto">
          <a:xfrm>
            <a:off x="1306512" y="1847850"/>
            <a:ext cx="2042743" cy="80962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2021" name="Text Box 5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342023" name="WordArt 7"/>
          <p:cNvSpPr>
            <a:spLocks noChangeArrowheads="1" noChangeShapeType="1" noTextEdit="1"/>
          </p:cNvSpPr>
          <p:nvPr/>
        </p:nvSpPr>
        <p:spPr bwMode="auto">
          <a:xfrm>
            <a:off x="367732" y="191377"/>
            <a:ext cx="4299963" cy="85527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/>
              </a:rPr>
              <a:t>Evolution </a:t>
            </a:r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/>
              </a:rPr>
              <a:t>equation</a:t>
            </a:r>
          </a:p>
        </p:txBody>
      </p:sp>
      <p:sp>
        <p:nvSpPr>
          <p:cNvPr id="342024" name="Text Box 8"/>
          <p:cNvSpPr txBox="1">
            <a:spLocks noChangeArrowheads="1"/>
          </p:cNvSpPr>
          <p:nvPr/>
        </p:nvSpPr>
        <p:spPr bwMode="auto">
          <a:xfrm>
            <a:off x="1576388" y="1847850"/>
            <a:ext cx="777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d </a:t>
            </a:r>
            <a:r>
              <a:rPr lang="en-US" sz="2400" dirty="0">
                <a:latin typeface="Symbol" pitchFamily="18" charset="2"/>
              </a:rPr>
              <a:t>Y</a:t>
            </a:r>
            <a:endParaRPr lang="en-US" sz="2400" dirty="0"/>
          </a:p>
          <a:p>
            <a:r>
              <a:rPr lang="en-US" sz="2400" dirty="0"/>
              <a:t>d t  </a:t>
            </a:r>
          </a:p>
        </p:txBody>
      </p:sp>
      <p:sp>
        <p:nvSpPr>
          <p:cNvPr id="342025" name="Text Box 9"/>
          <p:cNvSpPr txBox="1">
            <a:spLocks noChangeArrowheads="1"/>
          </p:cNvSpPr>
          <p:nvPr/>
        </p:nvSpPr>
        <p:spPr bwMode="auto">
          <a:xfrm>
            <a:off x="1311275" y="2055813"/>
            <a:ext cx="189975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 err="1"/>
              <a:t>i</a:t>
            </a:r>
            <a:r>
              <a:rPr lang="en-US" sz="2400" dirty="0"/>
              <a:t>         = </a:t>
            </a:r>
            <a:r>
              <a:rPr lang="en-US" sz="2400" dirty="0" smtClean="0"/>
              <a:t>H </a:t>
            </a:r>
            <a:r>
              <a:rPr lang="en-US" sz="2400" dirty="0">
                <a:latin typeface="Symbol" pitchFamily="18" charset="2"/>
              </a:rPr>
              <a:t>Y</a:t>
            </a:r>
            <a:r>
              <a:rPr lang="en-US" sz="2400" dirty="0"/>
              <a:t> </a:t>
            </a:r>
          </a:p>
        </p:txBody>
      </p:sp>
      <p:sp>
        <p:nvSpPr>
          <p:cNvPr id="342026" name="Line 10"/>
          <p:cNvSpPr>
            <a:spLocks noChangeShapeType="1"/>
          </p:cNvSpPr>
          <p:nvPr/>
        </p:nvSpPr>
        <p:spPr bwMode="auto">
          <a:xfrm>
            <a:off x="1616075" y="2270125"/>
            <a:ext cx="579438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2027" name="Text Box 11"/>
          <p:cNvSpPr txBox="1">
            <a:spLocks noChangeArrowheads="1"/>
          </p:cNvSpPr>
          <p:nvPr/>
        </p:nvSpPr>
        <p:spPr bwMode="auto">
          <a:xfrm>
            <a:off x="3604436" y="3911224"/>
            <a:ext cx="9128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M </a:t>
            </a:r>
            <a:r>
              <a:rPr lang="en-US" sz="2400" dirty="0" err="1"/>
              <a:t>M</a:t>
            </a:r>
            <a:r>
              <a:rPr lang="en-US" sz="2400" baseline="30000" dirty="0"/>
              <a:t>+</a:t>
            </a:r>
            <a:endParaRPr lang="en-US" sz="2400" dirty="0"/>
          </a:p>
          <a:p>
            <a:r>
              <a:rPr lang="en-US" sz="2400" dirty="0"/>
              <a:t>  2E</a:t>
            </a:r>
          </a:p>
        </p:txBody>
      </p:sp>
      <p:sp>
        <p:nvSpPr>
          <p:cNvPr id="342028" name="Text Box 12"/>
          <p:cNvSpPr txBox="1">
            <a:spLocks noChangeArrowheads="1"/>
          </p:cNvSpPr>
          <p:nvPr/>
        </p:nvSpPr>
        <p:spPr bwMode="auto">
          <a:xfrm>
            <a:off x="2959959" y="4070288"/>
            <a:ext cx="16652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/>
              <a:t>H =             </a:t>
            </a:r>
          </a:p>
        </p:txBody>
      </p:sp>
      <p:sp>
        <p:nvSpPr>
          <p:cNvPr id="342029" name="Text Box 13"/>
          <p:cNvSpPr txBox="1">
            <a:spLocks noChangeArrowheads="1"/>
          </p:cNvSpPr>
          <p:nvPr/>
        </p:nvSpPr>
        <p:spPr bwMode="auto">
          <a:xfrm>
            <a:off x="4449763" y="1670050"/>
            <a:ext cx="1320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Symbol" pitchFamily="18" charset="2"/>
              <a:buNone/>
            </a:pPr>
            <a:r>
              <a:rPr lang="en-US" sz="2400">
                <a:latin typeface="Symbol" pitchFamily="18" charset="2"/>
              </a:rPr>
              <a:t>         y</a:t>
            </a:r>
            <a:r>
              <a:rPr lang="en-US" sz="2400" baseline="-25000">
                <a:latin typeface="Times New Roman" pitchFamily="18" charset="0"/>
              </a:rPr>
              <a:t>e</a:t>
            </a:r>
            <a:r>
              <a:rPr lang="en-US" sz="2400">
                <a:latin typeface="Symbol" pitchFamily="18" charset="2"/>
              </a:rPr>
              <a:t> </a:t>
            </a:r>
          </a:p>
          <a:p>
            <a:pPr>
              <a:buFont typeface="Symbol" pitchFamily="18" charset="2"/>
              <a:buChar char="Y"/>
            </a:pPr>
            <a:r>
              <a:rPr lang="en-US" sz="2400">
                <a:latin typeface="Symbol" pitchFamily="18" charset="2"/>
              </a:rPr>
              <a:t> =   y</a:t>
            </a:r>
            <a:r>
              <a:rPr lang="en-US" sz="2400" baseline="-25000">
                <a:latin typeface="Symbol" pitchFamily="18" charset="2"/>
              </a:rPr>
              <a:t>m</a:t>
            </a:r>
            <a:endParaRPr lang="en-US" sz="2400">
              <a:latin typeface="Symbol" pitchFamily="18" charset="2"/>
            </a:endParaRPr>
          </a:p>
          <a:p>
            <a:pPr>
              <a:buFont typeface="Symbol" pitchFamily="18" charset="2"/>
              <a:buNone/>
            </a:pPr>
            <a:r>
              <a:rPr lang="en-US" sz="2400">
                <a:latin typeface="Symbol" pitchFamily="18" charset="2"/>
              </a:rPr>
              <a:t>          y</a:t>
            </a:r>
            <a:r>
              <a:rPr lang="en-US" sz="2400" baseline="-25000">
                <a:latin typeface="Symbol" pitchFamily="18" charset="2"/>
              </a:rPr>
              <a:t>t</a:t>
            </a:r>
            <a:r>
              <a:rPr lang="en-US" sz="2400">
                <a:latin typeface="Symbol" pitchFamily="18" charset="2"/>
              </a:rPr>
              <a:t> </a:t>
            </a:r>
          </a:p>
        </p:txBody>
      </p:sp>
      <p:sp>
        <p:nvSpPr>
          <p:cNvPr id="342030" name="AutoShape 14"/>
          <p:cNvSpPr>
            <a:spLocks noChangeArrowheads="1"/>
          </p:cNvSpPr>
          <p:nvPr/>
        </p:nvSpPr>
        <p:spPr bwMode="auto">
          <a:xfrm>
            <a:off x="5105853" y="1771999"/>
            <a:ext cx="614363" cy="1187450"/>
          </a:xfrm>
          <a:prstGeom prst="bracketPair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2031" name="Line 15"/>
          <p:cNvSpPr>
            <a:spLocks noChangeShapeType="1"/>
          </p:cNvSpPr>
          <p:nvPr/>
        </p:nvSpPr>
        <p:spPr bwMode="auto">
          <a:xfrm>
            <a:off x="3604436" y="4311754"/>
            <a:ext cx="84137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2032" name="Text Box 16"/>
          <p:cNvSpPr txBox="1">
            <a:spLocks noChangeArrowheads="1"/>
          </p:cNvSpPr>
          <p:nvPr/>
        </p:nvSpPr>
        <p:spPr bwMode="auto">
          <a:xfrm>
            <a:off x="4141936" y="3403312"/>
            <a:ext cx="33970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M  is the </a:t>
            </a:r>
            <a:r>
              <a:rPr lang="en-US" sz="2000" dirty="0" smtClean="0"/>
              <a:t> </a:t>
            </a:r>
            <a:r>
              <a:rPr lang="en-US" sz="2000" dirty="0" smtClean="0"/>
              <a:t>3</a:t>
            </a:r>
            <a:r>
              <a:rPr lang="en-US" sz="2000" dirty="0" smtClean="0"/>
              <a:t>x3 mass </a:t>
            </a:r>
            <a:r>
              <a:rPr lang="en-US" sz="2000" dirty="0"/>
              <a:t>matrix</a:t>
            </a:r>
          </a:p>
        </p:txBody>
      </p:sp>
      <p:sp>
        <p:nvSpPr>
          <p:cNvPr id="342036" name="Text Box 20"/>
          <p:cNvSpPr txBox="1">
            <a:spLocks noChangeArrowheads="1"/>
          </p:cNvSpPr>
          <p:nvPr/>
        </p:nvSpPr>
        <p:spPr bwMode="auto">
          <a:xfrm>
            <a:off x="1328738" y="5260899"/>
            <a:ext cx="2466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M </a:t>
            </a:r>
            <a:r>
              <a:rPr lang="en-US" sz="2000" dirty="0" err="1"/>
              <a:t>M</a:t>
            </a:r>
            <a:r>
              <a:rPr lang="en-US" sz="2000" baseline="30000" dirty="0"/>
              <a:t>+</a:t>
            </a:r>
            <a:r>
              <a:rPr lang="en-US" sz="2000" dirty="0"/>
              <a:t>  = U M</a:t>
            </a:r>
            <a:r>
              <a:rPr lang="en-US" sz="2000" baseline="-25000" dirty="0"/>
              <a:t>diag</a:t>
            </a:r>
            <a:r>
              <a:rPr lang="en-US" sz="2000" baseline="30000" dirty="0"/>
              <a:t>2</a:t>
            </a:r>
            <a:r>
              <a:rPr lang="en-US" sz="2000" dirty="0"/>
              <a:t> U</a:t>
            </a:r>
            <a:r>
              <a:rPr lang="en-US" sz="2000" baseline="30000" dirty="0"/>
              <a:t>+</a:t>
            </a:r>
            <a:r>
              <a:rPr lang="en-US" sz="2000" dirty="0"/>
              <a:t> </a:t>
            </a:r>
          </a:p>
        </p:txBody>
      </p:sp>
      <p:sp>
        <p:nvSpPr>
          <p:cNvPr id="342037" name="Text Box 21"/>
          <p:cNvSpPr txBox="1">
            <a:spLocks noChangeArrowheads="1"/>
          </p:cNvSpPr>
          <p:nvPr/>
        </p:nvSpPr>
        <p:spPr bwMode="auto">
          <a:xfrm>
            <a:off x="1306513" y="5594930"/>
            <a:ext cx="3692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 M</a:t>
            </a:r>
            <a:r>
              <a:rPr lang="en-US" sz="2000" baseline="-25000" dirty="0"/>
              <a:t>diag</a:t>
            </a:r>
            <a:r>
              <a:rPr lang="en-US" sz="2000" baseline="30000" dirty="0"/>
              <a:t>2</a:t>
            </a:r>
            <a:r>
              <a:rPr lang="en-US" sz="2000" dirty="0"/>
              <a:t> =  </a:t>
            </a:r>
            <a:r>
              <a:rPr lang="en-US" sz="2000" dirty="0" err="1"/>
              <a:t>diag</a:t>
            </a:r>
            <a:r>
              <a:rPr lang="en-US" sz="2000" dirty="0"/>
              <a:t> (m</a:t>
            </a:r>
            <a:r>
              <a:rPr lang="en-US" sz="2000" baseline="-25000" dirty="0"/>
              <a:t>1</a:t>
            </a:r>
            <a:r>
              <a:rPr lang="en-US" sz="2000" baseline="30000" dirty="0"/>
              <a:t>2</a:t>
            </a:r>
            <a:r>
              <a:rPr lang="en-US" sz="2000" dirty="0"/>
              <a:t>,  m</a:t>
            </a:r>
            <a:r>
              <a:rPr lang="en-US" sz="2000" baseline="-25000" dirty="0"/>
              <a:t>2</a:t>
            </a:r>
            <a:r>
              <a:rPr lang="en-US" sz="2000" baseline="30000" dirty="0"/>
              <a:t>2</a:t>
            </a:r>
            <a:r>
              <a:rPr lang="en-US" sz="2000" dirty="0"/>
              <a:t>,  m</a:t>
            </a:r>
            <a:r>
              <a:rPr lang="en-US" sz="2000" baseline="-25000" dirty="0"/>
              <a:t>3</a:t>
            </a:r>
            <a:r>
              <a:rPr lang="en-US" sz="2000" baseline="30000" dirty="0"/>
              <a:t>2</a:t>
            </a:r>
            <a:r>
              <a:rPr lang="en-US" sz="2000" dirty="0"/>
              <a:t>) </a:t>
            </a:r>
          </a:p>
        </p:txBody>
      </p:sp>
      <p:sp>
        <p:nvSpPr>
          <p:cNvPr id="342039" name="Text Box 23"/>
          <p:cNvSpPr txBox="1">
            <a:spLocks noChangeArrowheads="1"/>
          </p:cNvSpPr>
          <p:nvPr/>
        </p:nvSpPr>
        <p:spPr bwMode="auto">
          <a:xfrm>
            <a:off x="5507666" y="5449185"/>
            <a:ext cx="23391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/>
              <a:t> U - mixing </a:t>
            </a:r>
            <a:r>
              <a:rPr lang="en-US" sz="2000" dirty="0"/>
              <a:t>matrix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10242" y="984684"/>
            <a:ext cx="7146327" cy="707886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If loss of coherence and other complications related to WP picture are irrelevant – `` point-like’’ picture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1393918" y="3229655"/>
            <a:ext cx="1922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 H = E </a:t>
            </a:r>
            <a:r>
              <a:rPr lang="en-US" sz="2000" dirty="0" smtClean="0"/>
              <a:t>~ p + </a:t>
            </a:r>
            <a:endParaRPr lang="en-US" sz="2000" dirty="0"/>
          </a:p>
        </p:txBody>
      </p:sp>
      <p:sp>
        <p:nvSpPr>
          <p:cNvPr id="24" name="Text Box 11"/>
          <p:cNvSpPr txBox="1">
            <a:spLocks noChangeArrowheads="1"/>
          </p:cNvSpPr>
          <p:nvPr/>
        </p:nvSpPr>
        <p:spPr bwMode="auto">
          <a:xfrm>
            <a:off x="2769387" y="3097678"/>
            <a:ext cx="65594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/>
              <a:t>  m</a:t>
            </a:r>
            <a:r>
              <a:rPr lang="en-US" sz="2000" baseline="30000" dirty="0" smtClean="0"/>
              <a:t>2</a:t>
            </a:r>
            <a:endParaRPr lang="en-US" sz="2000" dirty="0"/>
          </a:p>
          <a:p>
            <a:r>
              <a:rPr lang="en-US" sz="2000" dirty="0"/>
              <a:t>  2E</a:t>
            </a:r>
          </a:p>
        </p:txBody>
      </p:sp>
      <p:cxnSp>
        <p:nvCxnSpPr>
          <p:cNvPr id="28" name="Straight Connector 27"/>
          <p:cNvCxnSpPr/>
          <p:nvPr/>
        </p:nvCxnSpPr>
        <p:spPr bwMode="auto">
          <a:xfrm>
            <a:off x="2932759" y="3438481"/>
            <a:ext cx="428952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623007" y="2804916"/>
            <a:ext cx="34227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</a:t>
            </a:r>
            <a:r>
              <a:rPr lang="en-US" sz="2000" dirty="0" smtClean="0"/>
              <a:t>or </a:t>
            </a:r>
            <a:r>
              <a:rPr lang="en-US" sz="2000" dirty="0" smtClean="0"/>
              <a:t>ultra relativistic </a:t>
            </a:r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dirty="0" smtClean="0"/>
              <a:t>  </a:t>
            </a:r>
            <a:endParaRPr lang="en-US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4129882" y="3047032"/>
            <a:ext cx="41103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o</a:t>
            </a:r>
            <a:r>
              <a:rPr lang="en-IE" sz="2000" dirty="0" smtClean="0"/>
              <a:t>mit p, substitute</a:t>
            </a:r>
            <a:r>
              <a:rPr lang="en-US" sz="2000" dirty="0" smtClean="0"/>
              <a:t> m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itchFamily="2" charset="2"/>
              </a:rPr>
              <a:t> </a:t>
            </a:r>
            <a:r>
              <a:rPr lang="en-US" sz="2000" dirty="0" smtClean="0"/>
              <a:t>M </a:t>
            </a:r>
            <a:r>
              <a:rPr lang="en-US" sz="2000" dirty="0" err="1" smtClean="0"/>
              <a:t>M</a:t>
            </a:r>
            <a:r>
              <a:rPr lang="en-US" sz="2000" baseline="30000" dirty="0" smtClean="0"/>
              <a:t>+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6230679" y="2055813"/>
            <a:ext cx="18757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What is H?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751464" y="3728851"/>
            <a:ext cx="4827402" cy="1216569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7423" name="Text Box 16"/>
          <p:cNvSpPr txBox="1">
            <a:spLocks noChangeArrowheads="1"/>
          </p:cNvSpPr>
          <p:nvPr/>
        </p:nvSpPr>
        <p:spPr bwMode="auto">
          <a:xfrm>
            <a:off x="2930305" y="1399758"/>
            <a:ext cx="17858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>
                <a:latin typeface="Times New Roman" pitchFamily="18" charset="0"/>
              </a:rPr>
              <a:t>f</a:t>
            </a:r>
            <a:r>
              <a:rPr lang="en-US" sz="2000" baseline="-25000" dirty="0" smtClean="0">
                <a:latin typeface="Times New Roman" pitchFamily="18" charset="0"/>
              </a:rPr>
              <a:t>  </a:t>
            </a:r>
            <a:r>
              <a:rPr lang="en-US" sz="2000" dirty="0" smtClean="0">
                <a:latin typeface="Times New Roman" pitchFamily="18" charset="0"/>
              </a:rPr>
              <a:t>= </a:t>
            </a:r>
            <a:r>
              <a:rPr lang="en-US" sz="2000" dirty="0" smtClean="0">
                <a:latin typeface="Symbol" pitchFamily="18" charset="2"/>
              </a:rPr>
              <a:t>(n</a:t>
            </a:r>
            <a:r>
              <a:rPr lang="en-US" sz="2000" baseline="-25000" dirty="0" smtClean="0">
                <a:latin typeface="Times New Roman" pitchFamily="18" charset="0"/>
              </a:rPr>
              <a:t>e</a:t>
            </a:r>
            <a:r>
              <a:rPr lang="en-US" sz="2000" dirty="0" smtClean="0">
                <a:latin typeface="Times New Roman" pitchFamily="18" charset="0"/>
              </a:rPr>
              <a:t> , </a:t>
            </a:r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>
                <a:latin typeface="Symbol" pitchFamily="18" charset="2"/>
              </a:rPr>
              <a:t>t</a:t>
            </a:r>
            <a:r>
              <a:rPr lang="en-US" sz="2000" dirty="0" smtClean="0">
                <a:latin typeface="Symbol" pitchFamily="18" charset="2"/>
              </a:rPr>
              <a:t>)</a:t>
            </a:r>
            <a:r>
              <a:rPr lang="en-US" sz="2000" baseline="30000" dirty="0" smtClean="0"/>
              <a:t>T</a:t>
            </a:r>
            <a:r>
              <a:rPr lang="en-US" sz="2000" baseline="-25000" dirty="0" smtClean="0">
                <a:latin typeface="Symbol" pitchFamily="18" charset="2"/>
              </a:rPr>
              <a:t>          </a:t>
            </a:r>
            <a:endParaRPr lang="en-US" sz="2000" dirty="0">
              <a:latin typeface="Symbol" pitchFamily="18" charset="2"/>
            </a:endParaRPr>
          </a:p>
        </p:txBody>
      </p:sp>
      <p:sp>
        <p:nvSpPr>
          <p:cNvPr id="17424" name="Text Box 17"/>
          <p:cNvSpPr txBox="1">
            <a:spLocks noChangeArrowheads="1"/>
          </p:cNvSpPr>
          <p:nvPr/>
        </p:nvSpPr>
        <p:spPr bwMode="auto">
          <a:xfrm>
            <a:off x="2494712" y="3811976"/>
            <a:ext cx="293950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 - </a:t>
            </a:r>
            <a:r>
              <a:rPr lang="en-US" sz="2000" dirty="0" err="1" smtClean="0">
                <a:solidFill>
                  <a:schemeClr val="tx2"/>
                </a:solidFill>
              </a:rPr>
              <a:t>cos</a:t>
            </a:r>
            <a:r>
              <a:rPr lang="en-US" sz="2000" dirty="0" smtClean="0">
                <a:solidFill>
                  <a:schemeClr val="tx2"/>
                </a:solidFill>
              </a:rPr>
              <a:t> 2</a:t>
            </a:r>
            <a:r>
              <a:rPr lang="en-US" sz="2000" dirty="0" smtClean="0">
                <a:solidFill>
                  <a:schemeClr val="tx2"/>
                </a:solidFill>
                <a:latin typeface="Symbol" pitchFamily="18" charset="2"/>
              </a:rPr>
              <a:t>q</a:t>
            </a:r>
            <a:r>
              <a:rPr lang="en-US" sz="2000" dirty="0" smtClean="0">
                <a:solidFill>
                  <a:schemeClr val="tx2"/>
                </a:solidFill>
              </a:rPr>
              <a:t>         sin 2</a:t>
            </a:r>
            <a:r>
              <a:rPr lang="en-US" sz="2000" dirty="0" smtClean="0">
                <a:solidFill>
                  <a:schemeClr val="tx2"/>
                </a:solidFill>
                <a:latin typeface="Symbol" pitchFamily="18" charset="2"/>
              </a:rPr>
              <a:t>q</a:t>
            </a:r>
            <a:r>
              <a:rPr lang="en-US" sz="2000" dirty="0" smtClean="0">
                <a:solidFill>
                  <a:schemeClr val="tx2"/>
                </a:solidFill>
              </a:rPr>
              <a:t>                        </a:t>
            </a:r>
            <a:endParaRPr lang="en-US" sz="20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    </a:t>
            </a:r>
            <a:r>
              <a:rPr lang="en-US" sz="2000" dirty="0" smtClean="0">
                <a:solidFill>
                  <a:schemeClr val="tx2"/>
                </a:solidFill>
              </a:rPr>
              <a:t>sin 2</a:t>
            </a:r>
            <a:r>
              <a:rPr lang="en-US" sz="2000" dirty="0" smtClean="0">
                <a:solidFill>
                  <a:schemeClr val="tx2"/>
                </a:solidFill>
                <a:latin typeface="Symbol" pitchFamily="18" charset="2"/>
              </a:rPr>
              <a:t>q</a:t>
            </a:r>
            <a:r>
              <a:rPr lang="en-US" sz="2000" dirty="0" smtClean="0">
                <a:solidFill>
                  <a:schemeClr val="tx2"/>
                </a:solidFill>
              </a:rPr>
              <a:t>         </a:t>
            </a:r>
            <a:r>
              <a:rPr lang="en-US" sz="2000" dirty="0" err="1" smtClean="0">
                <a:solidFill>
                  <a:schemeClr val="tx2"/>
                </a:solidFill>
              </a:rPr>
              <a:t>cos</a:t>
            </a:r>
            <a:r>
              <a:rPr lang="en-US" sz="2000" dirty="0" smtClean="0">
                <a:solidFill>
                  <a:schemeClr val="tx2"/>
                </a:solidFill>
              </a:rPr>
              <a:t> 2</a:t>
            </a:r>
            <a:r>
              <a:rPr lang="en-US" sz="2000" dirty="0" smtClean="0">
                <a:solidFill>
                  <a:schemeClr val="tx2"/>
                </a:solidFill>
                <a:latin typeface="Symbol" pitchFamily="18" charset="2"/>
              </a:rPr>
              <a:t>q</a:t>
            </a:r>
            <a:r>
              <a:rPr lang="en-US" sz="2000" dirty="0" smtClean="0">
                <a:solidFill>
                  <a:schemeClr val="tx2"/>
                </a:solidFill>
              </a:rPr>
              <a:t>      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7425" name="AutoShape 18"/>
          <p:cNvSpPr>
            <a:spLocks noChangeArrowheads="1"/>
          </p:cNvSpPr>
          <p:nvPr/>
        </p:nvSpPr>
        <p:spPr bwMode="auto">
          <a:xfrm>
            <a:off x="2577837" y="3788226"/>
            <a:ext cx="2705334" cy="1015663"/>
          </a:xfrm>
          <a:prstGeom prst="bracketPair">
            <a:avLst>
              <a:gd name="adj" fmla="val 16667"/>
            </a:avLst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00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7426" name="Text Box 19"/>
          <p:cNvSpPr txBox="1">
            <a:spLocks noChangeArrowheads="1"/>
          </p:cNvSpPr>
          <p:nvPr/>
        </p:nvSpPr>
        <p:spPr bwMode="auto">
          <a:xfrm>
            <a:off x="750063" y="4096985"/>
            <a:ext cx="112242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  </a:t>
            </a:r>
            <a:r>
              <a:rPr lang="en-US" sz="2000" dirty="0" err="1" smtClean="0"/>
              <a:t>H</a:t>
            </a:r>
            <a:r>
              <a:rPr lang="en-US" sz="2000" baseline="-25000" dirty="0" err="1" smtClean="0"/>
              <a:t>tot</a:t>
            </a:r>
            <a:r>
              <a:rPr lang="en-US" sz="2000" baseline="-25000" dirty="0" smtClean="0"/>
              <a:t> </a:t>
            </a:r>
            <a:r>
              <a:rPr lang="en-US" sz="2000" dirty="0"/>
              <a:t>= 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17433" name="Text Box 26"/>
          <p:cNvSpPr txBox="1">
            <a:spLocks noChangeArrowheads="1"/>
          </p:cNvSpPr>
          <p:nvPr/>
        </p:nvSpPr>
        <p:spPr bwMode="auto">
          <a:xfrm>
            <a:off x="1808004" y="3918619"/>
            <a:ext cx="64472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D</a:t>
            </a:r>
            <a:r>
              <a:rPr lang="en-US" sz="2000" dirty="0" smtClean="0"/>
              <a:t>m</a:t>
            </a:r>
            <a:r>
              <a:rPr lang="en-US" sz="2000" baseline="30000" dirty="0" smtClean="0"/>
              <a:t>2</a:t>
            </a:r>
            <a:endParaRPr lang="en-US" sz="2000" baseline="30000" dirty="0"/>
          </a:p>
          <a:p>
            <a:r>
              <a:rPr lang="en-US" sz="2000" dirty="0"/>
              <a:t>4</a:t>
            </a:r>
            <a:r>
              <a:rPr lang="en-US" sz="2000" dirty="0" smtClean="0"/>
              <a:t>E</a:t>
            </a:r>
            <a:endParaRPr lang="en-US" sz="2000" dirty="0"/>
          </a:p>
        </p:txBody>
      </p:sp>
      <p:sp>
        <p:nvSpPr>
          <p:cNvPr id="17436" name="Line 29"/>
          <p:cNvSpPr>
            <a:spLocks noChangeShapeType="1"/>
          </p:cNvSpPr>
          <p:nvPr/>
        </p:nvSpPr>
        <p:spPr bwMode="auto">
          <a:xfrm>
            <a:off x="1850434" y="4263241"/>
            <a:ext cx="533400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48" name="WordArt 41"/>
          <p:cNvSpPr>
            <a:spLocks noChangeArrowheads="1" noChangeShapeType="1" noTextEdit="1"/>
          </p:cNvSpPr>
          <p:nvPr/>
        </p:nvSpPr>
        <p:spPr bwMode="auto">
          <a:xfrm>
            <a:off x="457199" y="350870"/>
            <a:ext cx="4421525" cy="71303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/>
              </a:rPr>
              <a:t>Hamiltonian for 2</a:t>
            </a:r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Symbol" pitchFamily="18" charset="2"/>
              </a:rPr>
              <a:t>n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tx2"/>
              </a:solidFill>
              <a:latin typeface="Arial Black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57200" y="1424750"/>
            <a:ext cx="2657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In the </a:t>
            </a:r>
            <a:r>
              <a:rPr lang="en-IE" sz="2000" dirty="0" err="1" smtClean="0"/>
              <a:t>flavor</a:t>
            </a:r>
            <a:r>
              <a:rPr lang="en-IE" sz="2000" dirty="0" smtClean="0"/>
              <a:t> basis </a:t>
            </a:r>
            <a:endParaRPr lang="en-IE" sz="2000" dirty="0"/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751464" y="2018808"/>
            <a:ext cx="160973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err="1" smtClean="0"/>
              <a:t>H</a:t>
            </a:r>
            <a:r>
              <a:rPr lang="en-US" sz="2000" baseline="-25000" dirty="0" err="1" smtClean="0"/>
              <a:t>tot</a:t>
            </a:r>
            <a:r>
              <a:rPr lang="en-US" sz="2000" dirty="0" smtClean="0"/>
              <a:t> </a:t>
            </a:r>
            <a:r>
              <a:rPr lang="en-US" sz="2000" dirty="0"/>
              <a:t>= </a:t>
            </a:r>
            <a:r>
              <a:rPr lang="en-US" sz="2000" dirty="0" smtClean="0"/>
              <a:t>         </a:t>
            </a:r>
            <a:endParaRPr lang="en-US" sz="2000" dirty="0"/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1481548" y="1865813"/>
            <a:ext cx="79541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M </a:t>
            </a:r>
            <a:r>
              <a:rPr lang="en-US" sz="2000" dirty="0" err="1"/>
              <a:t>M</a:t>
            </a:r>
            <a:r>
              <a:rPr lang="en-US" sz="2000" baseline="30000" dirty="0"/>
              <a:t>+</a:t>
            </a:r>
            <a:endParaRPr lang="en-US" sz="2000" dirty="0"/>
          </a:p>
          <a:p>
            <a:r>
              <a:rPr lang="en-US" sz="2000" dirty="0"/>
              <a:t>  2E</a:t>
            </a:r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917714" y="2629636"/>
            <a:ext cx="2466975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M </a:t>
            </a:r>
            <a:r>
              <a:rPr lang="en-US" sz="2000" dirty="0" err="1"/>
              <a:t>M</a:t>
            </a:r>
            <a:r>
              <a:rPr lang="en-US" sz="2000" baseline="30000" dirty="0"/>
              <a:t>+</a:t>
            </a:r>
            <a:r>
              <a:rPr lang="en-US" sz="2000" dirty="0"/>
              <a:t>  = U M</a:t>
            </a:r>
            <a:r>
              <a:rPr lang="en-US" sz="2000" baseline="-25000" dirty="0"/>
              <a:t>diag</a:t>
            </a:r>
            <a:r>
              <a:rPr lang="en-US" sz="2000" baseline="30000" dirty="0"/>
              <a:t>2</a:t>
            </a:r>
            <a:r>
              <a:rPr lang="en-US" sz="2000" dirty="0"/>
              <a:t> U</a:t>
            </a:r>
            <a:r>
              <a:rPr lang="en-US" sz="2000" baseline="30000" dirty="0"/>
              <a:t>+</a:t>
            </a:r>
            <a:r>
              <a:rPr lang="en-US" sz="2000" dirty="0"/>
              <a:t> </a:t>
            </a:r>
          </a:p>
        </p:txBody>
      </p:sp>
      <p:sp>
        <p:nvSpPr>
          <p:cNvPr id="20" name="Line 15"/>
          <p:cNvSpPr>
            <a:spLocks noChangeShapeType="1"/>
          </p:cNvSpPr>
          <p:nvPr/>
        </p:nvSpPr>
        <p:spPr bwMode="auto">
          <a:xfrm>
            <a:off x="1576548" y="2219099"/>
            <a:ext cx="537259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Text Box 17"/>
          <p:cNvSpPr txBox="1">
            <a:spLocks noChangeArrowheads="1"/>
          </p:cNvSpPr>
          <p:nvPr/>
        </p:nvSpPr>
        <p:spPr bwMode="auto">
          <a:xfrm>
            <a:off x="5578835" y="2430793"/>
            <a:ext cx="221394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  </a:t>
            </a:r>
            <a:r>
              <a:rPr lang="en-US" sz="2000" dirty="0" err="1" smtClean="0">
                <a:solidFill>
                  <a:schemeClr val="tx2"/>
                </a:solidFill>
              </a:rPr>
              <a:t>cos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Symbol" pitchFamily="18" charset="2"/>
              </a:rPr>
              <a:t>q</a:t>
            </a:r>
            <a:r>
              <a:rPr lang="en-US" sz="2000" dirty="0" smtClean="0">
                <a:solidFill>
                  <a:schemeClr val="tx2"/>
                </a:solidFill>
              </a:rPr>
              <a:t>     sin </a:t>
            </a:r>
            <a:r>
              <a:rPr lang="en-US" sz="2000" dirty="0" smtClean="0">
                <a:solidFill>
                  <a:schemeClr val="tx2"/>
                </a:solidFill>
                <a:latin typeface="Symbol" pitchFamily="18" charset="2"/>
              </a:rPr>
              <a:t>q</a:t>
            </a:r>
            <a:r>
              <a:rPr lang="en-US" sz="2000" dirty="0" smtClean="0">
                <a:solidFill>
                  <a:schemeClr val="tx2"/>
                </a:solidFill>
              </a:rPr>
              <a:t>                        </a:t>
            </a:r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 - sin </a:t>
            </a:r>
            <a:r>
              <a:rPr lang="en-US" sz="2000" dirty="0" smtClean="0">
                <a:solidFill>
                  <a:schemeClr val="tx2"/>
                </a:solidFill>
                <a:latin typeface="Symbol" pitchFamily="18" charset="2"/>
              </a:rPr>
              <a:t>q</a:t>
            </a:r>
            <a:r>
              <a:rPr lang="en-US" sz="2000" dirty="0" smtClean="0">
                <a:solidFill>
                  <a:schemeClr val="tx2"/>
                </a:solidFill>
              </a:rPr>
              <a:t>    </a:t>
            </a:r>
            <a:r>
              <a:rPr lang="en-US" sz="2000" dirty="0" err="1" smtClean="0">
                <a:solidFill>
                  <a:schemeClr val="tx2"/>
                </a:solidFill>
              </a:rPr>
              <a:t>cos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Symbol" pitchFamily="18" charset="2"/>
              </a:rPr>
              <a:t>q</a:t>
            </a:r>
            <a:r>
              <a:rPr lang="en-US" sz="2000" dirty="0" smtClean="0">
                <a:solidFill>
                  <a:schemeClr val="tx2"/>
                </a:solidFill>
              </a:rPr>
              <a:t>      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059485" y="2626401"/>
            <a:ext cx="7001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U =</a:t>
            </a:r>
            <a:endParaRPr lang="en-IE" sz="2000" dirty="0"/>
          </a:p>
        </p:txBody>
      </p:sp>
      <p:sp>
        <p:nvSpPr>
          <p:cNvPr id="23" name="AutoShape 18"/>
          <p:cNvSpPr>
            <a:spLocks noChangeArrowheads="1"/>
          </p:cNvSpPr>
          <p:nvPr/>
        </p:nvSpPr>
        <p:spPr bwMode="auto">
          <a:xfrm>
            <a:off x="5663899" y="2430793"/>
            <a:ext cx="1768263" cy="707886"/>
          </a:xfrm>
          <a:prstGeom prst="bracketPair">
            <a:avLst>
              <a:gd name="adj" fmla="val 16667"/>
            </a:avLst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00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902006" y="3050261"/>
            <a:ext cx="3127779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 M</a:t>
            </a:r>
            <a:r>
              <a:rPr lang="en-US" sz="2000" baseline="-25000" dirty="0"/>
              <a:t>diag</a:t>
            </a:r>
            <a:r>
              <a:rPr lang="en-US" sz="2000" baseline="30000" dirty="0"/>
              <a:t>2</a:t>
            </a:r>
            <a:r>
              <a:rPr lang="en-US" sz="2000" dirty="0"/>
              <a:t> =  </a:t>
            </a:r>
            <a:r>
              <a:rPr lang="en-US" sz="2000" dirty="0" err="1"/>
              <a:t>diag</a:t>
            </a:r>
            <a:r>
              <a:rPr lang="en-US" sz="2000" dirty="0"/>
              <a:t> (m</a:t>
            </a:r>
            <a:r>
              <a:rPr lang="en-US" sz="2000" baseline="-25000" dirty="0"/>
              <a:t>1</a:t>
            </a:r>
            <a:r>
              <a:rPr lang="en-US" sz="2000" baseline="30000" dirty="0"/>
              <a:t>2</a:t>
            </a:r>
            <a:r>
              <a:rPr lang="en-US" sz="2000" dirty="0"/>
              <a:t>,  </a:t>
            </a:r>
            <a:r>
              <a:rPr lang="en-US" sz="2000" dirty="0" smtClean="0"/>
              <a:t>m</a:t>
            </a:r>
            <a:r>
              <a:rPr lang="en-US" sz="2000" baseline="-25000" dirty="0" smtClean="0"/>
              <a:t>2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)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3043" name="Rectangle 3"/>
          <p:cNvSpPr>
            <a:spLocks noChangeArrowheads="1"/>
          </p:cNvSpPr>
          <p:nvPr/>
        </p:nvSpPr>
        <p:spPr bwMode="auto">
          <a:xfrm>
            <a:off x="3048000" y="3124200"/>
            <a:ext cx="2752606" cy="7620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3044" name="Rectangle 4"/>
          <p:cNvSpPr>
            <a:spLocks noChangeArrowheads="1"/>
          </p:cNvSpPr>
          <p:nvPr/>
        </p:nvSpPr>
        <p:spPr bwMode="auto">
          <a:xfrm>
            <a:off x="3242932" y="5181600"/>
            <a:ext cx="2351740" cy="6921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3045" name="Text Box 5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343046" name="Text Box 6"/>
          <p:cNvSpPr txBox="1">
            <a:spLocks noChangeArrowheads="1"/>
          </p:cNvSpPr>
          <p:nvPr/>
        </p:nvSpPr>
        <p:spPr bwMode="auto">
          <a:xfrm>
            <a:off x="6487888" y="1452792"/>
            <a:ext cx="230864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Symbol" pitchFamily="18" charset="2"/>
              <a:buNone/>
            </a:pPr>
            <a:r>
              <a:rPr lang="en-US" sz="2000" dirty="0"/>
              <a:t>         Re </a:t>
            </a:r>
            <a:r>
              <a:rPr lang="en-US" sz="2000" dirty="0">
                <a:latin typeface="Symbol" pitchFamily="18" charset="2"/>
              </a:rPr>
              <a:t>n</a:t>
            </a:r>
            <a:r>
              <a:rPr lang="en-US" sz="2000" baseline="-25000" dirty="0"/>
              <a:t>e</a:t>
            </a:r>
            <a:r>
              <a:rPr lang="en-US" sz="2000" baseline="30000" dirty="0"/>
              <a:t>+ </a:t>
            </a:r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>
                <a:latin typeface="Symbol" pitchFamily="18" charset="2"/>
              </a:rPr>
              <a:t>t</a:t>
            </a:r>
            <a:endParaRPr lang="en-US" sz="2000" dirty="0"/>
          </a:p>
          <a:p>
            <a:pPr>
              <a:buFont typeface="Symbol" pitchFamily="18" charset="2"/>
              <a:buNone/>
            </a:pPr>
            <a:r>
              <a:rPr lang="en-US" sz="2000" b="1" dirty="0" smtClean="0"/>
              <a:t> P</a:t>
            </a:r>
            <a:r>
              <a:rPr lang="en-US" sz="2000" dirty="0" smtClean="0"/>
              <a:t> </a:t>
            </a:r>
            <a:r>
              <a:rPr lang="en-US" sz="2000" dirty="0"/>
              <a:t>= </a:t>
            </a:r>
            <a:r>
              <a:rPr lang="en-US" sz="2000" dirty="0" smtClean="0"/>
              <a:t>  </a:t>
            </a:r>
            <a:r>
              <a:rPr lang="en-US" sz="2000" dirty="0" err="1"/>
              <a:t>Im</a:t>
            </a:r>
            <a:r>
              <a:rPr lang="en-US" sz="2000" dirty="0"/>
              <a:t> </a:t>
            </a:r>
            <a:r>
              <a:rPr lang="en-US" sz="2000" dirty="0">
                <a:latin typeface="Symbol" pitchFamily="18" charset="2"/>
              </a:rPr>
              <a:t>n</a:t>
            </a:r>
            <a:r>
              <a:rPr lang="en-US" sz="2000" baseline="-25000" dirty="0"/>
              <a:t>e</a:t>
            </a:r>
            <a:r>
              <a:rPr lang="en-US" sz="2000" baseline="30000" dirty="0"/>
              <a:t>+ </a:t>
            </a:r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>
                <a:latin typeface="Symbol" pitchFamily="18" charset="2"/>
              </a:rPr>
              <a:t>t</a:t>
            </a:r>
            <a:r>
              <a:rPr lang="en-US" sz="2000" dirty="0" smtClean="0"/>
              <a:t>     </a:t>
            </a:r>
            <a:endParaRPr lang="en-US" sz="2000" dirty="0"/>
          </a:p>
          <a:p>
            <a:pPr>
              <a:buFont typeface="Symbol" pitchFamily="18" charset="2"/>
              <a:buNone/>
            </a:pPr>
            <a:r>
              <a:rPr lang="en-US" sz="2000" dirty="0"/>
              <a:t>         </a:t>
            </a:r>
            <a:r>
              <a:rPr lang="en-US" sz="2000" dirty="0">
                <a:latin typeface="Symbol" pitchFamily="18" charset="2"/>
              </a:rPr>
              <a:t>n</a:t>
            </a:r>
            <a:r>
              <a:rPr lang="en-US" sz="2000" baseline="-25000" dirty="0"/>
              <a:t>e</a:t>
            </a:r>
            <a:r>
              <a:rPr lang="en-US" sz="2000" baseline="30000" dirty="0"/>
              <a:t>+ </a:t>
            </a:r>
            <a:r>
              <a:rPr lang="en-US" sz="2000" dirty="0">
                <a:latin typeface="Symbol" pitchFamily="18" charset="2"/>
              </a:rPr>
              <a:t>n</a:t>
            </a:r>
            <a:r>
              <a:rPr lang="en-US" sz="2000" baseline="-25000" dirty="0"/>
              <a:t>e</a:t>
            </a:r>
            <a:r>
              <a:rPr lang="en-US" sz="2000" dirty="0"/>
              <a:t> - 1/2 </a:t>
            </a:r>
          </a:p>
        </p:txBody>
      </p:sp>
      <p:sp>
        <p:nvSpPr>
          <p:cNvPr id="343048" name="WordArt 8"/>
          <p:cNvSpPr>
            <a:spLocks noChangeArrowheads="1" noChangeShapeType="1" noTextEdit="1"/>
          </p:cNvSpPr>
          <p:nvPr/>
        </p:nvSpPr>
        <p:spPr bwMode="auto">
          <a:xfrm>
            <a:off x="451958" y="297708"/>
            <a:ext cx="5422531" cy="75491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Neutrino polarization </a:t>
            </a:r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vector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343049" name="Text Box 9"/>
          <p:cNvSpPr txBox="1">
            <a:spLocks noChangeArrowheads="1"/>
          </p:cNvSpPr>
          <p:nvPr/>
        </p:nvSpPr>
        <p:spPr bwMode="auto">
          <a:xfrm>
            <a:off x="3048000" y="3974802"/>
            <a:ext cx="319189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/>
              <a:t>B</a:t>
            </a:r>
            <a:r>
              <a:rPr lang="en-US" sz="2000" dirty="0"/>
              <a:t> </a:t>
            </a:r>
            <a:r>
              <a:rPr lang="en-US" sz="2000" dirty="0" smtClean="0"/>
              <a:t>=       </a:t>
            </a:r>
            <a:r>
              <a:rPr lang="en-US" sz="2000" dirty="0"/>
              <a:t>(sin </a:t>
            </a:r>
            <a:r>
              <a:rPr lang="en-US" sz="2000" dirty="0" smtClean="0"/>
              <a:t>2</a:t>
            </a:r>
            <a:r>
              <a:rPr lang="en-US" sz="2000" dirty="0" smtClean="0">
                <a:latin typeface="Symbol" pitchFamily="18" charset="2"/>
              </a:rPr>
              <a:t>q</a:t>
            </a:r>
            <a:r>
              <a:rPr lang="en-US" sz="2000" dirty="0" smtClean="0"/>
              <a:t>, 0, cos2</a:t>
            </a:r>
            <a:r>
              <a:rPr lang="en-US" sz="2000" dirty="0" smtClean="0">
                <a:latin typeface="Symbol" pitchFamily="18" charset="2"/>
              </a:rPr>
              <a:t>q</a:t>
            </a:r>
            <a:r>
              <a:rPr lang="en-US" sz="2000" dirty="0" smtClean="0"/>
              <a:t>) </a:t>
            </a:r>
            <a:endParaRPr lang="en-US" sz="2000" dirty="0"/>
          </a:p>
        </p:txBody>
      </p:sp>
      <p:sp>
        <p:nvSpPr>
          <p:cNvPr id="343050" name="Text Box 10"/>
          <p:cNvSpPr txBox="1">
            <a:spLocks noChangeArrowheads="1"/>
          </p:cNvSpPr>
          <p:nvPr/>
        </p:nvSpPr>
        <p:spPr bwMode="auto">
          <a:xfrm>
            <a:off x="3597275" y="3886200"/>
            <a:ext cx="5175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2</a:t>
            </a:r>
            <a:r>
              <a:rPr lang="en-US" dirty="0">
                <a:latin typeface="Symbol" pitchFamily="18" charset="2"/>
              </a:rPr>
              <a:t>p</a:t>
            </a:r>
            <a:r>
              <a:rPr lang="en-US" dirty="0"/>
              <a:t> </a:t>
            </a:r>
          </a:p>
          <a:p>
            <a:r>
              <a:rPr lang="en-US" dirty="0"/>
              <a:t> </a:t>
            </a:r>
            <a:r>
              <a:rPr lang="en-US" dirty="0" err="1" smtClean="0"/>
              <a:t>l</a:t>
            </a:r>
            <a:r>
              <a:rPr lang="en-US" baseline="-25000" dirty="0" err="1">
                <a:latin typeface="Symbol" pitchFamily="18" charset="2"/>
              </a:rPr>
              <a:t>n</a:t>
            </a:r>
            <a:endParaRPr lang="en-US" dirty="0"/>
          </a:p>
        </p:txBody>
      </p:sp>
      <p:sp>
        <p:nvSpPr>
          <p:cNvPr id="343051" name="Line 11"/>
          <p:cNvSpPr>
            <a:spLocks noChangeShapeType="1"/>
          </p:cNvSpPr>
          <p:nvPr/>
        </p:nvSpPr>
        <p:spPr bwMode="auto">
          <a:xfrm>
            <a:off x="3581400" y="4191000"/>
            <a:ext cx="393700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3052" name="Text Box 12"/>
          <p:cNvSpPr txBox="1">
            <a:spLocks noChangeArrowheads="1"/>
          </p:cNvSpPr>
          <p:nvPr/>
        </p:nvSpPr>
        <p:spPr bwMode="auto">
          <a:xfrm>
            <a:off x="3581400" y="5334000"/>
            <a:ext cx="18469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     </a:t>
            </a:r>
            <a:r>
              <a:rPr lang="en-US" sz="2000" dirty="0"/>
              <a:t>= </a:t>
            </a:r>
            <a:r>
              <a:rPr lang="en-US" sz="2000" dirty="0" smtClean="0"/>
              <a:t> - [</a:t>
            </a:r>
            <a:r>
              <a:rPr lang="en-US" sz="2000" b="1" dirty="0" smtClean="0"/>
              <a:t>B</a:t>
            </a:r>
            <a:r>
              <a:rPr lang="en-US" sz="2000" dirty="0" smtClean="0"/>
              <a:t> </a:t>
            </a:r>
            <a:r>
              <a:rPr lang="en-US" sz="2000" dirty="0"/>
              <a:t>x </a:t>
            </a:r>
            <a:r>
              <a:rPr lang="en-US" sz="2000" b="1" dirty="0" smtClean="0"/>
              <a:t>P</a:t>
            </a:r>
            <a:r>
              <a:rPr lang="en-US" sz="2000" dirty="0" smtClean="0"/>
              <a:t>] </a:t>
            </a:r>
            <a:endParaRPr lang="en-US" sz="2000" dirty="0"/>
          </a:p>
        </p:txBody>
      </p:sp>
      <p:sp>
        <p:nvSpPr>
          <p:cNvPr id="343053" name="Text Box 13"/>
          <p:cNvSpPr txBox="1">
            <a:spLocks noChangeArrowheads="1"/>
          </p:cNvSpPr>
          <p:nvPr/>
        </p:nvSpPr>
        <p:spPr bwMode="auto">
          <a:xfrm>
            <a:off x="3395663" y="5181600"/>
            <a:ext cx="61266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d</a:t>
            </a:r>
            <a:r>
              <a:rPr lang="en-US" sz="2000" dirty="0">
                <a:latin typeface="Symbol" pitchFamily="18" charset="2"/>
              </a:rPr>
              <a:t> </a:t>
            </a:r>
            <a:r>
              <a:rPr lang="en-US" sz="2000" b="1" dirty="0"/>
              <a:t>P</a:t>
            </a:r>
            <a:r>
              <a:rPr lang="en-US" sz="2000" dirty="0"/>
              <a:t> </a:t>
            </a:r>
          </a:p>
          <a:p>
            <a:r>
              <a:rPr lang="en-US" sz="2000" dirty="0" err="1"/>
              <a:t>dt</a:t>
            </a:r>
            <a:endParaRPr lang="en-US" sz="2000" dirty="0"/>
          </a:p>
        </p:txBody>
      </p:sp>
      <p:sp>
        <p:nvSpPr>
          <p:cNvPr id="343054" name="Line 14"/>
          <p:cNvSpPr>
            <a:spLocks noChangeShapeType="1"/>
          </p:cNvSpPr>
          <p:nvPr/>
        </p:nvSpPr>
        <p:spPr bwMode="auto">
          <a:xfrm>
            <a:off x="3494567" y="5528932"/>
            <a:ext cx="342900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3055" name="Text Box 15"/>
          <p:cNvSpPr txBox="1">
            <a:spLocks noChangeArrowheads="1"/>
          </p:cNvSpPr>
          <p:nvPr/>
        </p:nvSpPr>
        <p:spPr bwMode="auto">
          <a:xfrm>
            <a:off x="363827" y="6019800"/>
            <a:ext cx="692287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/>
              <a:t>Coincides with equation for the electron </a:t>
            </a:r>
            <a:r>
              <a:rPr lang="en-US" sz="2000" dirty="0" smtClean="0"/>
              <a:t>spin precession  </a:t>
            </a:r>
          </a:p>
          <a:p>
            <a:r>
              <a:rPr lang="en-US" sz="2000" dirty="0" smtClean="0"/>
              <a:t>in </a:t>
            </a:r>
            <a:r>
              <a:rPr lang="en-US" sz="2000" dirty="0"/>
              <a:t>the magnetic field</a:t>
            </a:r>
          </a:p>
        </p:txBody>
      </p:sp>
      <p:sp>
        <p:nvSpPr>
          <p:cNvPr id="343056" name="AutoShape 16"/>
          <p:cNvSpPr>
            <a:spLocks noChangeArrowheads="1"/>
          </p:cNvSpPr>
          <p:nvPr/>
        </p:nvSpPr>
        <p:spPr bwMode="auto">
          <a:xfrm>
            <a:off x="7100857" y="1472856"/>
            <a:ext cx="1524982" cy="990600"/>
          </a:xfrm>
          <a:prstGeom prst="bracketPair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3057" name="Text Box 17"/>
          <p:cNvSpPr txBox="1">
            <a:spLocks noChangeArrowheads="1"/>
          </p:cNvSpPr>
          <p:nvPr/>
        </p:nvSpPr>
        <p:spPr bwMode="auto">
          <a:xfrm>
            <a:off x="638026" y="1438936"/>
            <a:ext cx="6463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y</a:t>
            </a:r>
            <a:r>
              <a:rPr lang="en-US" sz="2000" dirty="0"/>
              <a:t> = </a:t>
            </a:r>
          </a:p>
        </p:txBody>
      </p:sp>
      <p:sp>
        <p:nvSpPr>
          <p:cNvPr id="343058" name="Text Box 18"/>
          <p:cNvSpPr txBox="1">
            <a:spLocks noChangeArrowheads="1"/>
          </p:cNvSpPr>
          <p:nvPr/>
        </p:nvSpPr>
        <p:spPr bwMode="auto">
          <a:xfrm>
            <a:off x="1281113" y="1275903"/>
            <a:ext cx="48763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Symbol" pitchFamily="18" charset="2"/>
              <a:buNone/>
            </a:pPr>
            <a:r>
              <a:rPr lang="en-US" sz="2000" dirty="0">
                <a:latin typeface="Symbol" pitchFamily="18" charset="2"/>
              </a:rPr>
              <a:t>n</a:t>
            </a:r>
            <a:r>
              <a:rPr lang="en-US" sz="2000" baseline="-25000" dirty="0"/>
              <a:t>e</a:t>
            </a:r>
            <a:r>
              <a:rPr lang="en-US" sz="2000" dirty="0"/>
              <a:t> </a:t>
            </a:r>
          </a:p>
          <a:p>
            <a:pPr>
              <a:buFont typeface="Symbol" pitchFamily="18" charset="2"/>
              <a:buNone/>
            </a:pPr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>
                <a:latin typeface="Symbol" pitchFamily="18" charset="2"/>
              </a:rPr>
              <a:t>t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343059" name="AutoShape 19"/>
          <p:cNvSpPr>
            <a:spLocks noChangeArrowheads="1"/>
          </p:cNvSpPr>
          <p:nvPr/>
        </p:nvSpPr>
        <p:spPr bwMode="auto">
          <a:xfrm>
            <a:off x="1219200" y="1371600"/>
            <a:ext cx="533400" cy="609600"/>
          </a:xfrm>
          <a:prstGeom prst="bracketPair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 dirty="0"/>
          </a:p>
        </p:txBody>
      </p:sp>
      <p:sp>
        <p:nvSpPr>
          <p:cNvPr id="343060" name="Text Box 20"/>
          <p:cNvSpPr txBox="1">
            <a:spLocks noChangeArrowheads="1"/>
          </p:cNvSpPr>
          <p:nvPr/>
        </p:nvSpPr>
        <p:spPr bwMode="auto">
          <a:xfrm>
            <a:off x="2847794" y="1279558"/>
            <a:ext cx="311174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/>
              <a:t>Def. polarization </a:t>
            </a:r>
            <a:r>
              <a:rPr lang="en-US" sz="2000" dirty="0"/>
              <a:t>vector:</a:t>
            </a:r>
          </a:p>
        </p:txBody>
      </p:sp>
      <p:sp>
        <p:nvSpPr>
          <p:cNvPr id="343061" name="Text Box 21"/>
          <p:cNvSpPr txBox="1">
            <a:spLocks noChangeArrowheads="1"/>
          </p:cNvSpPr>
          <p:nvPr/>
        </p:nvSpPr>
        <p:spPr bwMode="auto">
          <a:xfrm>
            <a:off x="3060700" y="1713723"/>
            <a:ext cx="1750800" cy="40011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 </a:t>
            </a:r>
            <a:r>
              <a:rPr lang="en-US" sz="2000" b="1" dirty="0"/>
              <a:t>P </a:t>
            </a:r>
            <a:r>
              <a:rPr lang="en-US" sz="2000" dirty="0"/>
              <a:t>=</a:t>
            </a:r>
            <a:r>
              <a:rPr lang="en-US" sz="2000" dirty="0">
                <a:latin typeface="Symbol" pitchFamily="18" charset="2"/>
              </a:rPr>
              <a:t>  y</a:t>
            </a:r>
            <a:r>
              <a:rPr lang="en-US" sz="2000" baseline="30000" dirty="0"/>
              <a:t>+</a:t>
            </a:r>
            <a:r>
              <a:rPr lang="en-US" sz="2000" dirty="0">
                <a:latin typeface="Symbol" pitchFamily="18" charset="2"/>
              </a:rPr>
              <a:t> </a:t>
            </a:r>
            <a:r>
              <a:rPr lang="en-US" sz="2000" b="1" dirty="0">
                <a:latin typeface="Symbol" pitchFamily="18" charset="2"/>
              </a:rPr>
              <a:t>s/2 </a:t>
            </a:r>
            <a:r>
              <a:rPr lang="en-US" sz="2000" dirty="0">
                <a:latin typeface="Symbol" pitchFamily="18" charset="2"/>
              </a:rPr>
              <a:t>y</a:t>
            </a:r>
            <a:r>
              <a:rPr lang="en-US" sz="2000" dirty="0"/>
              <a:t> </a:t>
            </a:r>
          </a:p>
        </p:txBody>
      </p:sp>
      <p:sp>
        <p:nvSpPr>
          <p:cNvPr id="343062" name="Text Box 22"/>
          <p:cNvSpPr txBox="1">
            <a:spLocks noChangeArrowheads="1"/>
          </p:cNvSpPr>
          <p:nvPr/>
        </p:nvSpPr>
        <p:spPr bwMode="auto">
          <a:xfrm>
            <a:off x="421095" y="2655790"/>
            <a:ext cx="25010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Evolution equation: </a:t>
            </a:r>
          </a:p>
        </p:txBody>
      </p:sp>
      <p:sp>
        <p:nvSpPr>
          <p:cNvPr id="343063" name="Text Box 23"/>
          <p:cNvSpPr txBox="1">
            <a:spLocks noChangeArrowheads="1"/>
          </p:cNvSpPr>
          <p:nvPr/>
        </p:nvSpPr>
        <p:spPr bwMode="auto">
          <a:xfrm>
            <a:off x="751367" y="3299635"/>
            <a:ext cx="17123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err="1"/>
              <a:t>i</a:t>
            </a:r>
            <a:r>
              <a:rPr lang="en-US" sz="2000" dirty="0"/>
              <a:t>         = </a:t>
            </a:r>
            <a:r>
              <a:rPr lang="en-US" sz="2000" dirty="0" smtClean="0"/>
              <a:t>H </a:t>
            </a:r>
            <a:r>
              <a:rPr lang="en-US" sz="2000" dirty="0">
                <a:latin typeface="Symbol" pitchFamily="18" charset="2"/>
              </a:rPr>
              <a:t>Y</a:t>
            </a:r>
            <a:r>
              <a:rPr lang="en-US" sz="2000" dirty="0"/>
              <a:t> </a:t>
            </a:r>
          </a:p>
        </p:txBody>
      </p:sp>
      <p:sp>
        <p:nvSpPr>
          <p:cNvPr id="343064" name="Text Box 24"/>
          <p:cNvSpPr txBox="1">
            <a:spLocks noChangeArrowheads="1"/>
          </p:cNvSpPr>
          <p:nvPr/>
        </p:nvSpPr>
        <p:spPr bwMode="auto">
          <a:xfrm>
            <a:off x="914400" y="3168501"/>
            <a:ext cx="68640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d </a:t>
            </a:r>
            <a:r>
              <a:rPr lang="en-US" sz="2000" dirty="0">
                <a:latin typeface="Symbol" pitchFamily="18" charset="2"/>
              </a:rPr>
              <a:t>Y</a:t>
            </a:r>
            <a:endParaRPr lang="en-US" sz="2000" dirty="0"/>
          </a:p>
          <a:p>
            <a:r>
              <a:rPr lang="en-US" sz="2000" dirty="0"/>
              <a:t>d t  </a:t>
            </a:r>
          </a:p>
        </p:txBody>
      </p:sp>
      <p:sp>
        <p:nvSpPr>
          <p:cNvPr id="343065" name="Line 25"/>
          <p:cNvSpPr>
            <a:spLocks noChangeShapeType="1"/>
          </p:cNvSpPr>
          <p:nvPr/>
        </p:nvSpPr>
        <p:spPr bwMode="auto">
          <a:xfrm>
            <a:off x="990600" y="3505200"/>
            <a:ext cx="457200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3066" name="Text Box 26"/>
          <p:cNvSpPr txBox="1">
            <a:spLocks noChangeArrowheads="1"/>
          </p:cNvSpPr>
          <p:nvPr/>
        </p:nvSpPr>
        <p:spPr bwMode="auto">
          <a:xfrm>
            <a:off x="3406775" y="3168650"/>
            <a:ext cx="68640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d </a:t>
            </a:r>
            <a:r>
              <a:rPr lang="en-US" sz="2000" dirty="0">
                <a:latin typeface="Symbol" pitchFamily="18" charset="2"/>
              </a:rPr>
              <a:t>Y</a:t>
            </a:r>
            <a:endParaRPr lang="en-US" sz="2000" dirty="0"/>
          </a:p>
          <a:p>
            <a:r>
              <a:rPr lang="en-US" sz="2000" dirty="0"/>
              <a:t>d t  </a:t>
            </a:r>
          </a:p>
        </p:txBody>
      </p:sp>
      <p:sp>
        <p:nvSpPr>
          <p:cNvPr id="343067" name="Text Box 27"/>
          <p:cNvSpPr txBox="1">
            <a:spLocks noChangeArrowheads="1"/>
          </p:cNvSpPr>
          <p:nvPr/>
        </p:nvSpPr>
        <p:spPr bwMode="auto">
          <a:xfrm>
            <a:off x="3219450" y="3352800"/>
            <a:ext cx="25811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err="1"/>
              <a:t>i</a:t>
            </a:r>
            <a:r>
              <a:rPr lang="en-US" sz="2000" dirty="0"/>
              <a:t>         = </a:t>
            </a:r>
            <a:r>
              <a:rPr lang="en-US" sz="2000" dirty="0" smtClean="0"/>
              <a:t>- </a:t>
            </a:r>
            <a:r>
              <a:rPr lang="en-US" sz="2000" dirty="0"/>
              <a:t>(</a:t>
            </a:r>
            <a:r>
              <a:rPr lang="en-US" sz="2000" b="1" dirty="0"/>
              <a:t>B </a:t>
            </a:r>
            <a:r>
              <a:rPr lang="en-US" sz="2000" b="1" dirty="0" smtClean="0">
                <a:latin typeface="Symbol" pitchFamily="18" charset="2"/>
              </a:rPr>
              <a:t>s/2 </a:t>
            </a:r>
            <a:r>
              <a:rPr lang="en-US" sz="2000" dirty="0"/>
              <a:t>) </a:t>
            </a:r>
            <a:r>
              <a:rPr lang="en-US" sz="2000" dirty="0">
                <a:latin typeface="Symbol" pitchFamily="18" charset="2"/>
              </a:rPr>
              <a:t>Y</a:t>
            </a:r>
            <a:r>
              <a:rPr lang="en-US" sz="2000" dirty="0"/>
              <a:t> </a:t>
            </a:r>
          </a:p>
        </p:txBody>
      </p:sp>
      <p:sp>
        <p:nvSpPr>
          <p:cNvPr id="343068" name="Line 28"/>
          <p:cNvSpPr>
            <a:spLocks noChangeShapeType="1"/>
          </p:cNvSpPr>
          <p:nvPr/>
        </p:nvSpPr>
        <p:spPr bwMode="auto">
          <a:xfrm>
            <a:off x="3429000" y="3503613"/>
            <a:ext cx="457200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3069" name="Text Box 29"/>
          <p:cNvSpPr txBox="1">
            <a:spLocks noChangeArrowheads="1"/>
          </p:cNvSpPr>
          <p:nvPr/>
        </p:nvSpPr>
        <p:spPr bwMode="auto">
          <a:xfrm>
            <a:off x="403258" y="4639336"/>
            <a:ext cx="768992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Differentiating </a:t>
            </a:r>
            <a:r>
              <a:rPr lang="en-US" sz="2000" dirty="0" smtClean="0"/>
              <a:t> </a:t>
            </a:r>
            <a:r>
              <a:rPr lang="en-US" sz="2000" b="1" dirty="0" smtClean="0"/>
              <a:t>P </a:t>
            </a:r>
            <a:r>
              <a:rPr lang="en-US" sz="2000" dirty="0" smtClean="0"/>
              <a:t>from (*) and using </a:t>
            </a:r>
            <a:r>
              <a:rPr lang="en-US" sz="2000" dirty="0"/>
              <a:t>equation of </a:t>
            </a:r>
            <a:r>
              <a:rPr lang="en-US" sz="2000" dirty="0" smtClean="0"/>
              <a:t>motion for</a:t>
            </a:r>
            <a:r>
              <a:rPr lang="en-US" sz="2000" dirty="0" smtClean="0">
                <a:latin typeface="Symbol" pitchFamily="18" charset="2"/>
              </a:rPr>
              <a:t> Y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343070" name="AutoShape 30"/>
          <p:cNvSpPr>
            <a:spLocks noChangeArrowheads="1"/>
          </p:cNvSpPr>
          <p:nvPr/>
        </p:nvSpPr>
        <p:spPr bwMode="auto">
          <a:xfrm>
            <a:off x="2133600" y="1536402"/>
            <a:ext cx="228600" cy="304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3071" name="AutoShape 31"/>
          <p:cNvSpPr>
            <a:spLocks noChangeArrowheads="1"/>
          </p:cNvSpPr>
          <p:nvPr/>
        </p:nvSpPr>
        <p:spPr bwMode="auto">
          <a:xfrm>
            <a:off x="2514600" y="3352800"/>
            <a:ext cx="228600" cy="304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2100697" y="3974296"/>
            <a:ext cx="9579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where</a:t>
            </a:r>
            <a:endParaRPr lang="en-IE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4785180" y="1773854"/>
            <a:ext cx="679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(*)</a:t>
            </a:r>
            <a:endParaRPr lang="en-IE" dirty="0"/>
          </a:p>
        </p:txBody>
      </p:sp>
      <p:sp>
        <p:nvSpPr>
          <p:cNvPr id="33" name="TextBox 32"/>
          <p:cNvSpPr txBox="1"/>
          <p:nvPr/>
        </p:nvSpPr>
        <p:spPr>
          <a:xfrm>
            <a:off x="4066947" y="2126501"/>
            <a:ext cx="18766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Pauli matrices</a:t>
            </a:r>
            <a:endParaRPr lang="en-IE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6776322" y="2555949"/>
            <a:ext cx="20202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elements of density matrix</a:t>
            </a:r>
            <a:endParaRPr lang="en-IE" sz="2000" dirty="0"/>
          </a:p>
        </p:txBody>
      </p:sp>
      <p:sp>
        <p:nvSpPr>
          <p:cNvPr id="35" name="TextBox 34"/>
          <p:cNvSpPr txBox="1"/>
          <p:nvPr/>
        </p:nvSpPr>
        <p:spPr>
          <a:xfrm>
            <a:off x="6271638" y="501988"/>
            <a:ext cx="25248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in the </a:t>
            </a:r>
            <a:r>
              <a:rPr lang="en-IE" sz="2000" dirty="0" err="1" smtClean="0"/>
              <a:t>flavor</a:t>
            </a:r>
            <a:r>
              <a:rPr lang="en-IE" sz="2000" dirty="0" smtClean="0"/>
              <a:t> space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-6498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 dirty="0">
              <a:latin typeface="Times New Roman" pitchFamily="18" charset="0"/>
            </a:endParaRPr>
          </a:p>
        </p:txBody>
      </p:sp>
      <p:sp>
        <p:nvSpPr>
          <p:cNvPr id="680963" name="Rectangle 3"/>
          <p:cNvSpPr>
            <a:spLocks noChangeArrowheads="1"/>
          </p:cNvSpPr>
          <p:nvPr/>
        </p:nvSpPr>
        <p:spPr bwMode="auto">
          <a:xfrm>
            <a:off x="990600" y="1600200"/>
            <a:ext cx="2286000" cy="28956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8001000" y="762000"/>
            <a:ext cx="762000" cy="685800"/>
          </a:xfrm>
          <a:prstGeom prst="ellipse">
            <a:avLst/>
          </a:prstGeom>
          <a:solidFill>
            <a:schemeClr val="accent2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auto">
          <a:xfrm>
            <a:off x="7467600" y="762000"/>
            <a:ext cx="762000" cy="685800"/>
          </a:xfrm>
          <a:prstGeom prst="ellipse">
            <a:avLst/>
          </a:prstGeom>
          <a:solidFill>
            <a:srgbClr val="00FF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7696200" y="228600"/>
            <a:ext cx="762000" cy="685800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7693025" y="838200"/>
            <a:ext cx="460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400" baseline="-25000">
                <a:solidFill>
                  <a:schemeClr val="tx2"/>
                </a:solidFill>
                <a:latin typeface="Symbol" pitchFamily="18" charset="2"/>
              </a:rPr>
              <a:t>m</a:t>
            </a:r>
            <a:endParaRPr lang="en-US" sz="240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8229600" y="838200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400" baseline="-25000">
                <a:solidFill>
                  <a:schemeClr val="tx2"/>
                </a:solidFill>
                <a:latin typeface="Symbol" pitchFamily="18" charset="2"/>
              </a:rPr>
              <a:t>t</a:t>
            </a:r>
            <a:endParaRPr lang="en-US" sz="240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7872413" y="304800"/>
            <a:ext cx="433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400" baseline="-25000">
                <a:solidFill>
                  <a:schemeClr val="tx2"/>
                </a:solidFill>
                <a:latin typeface="Times New Roman" pitchFamily="18" charset="0"/>
              </a:rPr>
              <a:t>e</a:t>
            </a:r>
            <a:endParaRPr lang="en-US" sz="240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990600" y="3505200"/>
            <a:ext cx="398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000" baseline="-25000">
                <a:solidFill>
                  <a:schemeClr val="tx2"/>
                </a:solidFill>
                <a:latin typeface="Times New Roman" pitchFamily="18" charset="0"/>
              </a:rPr>
              <a:t>2</a:t>
            </a:r>
            <a:endParaRPr lang="en-US" sz="200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990600" y="3810000"/>
            <a:ext cx="398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000" baseline="-25000">
                <a:solidFill>
                  <a:schemeClr val="tx2"/>
                </a:solidFill>
                <a:latin typeface="Times New Roman" pitchFamily="18" charset="0"/>
              </a:rPr>
              <a:t>1</a:t>
            </a:r>
            <a:endParaRPr lang="en-US" sz="200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1447800" y="2133600"/>
            <a:ext cx="152400" cy="1524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1447800" y="3657600"/>
            <a:ext cx="457200" cy="1524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1506538" y="2133600"/>
            <a:ext cx="746125" cy="152400"/>
          </a:xfrm>
          <a:prstGeom prst="rect">
            <a:avLst/>
          </a:prstGeom>
          <a:solidFill>
            <a:srgbClr val="00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2195513" y="2133600"/>
            <a:ext cx="623887" cy="1524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2362200" y="3657600"/>
            <a:ext cx="457200" cy="1524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1905000" y="3657600"/>
            <a:ext cx="457200" cy="152400"/>
          </a:xfrm>
          <a:prstGeom prst="rect">
            <a:avLst/>
          </a:prstGeom>
          <a:solidFill>
            <a:srgbClr val="00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3" name="Rectangle 19"/>
          <p:cNvSpPr>
            <a:spLocks noChangeArrowheads="1"/>
          </p:cNvSpPr>
          <p:nvPr/>
        </p:nvSpPr>
        <p:spPr bwMode="auto">
          <a:xfrm>
            <a:off x="1447800" y="3962400"/>
            <a:ext cx="762000" cy="1524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2209800" y="3962400"/>
            <a:ext cx="304800" cy="152400"/>
          </a:xfrm>
          <a:prstGeom prst="rect">
            <a:avLst/>
          </a:prstGeom>
          <a:solidFill>
            <a:srgbClr val="00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5" name="Rectangle 21"/>
          <p:cNvSpPr>
            <a:spLocks noChangeArrowheads="1"/>
          </p:cNvSpPr>
          <p:nvPr/>
        </p:nvSpPr>
        <p:spPr bwMode="auto">
          <a:xfrm>
            <a:off x="2514600" y="3962400"/>
            <a:ext cx="304800" cy="1524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990600" y="1981200"/>
            <a:ext cx="398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000" baseline="-25000">
                <a:solidFill>
                  <a:schemeClr val="tx2"/>
                </a:solidFill>
                <a:latin typeface="Times New Roman" pitchFamily="18" charset="0"/>
              </a:rPr>
              <a:t>3</a:t>
            </a:r>
            <a:endParaRPr lang="en-US" sz="200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16408" name="Text Box 24"/>
          <p:cNvSpPr txBox="1">
            <a:spLocks noChangeArrowheads="1"/>
          </p:cNvSpPr>
          <p:nvPr/>
        </p:nvSpPr>
        <p:spPr bwMode="auto">
          <a:xfrm>
            <a:off x="3276600" y="3048000"/>
            <a:ext cx="784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Symbol" pitchFamily="18" charset="2"/>
              </a:rPr>
              <a:t>D</a:t>
            </a:r>
            <a:r>
              <a:rPr lang="en-US" sz="2000">
                <a:latin typeface="Times New Roman" pitchFamily="18" charset="0"/>
              </a:rPr>
              <a:t>m</a:t>
            </a:r>
            <a:r>
              <a:rPr lang="en-US" sz="2000" baseline="30000">
                <a:latin typeface="Times New Roman" pitchFamily="18" charset="0"/>
              </a:rPr>
              <a:t>2</a:t>
            </a:r>
            <a:r>
              <a:rPr lang="en-US" sz="2000" baseline="-25000">
                <a:latin typeface="Times New Roman" pitchFamily="18" charset="0"/>
              </a:rPr>
              <a:t>31</a:t>
            </a:r>
            <a:endParaRPr lang="en-US" sz="2000">
              <a:latin typeface="Symbol" pitchFamily="18" charset="2"/>
            </a:endParaRPr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3276600" y="3738563"/>
            <a:ext cx="784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Symbol" pitchFamily="18" charset="2"/>
              </a:rPr>
              <a:t>D</a:t>
            </a:r>
            <a:r>
              <a:rPr lang="en-US" sz="2000">
                <a:latin typeface="Times New Roman" pitchFamily="18" charset="0"/>
              </a:rPr>
              <a:t>m</a:t>
            </a:r>
            <a:r>
              <a:rPr lang="en-US" sz="2000" baseline="30000">
                <a:latin typeface="Times New Roman" pitchFamily="18" charset="0"/>
              </a:rPr>
              <a:t>2</a:t>
            </a:r>
            <a:r>
              <a:rPr lang="en-US" sz="2000" baseline="-25000">
                <a:latin typeface="Times New Roman" pitchFamily="18" charset="0"/>
              </a:rPr>
              <a:t>21</a:t>
            </a:r>
            <a:endParaRPr lang="en-US" sz="2000">
              <a:latin typeface="Symbol" pitchFamily="18" charset="2"/>
            </a:endParaRPr>
          </a:p>
        </p:txBody>
      </p:sp>
      <p:sp>
        <p:nvSpPr>
          <p:cNvPr id="16410" name="Line 26"/>
          <p:cNvSpPr>
            <a:spLocks noChangeShapeType="1"/>
          </p:cNvSpPr>
          <p:nvPr/>
        </p:nvSpPr>
        <p:spPr bwMode="auto">
          <a:xfrm>
            <a:off x="3124200" y="2209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1" name="Line 27"/>
          <p:cNvSpPr>
            <a:spLocks noChangeShapeType="1"/>
          </p:cNvSpPr>
          <p:nvPr/>
        </p:nvSpPr>
        <p:spPr bwMode="auto">
          <a:xfrm>
            <a:off x="2971800" y="3733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2" name="Text Box 28"/>
          <p:cNvSpPr txBox="1">
            <a:spLocks noChangeArrowheads="1"/>
          </p:cNvSpPr>
          <p:nvPr/>
        </p:nvSpPr>
        <p:spPr bwMode="auto">
          <a:xfrm>
            <a:off x="944563" y="4835525"/>
            <a:ext cx="2701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Normal mass hierarchy </a:t>
            </a:r>
          </a:p>
        </p:txBody>
      </p:sp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1174750" y="2378075"/>
            <a:ext cx="6619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</a:rPr>
              <a:t>|U</a:t>
            </a:r>
            <a:r>
              <a:rPr lang="en-US" baseline="-25000">
                <a:latin typeface="Times New Roman" pitchFamily="18" charset="0"/>
              </a:rPr>
              <a:t>e3</a:t>
            </a:r>
            <a:r>
              <a:rPr lang="en-US">
                <a:latin typeface="Times New Roman" pitchFamily="18" charset="0"/>
              </a:rPr>
              <a:t>|</a:t>
            </a:r>
            <a:r>
              <a:rPr lang="en-US" baseline="30000">
                <a:latin typeface="Times New Roman" pitchFamily="18" charset="0"/>
              </a:rPr>
              <a:t>2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1571625" y="1719263"/>
            <a:ext cx="681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</a:rPr>
              <a:t>|U</a:t>
            </a:r>
            <a:r>
              <a:rPr lang="en-US" baseline="-25000" dirty="0">
                <a:latin typeface="Symbol" pitchFamily="18" charset="2"/>
              </a:rPr>
              <a:t>m</a:t>
            </a:r>
            <a:r>
              <a:rPr lang="en-US" baseline="-25000" dirty="0">
                <a:latin typeface="Times New Roman" pitchFamily="18" charset="0"/>
              </a:rPr>
              <a:t>3</a:t>
            </a:r>
            <a:r>
              <a:rPr lang="en-US" dirty="0">
                <a:latin typeface="Times New Roman" pitchFamily="18" charset="0"/>
              </a:rPr>
              <a:t>|</a:t>
            </a:r>
            <a:r>
              <a:rPr lang="en-US" baseline="30000" dirty="0">
                <a:latin typeface="Times New Roman" pitchFamily="18" charset="0"/>
              </a:rPr>
              <a:t>2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16416" name="Text Box 32"/>
          <p:cNvSpPr txBox="1">
            <a:spLocks noChangeArrowheads="1"/>
          </p:cNvSpPr>
          <p:nvPr/>
        </p:nvSpPr>
        <p:spPr bwMode="auto">
          <a:xfrm>
            <a:off x="2263775" y="1747838"/>
            <a:ext cx="660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</a:rPr>
              <a:t>|U</a:t>
            </a:r>
            <a:r>
              <a:rPr lang="en-US" baseline="-25000">
                <a:latin typeface="Symbol" pitchFamily="18" charset="2"/>
              </a:rPr>
              <a:t>t</a:t>
            </a:r>
            <a:r>
              <a:rPr lang="en-US" baseline="-25000">
                <a:latin typeface="Times New Roman" pitchFamily="18" charset="0"/>
              </a:rPr>
              <a:t>3</a:t>
            </a:r>
            <a:r>
              <a:rPr lang="en-US">
                <a:latin typeface="Times New Roman" pitchFamily="18" charset="0"/>
              </a:rPr>
              <a:t>|</a:t>
            </a:r>
            <a:r>
              <a:rPr lang="en-US" baseline="30000">
                <a:latin typeface="Times New Roman" pitchFamily="18" charset="0"/>
              </a:rPr>
              <a:t>2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6417" name="Text Box 33"/>
          <p:cNvSpPr txBox="1">
            <a:spLocks noChangeArrowheads="1"/>
          </p:cNvSpPr>
          <p:nvPr/>
        </p:nvSpPr>
        <p:spPr bwMode="auto">
          <a:xfrm>
            <a:off x="1414463" y="4071938"/>
            <a:ext cx="661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</a:rPr>
              <a:t>|U</a:t>
            </a:r>
            <a:r>
              <a:rPr lang="en-US" baseline="-25000" dirty="0">
                <a:latin typeface="Times New Roman" pitchFamily="18" charset="0"/>
              </a:rPr>
              <a:t>e1</a:t>
            </a:r>
            <a:r>
              <a:rPr lang="en-US" dirty="0">
                <a:latin typeface="Times New Roman" pitchFamily="18" charset="0"/>
              </a:rPr>
              <a:t>|</a:t>
            </a:r>
            <a:r>
              <a:rPr lang="en-US" baseline="30000" dirty="0">
                <a:latin typeface="Times New Roman" pitchFamily="18" charset="0"/>
              </a:rPr>
              <a:t>2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16418" name="Text Box 34"/>
          <p:cNvSpPr txBox="1">
            <a:spLocks noChangeArrowheads="1"/>
          </p:cNvSpPr>
          <p:nvPr/>
        </p:nvSpPr>
        <p:spPr bwMode="auto">
          <a:xfrm>
            <a:off x="1376363" y="3271838"/>
            <a:ext cx="661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</a:rPr>
              <a:t>|U</a:t>
            </a:r>
            <a:r>
              <a:rPr lang="en-US" baseline="-25000">
                <a:latin typeface="Times New Roman" pitchFamily="18" charset="0"/>
              </a:rPr>
              <a:t>e2</a:t>
            </a:r>
            <a:r>
              <a:rPr lang="en-US">
                <a:latin typeface="Times New Roman" pitchFamily="18" charset="0"/>
              </a:rPr>
              <a:t>|</a:t>
            </a:r>
            <a:r>
              <a:rPr lang="en-US" baseline="30000">
                <a:latin typeface="Times New Roman" pitchFamily="18" charset="0"/>
              </a:rPr>
              <a:t>2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6419" name="Text Box 35"/>
          <p:cNvSpPr txBox="1">
            <a:spLocks noChangeArrowheads="1"/>
          </p:cNvSpPr>
          <p:nvPr/>
        </p:nvSpPr>
        <p:spPr bwMode="auto">
          <a:xfrm>
            <a:off x="5208588" y="2904017"/>
            <a:ext cx="2613025" cy="396875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/>
              <a:t>tan</a:t>
            </a:r>
            <a:r>
              <a:rPr lang="en-US" sz="2000" baseline="30000" dirty="0">
                <a:latin typeface="Symbol" pitchFamily="18" charset="2"/>
              </a:rPr>
              <a:t>2</a:t>
            </a:r>
            <a:r>
              <a:rPr lang="en-US" sz="2000" dirty="0">
                <a:latin typeface="Symbol" pitchFamily="18" charset="2"/>
              </a:rPr>
              <a:t>q</a:t>
            </a:r>
            <a:r>
              <a:rPr lang="en-US" sz="2000" baseline="-25000" dirty="0">
                <a:latin typeface="Times New Roman" pitchFamily="18" charset="0"/>
              </a:rPr>
              <a:t>23  </a:t>
            </a:r>
            <a:r>
              <a:rPr lang="en-US" sz="2000" dirty="0"/>
              <a:t>=</a:t>
            </a:r>
            <a:r>
              <a:rPr lang="en-US" sz="2000" dirty="0">
                <a:latin typeface="Times New Roman" pitchFamily="18" charset="0"/>
              </a:rPr>
              <a:t> |U</a:t>
            </a:r>
            <a:r>
              <a:rPr lang="en-US" sz="2000" baseline="-25000" dirty="0">
                <a:latin typeface="Symbol" pitchFamily="18" charset="2"/>
              </a:rPr>
              <a:t>m</a:t>
            </a:r>
            <a:r>
              <a:rPr lang="en-US" sz="2000" baseline="-25000" dirty="0">
                <a:latin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</a:rPr>
              <a:t>|</a:t>
            </a:r>
            <a:r>
              <a:rPr lang="en-US" sz="2000" baseline="30000" dirty="0">
                <a:latin typeface="Times New Roman" pitchFamily="18" charset="0"/>
              </a:rPr>
              <a:t>2   </a:t>
            </a:r>
            <a:r>
              <a:rPr lang="en-US" sz="2000" dirty="0">
                <a:latin typeface="Times New Roman" pitchFamily="18" charset="0"/>
              </a:rPr>
              <a:t>/ |U</a:t>
            </a:r>
            <a:r>
              <a:rPr lang="en-US" sz="2000" baseline="-25000" dirty="0">
                <a:latin typeface="Symbol" pitchFamily="18" charset="2"/>
              </a:rPr>
              <a:t>t</a:t>
            </a:r>
            <a:r>
              <a:rPr lang="en-US" sz="2000" baseline="-25000" dirty="0">
                <a:latin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</a:rPr>
              <a:t>|</a:t>
            </a:r>
            <a:r>
              <a:rPr lang="en-US" sz="2000" baseline="30000" dirty="0">
                <a:latin typeface="Times New Roman" pitchFamily="18" charset="0"/>
              </a:rPr>
              <a:t>2</a:t>
            </a:r>
          </a:p>
        </p:txBody>
      </p:sp>
      <p:sp>
        <p:nvSpPr>
          <p:cNvPr id="16420" name="Text Box 36"/>
          <p:cNvSpPr txBox="1">
            <a:spLocks noChangeArrowheads="1"/>
          </p:cNvSpPr>
          <p:nvPr/>
        </p:nvSpPr>
        <p:spPr bwMode="auto">
          <a:xfrm>
            <a:off x="5180013" y="2474913"/>
            <a:ext cx="1755775" cy="396875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/>
              <a:t>sin</a:t>
            </a:r>
            <a:r>
              <a:rPr lang="en-US" sz="2000" baseline="30000" dirty="0">
                <a:latin typeface="Symbol" pitchFamily="18" charset="2"/>
              </a:rPr>
              <a:t>2</a:t>
            </a:r>
            <a:r>
              <a:rPr lang="en-US" sz="2000" dirty="0">
                <a:latin typeface="Symbol" pitchFamily="18" charset="2"/>
              </a:rPr>
              <a:t>q</a:t>
            </a:r>
            <a:r>
              <a:rPr lang="en-US" sz="2000" baseline="-25000" dirty="0">
                <a:latin typeface="Times New Roman" pitchFamily="18" charset="0"/>
              </a:rPr>
              <a:t>13  </a:t>
            </a:r>
            <a:r>
              <a:rPr lang="en-US" sz="2000" dirty="0"/>
              <a:t>=</a:t>
            </a:r>
            <a:r>
              <a:rPr lang="en-US" sz="2000" dirty="0">
                <a:latin typeface="Times New Roman" pitchFamily="18" charset="0"/>
              </a:rPr>
              <a:t> |U</a:t>
            </a:r>
            <a:r>
              <a:rPr lang="en-US" sz="2000" baseline="-25000" dirty="0">
                <a:latin typeface="Times New Roman" pitchFamily="18" charset="0"/>
              </a:rPr>
              <a:t>e3</a:t>
            </a:r>
            <a:r>
              <a:rPr lang="en-US" sz="2000" dirty="0">
                <a:latin typeface="Times New Roman" pitchFamily="18" charset="0"/>
              </a:rPr>
              <a:t>|</a:t>
            </a:r>
            <a:r>
              <a:rPr lang="en-US" sz="2000" baseline="30000" dirty="0">
                <a:latin typeface="Times New Roman" pitchFamily="18" charset="0"/>
              </a:rPr>
              <a:t>2</a:t>
            </a:r>
          </a:p>
        </p:txBody>
      </p:sp>
      <p:sp>
        <p:nvSpPr>
          <p:cNvPr id="16421" name="Text Box 37"/>
          <p:cNvSpPr txBox="1">
            <a:spLocks noChangeArrowheads="1"/>
          </p:cNvSpPr>
          <p:nvPr/>
        </p:nvSpPr>
        <p:spPr bwMode="auto">
          <a:xfrm>
            <a:off x="5191125" y="2057400"/>
            <a:ext cx="2681288" cy="396875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/>
              <a:t>tan</a:t>
            </a:r>
            <a:r>
              <a:rPr lang="en-US" sz="2000" baseline="30000" dirty="0">
                <a:latin typeface="Symbol" pitchFamily="18" charset="2"/>
              </a:rPr>
              <a:t>2</a:t>
            </a:r>
            <a:r>
              <a:rPr lang="en-US" sz="2000" dirty="0">
                <a:latin typeface="Symbol" pitchFamily="18" charset="2"/>
              </a:rPr>
              <a:t>q</a:t>
            </a:r>
            <a:r>
              <a:rPr lang="en-US" sz="2000" baseline="-25000" dirty="0">
                <a:latin typeface="Times New Roman" pitchFamily="18" charset="0"/>
              </a:rPr>
              <a:t>12 </a:t>
            </a:r>
            <a:r>
              <a:rPr lang="en-US" sz="2000" dirty="0"/>
              <a:t>=</a:t>
            </a:r>
            <a:r>
              <a:rPr lang="en-US" sz="2000" baseline="-25000" dirty="0">
                <a:latin typeface="Times New Roman" pitchFamily="18" charset="0"/>
              </a:rPr>
              <a:t>  </a:t>
            </a:r>
            <a:r>
              <a:rPr lang="en-US" sz="2000" dirty="0">
                <a:latin typeface="Times New Roman" pitchFamily="18" charset="0"/>
              </a:rPr>
              <a:t>|U</a:t>
            </a:r>
            <a:r>
              <a:rPr lang="en-US" sz="2000" baseline="-25000" dirty="0">
                <a:latin typeface="Times New Roman" pitchFamily="18" charset="0"/>
              </a:rPr>
              <a:t>e2</a:t>
            </a:r>
            <a:r>
              <a:rPr lang="en-US" sz="2000" dirty="0">
                <a:latin typeface="Times New Roman" pitchFamily="18" charset="0"/>
              </a:rPr>
              <a:t>|</a:t>
            </a:r>
            <a:r>
              <a:rPr lang="en-US" sz="2000" baseline="30000" dirty="0">
                <a:latin typeface="Times New Roman" pitchFamily="18" charset="0"/>
              </a:rPr>
              <a:t>2   </a:t>
            </a:r>
            <a:r>
              <a:rPr lang="en-US" sz="2000" dirty="0">
                <a:latin typeface="Times New Roman" pitchFamily="18" charset="0"/>
              </a:rPr>
              <a:t>/  |U</a:t>
            </a:r>
            <a:r>
              <a:rPr lang="en-US" sz="2000" baseline="-25000" dirty="0">
                <a:latin typeface="Times New Roman" pitchFamily="18" charset="0"/>
              </a:rPr>
              <a:t>e1</a:t>
            </a:r>
            <a:r>
              <a:rPr lang="en-US" sz="2000" dirty="0">
                <a:latin typeface="Times New Roman" pitchFamily="18" charset="0"/>
              </a:rPr>
              <a:t>|</a:t>
            </a:r>
            <a:r>
              <a:rPr lang="en-US" sz="2000" baseline="30000" dirty="0">
                <a:latin typeface="Times New Roman" pitchFamily="18" charset="0"/>
              </a:rPr>
              <a:t>2</a:t>
            </a:r>
          </a:p>
        </p:txBody>
      </p:sp>
      <p:sp>
        <p:nvSpPr>
          <p:cNvPr id="16422" name="Text Box 38"/>
          <p:cNvSpPr txBox="1">
            <a:spLocks noChangeArrowheads="1"/>
          </p:cNvSpPr>
          <p:nvPr/>
        </p:nvSpPr>
        <p:spPr bwMode="auto">
          <a:xfrm>
            <a:off x="990600" y="5318125"/>
            <a:ext cx="2092325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D</a:t>
            </a:r>
            <a:r>
              <a:rPr lang="en-US" sz="2000" dirty="0"/>
              <a:t>m</a:t>
            </a:r>
            <a:r>
              <a:rPr lang="en-US" sz="2000" baseline="30000" dirty="0"/>
              <a:t>2</a:t>
            </a:r>
            <a:r>
              <a:rPr lang="en-US" sz="2000" baseline="-25000" dirty="0"/>
              <a:t>31 </a:t>
            </a:r>
            <a:r>
              <a:rPr lang="en-US" sz="2000" dirty="0"/>
              <a:t>= m</a:t>
            </a:r>
            <a:r>
              <a:rPr lang="en-US" sz="2000" baseline="30000" dirty="0"/>
              <a:t>2</a:t>
            </a:r>
            <a:r>
              <a:rPr lang="en-US" sz="2000" baseline="-25000" dirty="0"/>
              <a:t>3 </a:t>
            </a:r>
            <a:r>
              <a:rPr lang="en-US" sz="2000" dirty="0"/>
              <a:t>- </a:t>
            </a:r>
            <a:r>
              <a:rPr lang="en-US" sz="2000" dirty="0" smtClean="0"/>
              <a:t>m</a:t>
            </a:r>
            <a:r>
              <a:rPr lang="en-US" sz="2000" baseline="30000" dirty="0" smtClean="0"/>
              <a:t>2</a:t>
            </a:r>
            <a:r>
              <a:rPr lang="en-US" sz="2000" baseline="-25000" dirty="0" smtClean="0"/>
              <a:t>1</a:t>
            </a:r>
            <a:endParaRPr lang="en-US" sz="2000" baseline="-25000" dirty="0"/>
          </a:p>
        </p:txBody>
      </p:sp>
      <p:sp>
        <p:nvSpPr>
          <p:cNvPr id="16423" name="Text Box 39"/>
          <p:cNvSpPr txBox="1">
            <a:spLocks noChangeArrowheads="1"/>
          </p:cNvSpPr>
          <p:nvPr/>
        </p:nvSpPr>
        <p:spPr bwMode="auto">
          <a:xfrm>
            <a:off x="1000125" y="5695950"/>
            <a:ext cx="2066925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D</a:t>
            </a:r>
            <a:r>
              <a:rPr lang="en-US" sz="2000" dirty="0"/>
              <a:t>m</a:t>
            </a:r>
            <a:r>
              <a:rPr lang="en-US" sz="2000" baseline="30000" dirty="0"/>
              <a:t>2</a:t>
            </a:r>
            <a:r>
              <a:rPr lang="en-US" sz="2000" baseline="-25000" dirty="0"/>
              <a:t>21 </a:t>
            </a:r>
            <a:r>
              <a:rPr lang="en-US" sz="2000" dirty="0"/>
              <a:t>= m</a:t>
            </a:r>
            <a:r>
              <a:rPr lang="en-US" sz="2000" baseline="30000" dirty="0"/>
              <a:t>2</a:t>
            </a:r>
            <a:r>
              <a:rPr lang="en-US" sz="2000" baseline="-25000" dirty="0"/>
              <a:t>2 </a:t>
            </a:r>
            <a:r>
              <a:rPr lang="en-US" sz="2000" dirty="0"/>
              <a:t>- m</a:t>
            </a:r>
            <a:r>
              <a:rPr lang="en-US" sz="2000" baseline="30000" dirty="0"/>
              <a:t>2</a:t>
            </a:r>
            <a:r>
              <a:rPr lang="en-US" sz="2000" baseline="-25000" dirty="0"/>
              <a:t>1</a:t>
            </a:r>
          </a:p>
        </p:txBody>
      </p:sp>
      <p:sp>
        <p:nvSpPr>
          <p:cNvPr id="16424" name="Text Box 40"/>
          <p:cNvSpPr txBox="1">
            <a:spLocks noChangeArrowheads="1"/>
          </p:cNvSpPr>
          <p:nvPr/>
        </p:nvSpPr>
        <p:spPr bwMode="auto">
          <a:xfrm>
            <a:off x="4893006" y="1623384"/>
            <a:ext cx="24272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Mixing parameters</a:t>
            </a:r>
          </a:p>
        </p:txBody>
      </p:sp>
      <p:sp>
        <p:nvSpPr>
          <p:cNvPr id="16425" name="Text Box 41"/>
          <p:cNvSpPr txBox="1">
            <a:spLocks noChangeArrowheads="1"/>
          </p:cNvSpPr>
          <p:nvPr/>
        </p:nvSpPr>
        <p:spPr bwMode="auto">
          <a:xfrm>
            <a:off x="5429250" y="4405313"/>
            <a:ext cx="2082800" cy="396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>
                <a:latin typeface="Symbol" pitchFamily="18" charset="2"/>
              </a:rPr>
              <a:t>n</a:t>
            </a:r>
            <a:r>
              <a:rPr lang="en-US" sz="2000" baseline="-25000" dirty="0" err="1"/>
              <a:t>f</a:t>
            </a:r>
            <a:r>
              <a:rPr lang="en-US" sz="2000" dirty="0"/>
              <a:t>  =  U</a:t>
            </a:r>
            <a:r>
              <a:rPr lang="en-US" sz="2000" baseline="-25000" dirty="0"/>
              <a:t>PMNS</a:t>
            </a:r>
            <a:r>
              <a:rPr lang="en-US" sz="2000" dirty="0"/>
              <a:t> </a:t>
            </a:r>
            <a:r>
              <a:rPr lang="en-US" sz="2000" dirty="0" err="1">
                <a:latin typeface="Symbol" pitchFamily="18" charset="2"/>
              </a:rPr>
              <a:t>n</a:t>
            </a:r>
            <a:r>
              <a:rPr lang="en-US" sz="2000" baseline="-25000" dirty="0" err="1"/>
              <a:t>mass</a:t>
            </a:r>
            <a:endParaRPr lang="en-US" sz="2000" dirty="0"/>
          </a:p>
        </p:txBody>
      </p:sp>
      <p:sp>
        <p:nvSpPr>
          <p:cNvPr id="16426" name="Text Box 42"/>
          <p:cNvSpPr txBox="1">
            <a:spLocks noChangeArrowheads="1"/>
          </p:cNvSpPr>
          <p:nvPr/>
        </p:nvSpPr>
        <p:spPr bwMode="auto">
          <a:xfrm>
            <a:off x="5222875" y="6192838"/>
            <a:ext cx="2876550" cy="396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U</a:t>
            </a:r>
            <a:r>
              <a:rPr lang="en-US" sz="2000" baseline="-25000" dirty="0"/>
              <a:t>PMNS  </a:t>
            </a:r>
            <a:r>
              <a:rPr lang="en-US" sz="2000" dirty="0"/>
              <a:t>= U</a:t>
            </a:r>
            <a:r>
              <a:rPr lang="en-US" sz="2000" baseline="-25000" dirty="0"/>
              <a:t>23</a:t>
            </a:r>
            <a:r>
              <a:rPr lang="en-US" sz="2000" dirty="0"/>
              <a:t>I</a:t>
            </a:r>
            <a:r>
              <a:rPr lang="en-US" sz="2000" baseline="-25000" dirty="0">
                <a:latin typeface="Symbol" pitchFamily="18" charset="2"/>
              </a:rPr>
              <a:t>d </a:t>
            </a:r>
            <a:r>
              <a:rPr lang="en-US" sz="2000" dirty="0"/>
              <a:t>U</a:t>
            </a:r>
            <a:r>
              <a:rPr lang="en-US" sz="2000" baseline="-25000" dirty="0"/>
              <a:t>13</a:t>
            </a:r>
            <a:r>
              <a:rPr lang="en-US" sz="2000" dirty="0"/>
              <a:t>I</a:t>
            </a:r>
            <a:r>
              <a:rPr lang="en-US" sz="2000" baseline="-25000" dirty="0">
                <a:latin typeface="Symbol" pitchFamily="18" charset="2"/>
              </a:rPr>
              <a:t>-d </a:t>
            </a:r>
            <a:r>
              <a:rPr lang="en-US" sz="2000" dirty="0"/>
              <a:t>U</a:t>
            </a:r>
            <a:r>
              <a:rPr lang="en-US" sz="2000" baseline="-25000" dirty="0"/>
              <a:t>12</a:t>
            </a:r>
            <a:endParaRPr lang="en-US" sz="2000" dirty="0"/>
          </a:p>
        </p:txBody>
      </p:sp>
      <p:sp>
        <p:nvSpPr>
          <p:cNvPr id="16427" name="Text Box 43"/>
          <p:cNvSpPr txBox="1">
            <a:spLocks noChangeArrowheads="1"/>
          </p:cNvSpPr>
          <p:nvPr/>
        </p:nvSpPr>
        <p:spPr bwMode="auto">
          <a:xfrm>
            <a:off x="1600200" y="4510088"/>
            <a:ext cx="10983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FLAVOR</a:t>
            </a:r>
            <a:endParaRPr lang="en-US" dirty="0"/>
          </a:p>
        </p:txBody>
      </p:sp>
      <p:sp>
        <p:nvSpPr>
          <p:cNvPr id="16428" name="Text Box 44"/>
          <p:cNvSpPr txBox="1">
            <a:spLocks noChangeArrowheads="1"/>
          </p:cNvSpPr>
          <p:nvPr/>
        </p:nvSpPr>
        <p:spPr bwMode="auto">
          <a:xfrm>
            <a:off x="5106988" y="3948113"/>
            <a:ext cx="17351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Mixing matrix:</a:t>
            </a:r>
          </a:p>
        </p:txBody>
      </p:sp>
      <p:sp>
        <p:nvSpPr>
          <p:cNvPr id="16429" name="Text Box 45"/>
          <p:cNvSpPr txBox="1">
            <a:spLocks noChangeArrowheads="1"/>
          </p:cNvSpPr>
          <p:nvPr/>
        </p:nvSpPr>
        <p:spPr bwMode="auto">
          <a:xfrm>
            <a:off x="6880225" y="4892675"/>
            <a:ext cx="40267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n</a:t>
            </a:r>
            <a:r>
              <a:rPr lang="en-US" sz="2000" baseline="-25000" dirty="0">
                <a:latin typeface="Times New Roman" pitchFamily="18" charset="0"/>
              </a:rPr>
              <a:t>1</a:t>
            </a:r>
          </a:p>
          <a:p>
            <a:r>
              <a:rPr lang="en-US" sz="2000" dirty="0">
                <a:latin typeface="Symbol" pitchFamily="18" charset="2"/>
              </a:rPr>
              <a:t>n</a:t>
            </a:r>
            <a:r>
              <a:rPr lang="en-US" sz="2000" baseline="-25000" dirty="0">
                <a:latin typeface="Times New Roman" pitchFamily="18" charset="0"/>
              </a:rPr>
              <a:t>2</a:t>
            </a:r>
          </a:p>
          <a:p>
            <a:r>
              <a:rPr lang="en-US" sz="2000" dirty="0">
                <a:latin typeface="Symbol" pitchFamily="18" charset="2"/>
              </a:rPr>
              <a:t>n</a:t>
            </a:r>
            <a:r>
              <a:rPr lang="en-US" sz="2000" baseline="-25000" dirty="0">
                <a:latin typeface="Times New Roman" pitchFamily="18" charset="0"/>
              </a:rPr>
              <a:t>3</a:t>
            </a:r>
            <a:endParaRPr lang="en-US" sz="2000" dirty="0">
              <a:latin typeface="Symbol" pitchFamily="18" charset="2"/>
            </a:endParaRPr>
          </a:p>
        </p:txBody>
      </p:sp>
      <p:sp>
        <p:nvSpPr>
          <p:cNvPr id="16430" name="Text Box 46"/>
          <p:cNvSpPr txBox="1">
            <a:spLocks noChangeArrowheads="1"/>
          </p:cNvSpPr>
          <p:nvPr/>
        </p:nvSpPr>
        <p:spPr bwMode="auto">
          <a:xfrm>
            <a:off x="5416550" y="4900613"/>
            <a:ext cx="45878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n</a:t>
            </a:r>
            <a:r>
              <a:rPr lang="en-US" sz="2000" baseline="-25000" dirty="0">
                <a:latin typeface="Times New Roman" pitchFamily="18" charset="0"/>
              </a:rPr>
              <a:t>e</a:t>
            </a:r>
          </a:p>
          <a:p>
            <a:r>
              <a:rPr lang="en-US" sz="2000" dirty="0">
                <a:latin typeface="Symbol" pitchFamily="18" charset="2"/>
              </a:rPr>
              <a:t>n</a:t>
            </a:r>
            <a:r>
              <a:rPr lang="en-US" sz="2000" baseline="-25000" dirty="0">
                <a:latin typeface="Symbol" pitchFamily="18" charset="2"/>
              </a:rPr>
              <a:t>m</a:t>
            </a:r>
            <a:r>
              <a:rPr lang="en-US" sz="2000" baseline="-25000" dirty="0">
                <a:latin typeface="Times New Roman" pitchFamily="18" charset="0"/>
              </a:rPr>
              <a:t> </a:t>
            </a:r>
          </a:p>
          <a:p>
            <a:r>
              <a:rPr lang="en-US" sz="2000" dirty="0" err="1">
                <a:latin typeface="Symbol" pitchFamily="18" charset="2"/>
              </a:rPr>
              <a:t>n</a:t>
            </a:r>
            <a:r>
              <a:rPr lang="en-US" sz="2000" baseline="-25000" dirty="0" err="1">
                <a:latin typeface="Symbol" pitchFamily="18" charset="2"/>
              </a:rPr>
              <a:t>t</a:t>
            </a:r>
            <a:endParaRPr lang="en-US" sz="2000" dirty="0">
              <a:latin typeface="Symbol" pitchFamily="18" charset="2"/>
            </a:endParaRPr>
          </a:p>
        </p:txBody>
      </p:sp>
      <p:sp>
        <p:nvSpPr>
          <p:cNvPr id="16431" name="Text Box 47"/>
          <p:cNvSpPr txBox="1">
            <a:spLocks noChangeArrowheads="1"/>
          </p:cNvSpPr>
          <p:nvPr/>
        </p:nvSpPr>
        <p:spPr bwMode="auto">
          <a:xfrm>
            <a:off x="5856288" y="5210175"/>
            <a:ext cx="10556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= U</a:t>
            </a:r>
            <a:r>
              <a:rPr lang="en-US" sz="2000" baseline="-25000"/>
              <a:t>PMNS</a:t>
            </a:r>
            <a:endParaRPr lang="en-US" sz="2000"/>
          </a:p>
        </p:txBody>
      </p:sp>
      <p:sp>
        <p:nvSpPr>
          <p:cNvPr id="16432" name="AutoShape 48"/>
          <p:cNvSpPr>
            <a:spLocks noChangeArrowheads="1"/>
          </p:cNvSpPr>
          <p:nvPr/>
        </p:nvSpPr>
        <p:spPr bwMode="auto">
          <a:xfrm>
            <a:off x="5402263" y="4995863"/>
            <a:ext cx="439737" cy="860425"/>
          </a:xfrm>
          <a:prstGeom prst="bracketPair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33" name="AutoShape 49"/>
          <p:cNvSpPr>
            <a:spLocks noChangeArrowheads="1"/>
          </p:cNvSpPr>
          <p:nvPr/>
        </p:nvSpPr>
        <p:spPr bwMode="auto">
          <a:xfrm>
            <a:off x="6875463" y="4975225"/>
            <a:ext cx="439737" cy="860425"/>
          </a:xfrm>
          <a:prstGeom prst="bracketPair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Text Box 36"/>
          <p:cNvSpPr txBox="1">
            <a:spLocks noChangeArrowheads="1"/>
          </p:cNvSpPr>
          <p:nvPr/>
        </p:nvSpPr>
        <p:spPr bwMode="auto">
          <a:xfrm rot="16200000">
            <a:off x="139158" y="2725194"/>
            <a:ext cx="10583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MASS</a:t>
            </a:r>
            <a:r>
              <a:rPr lang="en-US" sz="2000" baseline="30000" dirty="0" smtClean="0"/>
              <a:t>2</a:t>
            </a:r>
            <a:endParaRPr lang="en-US" sz="2000" dirty="0"/>
          </a:p>
        </p:txBody>
      </p:sp>
      <p:sp>
        <p:nvSpPr>
          <p:cNvPr id="52" name="WordArt 26"/>
          <p:cNvSpPr>
            <a:spLocks noChangeArrowheads="1" noChangeShapeType="1" noTextEdit="1"/>
          </p:cNvSpPr>
          <p:nvPr/>
        </p:nvSpPr>
        <p:spPr bwMode="auto">
          <a:xfrm>
            <a:off x="328848" y="265814"/>
            <a:ext cx="3466975" cy="884035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Mixing angles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ChangeArrowheads="1"/>
          </p:cNvSpPr>
          <p:nvPr/>
        </p:nvSpPr>
        <p:spPr bwMode="auto">
          <a:xfrm>
            <a:off x="0" y="5136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51235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351236" name="Rectangle 4"/>
          <p:cNvSpPr>
            <a:spLocks noChangeArrowheads="1"/>
          </p:cNvSpPr>
          <p:nvPr/>
        </p:nvSpPr>
        <p:spPr bwMode="auto">
          <a:xfrm>
            <a:off x="441325" y="1739900"/>
            <a:ext cx="4353959" cy="47244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51237" name="Line 5"/>
          <p:cNvSpPr>
            <a:spLocks noChangeShapeType="1"/>
          </p:cNvSpPr>
          <p:nvPr/>
        </p:nvSpPr>
        <p:spPr bwMode="auto">
          <a:xfrm>
            <a:off x="1311275" y="2063479"/>
            <a:ext cx="0" cy="355276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1238" name="Line 6"/>
          <p:cNvSpPr>
            <a:spLocks noChangeShapeType="1"/>
          </p:cNvSpPr>
          <p:nvPr/>
        </p:nvSpPr>
        <p:spPr bwMode="auto">
          <a:xfrm flipV="1">
            <a:off x="1321908" y="5584346"/>
            <a:ext cx="2994911" cy="1063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1239" name="Oval 7"/>
          <p:cNvSpPr>
            <a:spLocks noChangeArrowheads="1"/>
          </p:cNvSpPr>
          <p:nvPr/>
        </p:nvSpPr>
        <p:spPr bwMode="auto">
          <a:xfrm rot="1399534">
            <a:off x="1241802" y="2460490"/>
            <a:ext cx="2209800" cy="990600"/>
          </a:xfrm>
          <a:prstGeom prst="ellips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1240" name="Line 8"/>
          <p:cNvSpPr>
            <a:spLocks noChangeShapeType="1"/>
          </p:cNvSpPr>
          <p:nvPr/>
        </p:nvSpPr>
        <p:spPr bwMode="auto">
          <a:xfrm flipV="1">
            <a:off x="1321908" y="3499479"/>
            <a:ext cx="1968500" cy="209550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1241" name="Line 9"/>
          <p:cNvSpPr>
            <a:spLocks noChangeShapeType="1"/>
          </p:cNvSpPr>
          <p:nvPr/>
        </p:nvSpPr>
        <p:spPr bwMode="auto">
          <a:xfrm flipV="1">
            <a:off x="1321908" y="2800979"/>
            <a:ext cx="1130300" cy="279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1242" name="Line 10"/>
          <p:cNvSpPr>
            <a:spLocks noChangeShapeType="1"/>
          </p:cNvSpPr>
          <p:nvPr/>
        </p:nvSpPr>
        <p:spPr bwMode="auto">
          <a:xfrm flipV="1">
            <a:off x="1311275" y="3499478"/>
            <a:ext cx="1243896" cy="208486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WordArt 8"/>
          <p:cNvSpPr>
            <a:spLocks noChangeArrowheads="1" noChangeShapeType="1" noTextEdit="1"/>
          </p:cNvSpPr>
          <p:nvPr/>
        </p:nvSpPr>
        <p:spPr bwMode="auto">
          <a:xfrm>
            <a:off x="441326" y="223286"/>
            <a:ext cx="4566609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Graphic representation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cxnSp>
        <p:nvCxnSpPr>
          <p:cNvPr id="14" name="Straight Connector 13"/>
          <p:cNvCxnSpPr/>
          <p:nvPr/>
        </p:nvCxnSpPr>
        <p:spPr bwMode="auto">
          <a:xfrm flipH="1">
            <a:off x="669851" y="5605612"/>
            <a:ext cx="630791" cy="65696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669851" y="2063479"/>
            <a:ext cx="4997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b="1" dirty="0" err="1" smtClean="0"/>
              <a:t>P</a:t>
            </a:r>
            <a:r>
              <a:rPr lang="en-IE" sz="2000" b="1" baseline="-25000" dirty="0" err="1" smtClean="0"/>
              <a:t>z</a:t>
            </a:r>
            <a:endParaRPr lang="en-IE" sz="2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934052" y="5616245"/>
            <a:ext cx="4997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b="1" dirty="0" err="1" smtClean="0"/>
              <a:t>P</a:t>
            </a:r>
            <a:r>
              <a:rPr lang="en-IE" sz="2000" b="1" baseline="-25000" dirty="0" err="1" smtClean="0"/>
              <a:t>x</a:t>
            </a:r>
            <a:endParaRPr lang="en-IE" sz="2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51195" y="5416190"/>
            <a:ext cx="4997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b="1" dirty="0" err="1" smtClean="0"/>
              <a:t>P</a:t>
            </a:r>
            <a:r>
              <a:rPr lang="en-IE" sz="2000" b="1" baseline="-25000" dirty="0" err="1" smtClean="0"/>
              <a:t>y</a:t>
            </a:r>
            <a:endParaRPr lang="en-IE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409676" y="3711844"/>
            <a:ext cx="3547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b="1" dirty="0" smtClean="0">
                <a:solidFill>
                  <a:srgbClr val="FF0000"/>
                </a:solidFill>
              </a:rPr>
              <a:t>P</a:t>
            </a:r>
            <a:endParaRPr lang="en-IE" sz="20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41845" y="2463589"/>
            <a:ext cx="4997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b="1" dirty="0" err="1" smtClean="0">
                <a:solidFill>
                  <a:srgbClr val="0033CC"/>
                </a:solidFill>
              </a:rPr>
              <a:t>B</a:t>
            </a:r>
            <a:r>
              <a:rPr lang="en-IE" sz="2000" b="1" baseline="-25000" dirty="0" err="1" smtClean="0">
                <a:solidFill>
                  <a:srgbClr val="0033CC"/>
                </a:solidFill>
              </a:rPr>
              <a:t>m</a:t>
            </a:r>
            <a:endParaRPr lang="en-IE" sz="2000" b="1" dirty="0">
              <a:solidFill>
                <a:srgbClr val="0033CC"/>
              </a:solidFill>
            </a:endParaRPr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5304415" y="3186600"/>
            <a:ext cx="1489789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f</a:t>
            </a:r>
            <a:r>
              <a:rPr lang="en-US" sz="2000" baseline="-25000" dirty="0" smtClean="0"/>
              <a:t>  </a:t>
            </a:r>
            <a:r>
              <a:rPr lang="en-US" sz="2000" dirty="0"/>
              <a:t>= </a:t>
            </a:r>
            <a:r>
              <a:rPr lang="en-US" sz="2000" dirty="0" smtClean="0"/>
              <a:t>2</a:t>
            </a:r>
            <a:r>
              <a:rPr lang="en-US" sz="2000" dirty="0" smtClean="0">
                <a:latin typeface="Symbol" pitchFamily="18" charset="2"/>
              </a:rPr>
              <a:t>p</a:t>
            </a:r>
            <a:r>
              <a:rPr lang="en-US" sz="2000" dirty="0" smtClean="0"/>
              <a:t>t/</a:t>
            </a:r>
            <a:r>
              <a:rPr lang="en-US" sz="2000" dirty="0" err="1" smtClean="0"/>
              <a:t>l</a:t>
            </a:r>
            <a:r>
              <a:rPr lang="en-US" sz="2000" baseline="-25000" dirty="0" err="1" smtClean="0">
                <a:latin typeface="Symbol" pitchFamily="18" charset="2"/>
              </a:rPr>
              <a:t>n</a:t>
            </a:r>
            <a:endParaRPr lang="en-US" sz="2000" baseline="-25000" dirty="0"/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1311275" y="2474222"/>
            <a:ext cx="1979133" cy="97054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2377777" y="3003672"/>
            <a:ext cx="177394" cy="49580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Arc 29"/>
          <p:cNvSpPr/>
          <p:nvPr/>
        </p:nvSpPr>
        <p:spPr bwMode="auto">
          <a:xfrm rot="11443607">
            <a:off x="2188348" y="2738805"/>
            <a:ext cx="648581" cy="465938"/>
          </a:xfrm>
          <a:prstGeom prst="arc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2" name="Arc 31"/>
          <p:cNvSpPr/>
          <p:nvPr/>
        </p:nvSpPr>
        <p:spPr bwMode="auto">
          <a:xfrm>
            <a:off x="1050925" y="4710223"/>
            <a:ext cx="542260" cy="343088"/>
          </a:xfrm>
          <a:prstGeom prst="arc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42568" y="4718035"/>
            <a:ext cx="6305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2</a:t>
            </a:r>
            <a:r>
              <a:rPr lang="en-US" sz="2000" dirty="0" smtClean="0">
                <a:latin typeface="Symbol" pitchFamily="18" charset="2"/>
              </a:rPr>
              <a:t>q</a:t>
            </a:r>
            <a:r>
              <a:rPr lang="en-US" sz="2000" baseline="-25000" dirty="0" smtClean="0"/>
              <a:t>m</a:t>
            </a:r>
            <a:endParaRPr lang="en-IE" sz="2000" dirty="0"/>
          </a:p>
        </p:txBody>
      </p:sp>
      <p:sp>
        <p:nvSpPr>
          <p:cNvPr id="34" name="Text Box 23"/>
          <p:cNvSpPr txBox="1">
            <a:spLocks noChangeArrowheads="1"/>
          </p:cNvSpPr>
          <p:nvPr/>
        </p:nvSpPr>
        <p:spPr bwMode="auto">
          <a:xfrm>
            <a:off x="5293783" y="2612223"/>
            <a:ext cx="2579552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IE" sz="2000" dirty="0" smtClean="0"/>
              <a:t>P</a:t>
            </a:r>
            <a:r>
              <a:rPr lang="en-IE" sz="2000" baseline="-25000" dirty="0" smtClean="0"/>
              <a:t>ee</a:t>
            </a:r>
            <a:r>
              <a:rPr lang="en-US" sz="2000" dirty="0" smtClean="0"/>
              <a:t> </a:t>
            </a:r>
            <a:r>
              <a:rPr lang="en-US" sz="2000" dirty="0"/>
              <a:t>= </a:t>
            </a:r>
            <a:r>
              <a:rPr lang="en-US" sz="2000" dirty="0" err="1">
                <a:latin typeface="Symbol" pitchFamily="18" charset="2"/>
              </a:rPr>
              <a:t>n</a:t>
            </a:r>
            <a:r>
              <a:rPr lang="en-US" sz="2000" baseline="-25000" dirty="0" err="1"/>
              <a:t>e</a:t>
            </a:r>
            <a:r>
              <a:rPr lang="en-US" sz="2000" baseline="30000" dirty="0" err="1"/>
              <a:t>+</a:t>
            </a:r>
            <a:r>
              <a:rPr lang="en-US" sz="2000" dirty="0" err="1">
                <a:latin typeface="Symbol" pitchFamily="18" charset="2"/>
              </a:rPr>
              <a:t>n</a:t>
            </a:r>
            <a:r>
              <a:rPr lang="en-US" sz="2000" baseline="-25000" dirty="0" err="1"/>
              <a:t>e</a:t>
            </a:r>
            <a:r>
              <a:rPr lang="en-US" sz="2000" baseline="-25000" dirty="0"/>
              <a:t> </a:t>
            </a:r>
            <a:r>
              <a:rPr lang="en-US" sz="2000" dirty="0" smtClean="0"/>
              <a:t>= P</a:t>
            </a:r>
            <a:r>
              <a:rPr lang="en-US" sz="2000" baseline="-25000" dirty="0" smtClean="0"/>
              <a:t>Z</a:t>
            </a:r>
            <a:r>
              <a:rPr lang="en-US" sz="2000" dirty="0" smtClean="0">
                <a:latin typeface="Times New Roman" pitchFamily="18" charset="0"/>
              </a:rPr>
              <a:t> </a:t>
            </a:r>
            <a:r>
              <a:rPr lang="en-US" sz="2000" dirty="0"/>
              <a:t>+ </a:t>
            </a:r>
            <a:r>
              <a:rPr lang="en-US" sz="2000" dirty="0" smtClean="0"/>
              <a:t>1/2</a:t>
            </a:r>
            <a:endParaRPr lang="en-US" sz="2000" dirty="0"/>
          </a:p>
        </p:txBody>
      </p:sp>
      <p:sp>
        <p:nvSpPr>
          <p:cNvPr id="35" name="TextBox 34"/>
          <p:cNvSpPr txBox="1"/>
          <p:nvPr/>
        </p:nvSpPr>
        <p:spPr>
          <a:xfrm>
            <a:off x="356261" y="1052622"/>
            <a:ext cx="84049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of oscillations with the electron spin precession in the magnetic field</a:t>
            </a:r>
            <a:endParaRPr lang="en-IE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5155553" y="1537796"/>
            <a:ext cx="1144307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| </a:t>
            </a:r>
            <a:r>
              <a:rPr lang="en-IE" sz="2000" b="1" dirty="0" smtClean="0"/>
              <a:t>P</a:t>
            </a:r>
            <a:r>
              <a:rPr lang="en-IE" sz="2000" dirty="0" smtClean="0"/>
              <a:t> | = ½ </a:t>
            </a:r>
            <a:endParaRPr lang="en-IE" sz="2000" dirty="0"/>
          </a:p>
        </p:txBody>
      </p:sp>
      <p:sp>
        <p:nvSpPr>
          <p:cNvPr id="37" name="AutoShape 25"/>
          <p:cNvSpPr>
            <a:spLocks noChangeArrowheads="1"/>
          </p:cNvSpPr>
          <p:nvPr/>
        </p:nvSpPr>
        <p:spPr bwMode="auto">
          <a:xfrm>
            <a:off x="4157557" y="2474222"/>
            <a:ext cx="276225" cy="352425"/>
          </a:xfrm>
          <a:prstGeom prst="upArrow">
            <a:avLst>
              <a:gd name="adj1" fmla="val 50000"/>
              <a:gd name="adj2" fmla="val 3189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38" name="Text Box 27"/>
          <p:cNvSpPr txBox="1">
            <a:spLocks noChangeArrowheads="1"/>
          </p:cNvSpPr>
          <p:nvPr/>
        </p:nvSpPr>
        <p:spPr bwMode="auto">
          <a:xfrm>
            <a:off x="4096785" y="1964515"/>
            <a:ext cx="48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Symbol" pitchFamily="18" charset="2"/>
              <a:buNone/>
            </a:pPr>
            <a:r>
              <a:rPr lang="en-US" sz="2000" dirty="0">
                <a:solidFill>
                  <a:srgbClr val="FF0000"/>
                </a:solidFill>
                <a:latin typeface="Symbol" pitchFamily="18" charset="2"/>
              </a:rPr>
              <a:t>n</a:t>
            </a:r>
            <a:r>
              <a:rPr lang="en-US" sz="2000" baseline="-25000" dirty="0">
                <a:solidFill>
                  <a:srgbClr val="FF0000"/>
                </a:solidFill>
              </a:rPr>
              <a:t>e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9" name="AutoShape 26"/>
          <p:cNvSpPr>
            <a:spLocks noChangeArrowheads="1"/>
          </p:cNvSpPr>
          <p:nvPr/>
        </p:nvSpPr>
        <p:spPr bwMode="auto">
          <a:xfrm flipV="1">
            <a:off x="4157440" y="3008163"/>
            <a:ext cx="276225" cy="352425"/>
          </a:xfrm>
          <a:prstGeom prst="upArrow">
            <a:avLst>
              <a:gd name="adj1" fmla="val 50000"/>
              <a:gd name="adj2" fmla="val 31897"/>
            </a:avLst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40" name="Text Box 28"/>
          <p:cNvSpPr txBox="1">
            <a:spLocks noChangeArrowheads="1"/>
          </p:cNvSpPr>
          <p:nvPr/>
        </p:nvSpPr>
        <p:spPr bwMode="auto">
          <a:xfrm>
            <a:off x="4128684" y="3457128"/>
            <a:ext cx="3930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Symbol" pitchFamily="18" charset="2"/>
              <a:buNone/>
            </a:pPr>
            <a:r>
              <a:rPr lang="en-US" sz="2000" dirty="0" err="1" smtClean="0">
                <a:solidFill>
                  <a:srgbClr val="0033CC"/>
                </a:solidFill>
                <a:latin typeface="Symbol" pitchFamily="18" charset="2"/>
              </a:rPr>
              <a:t>n</a:t>
            </a:r>
            <a:r>
              <a:rPr lang="en-US" sz="2000" baseline="-25000" dirty="0" err="1" smtClean="0">
                <a:solidFill>
                  <a:srgbClr val="0033CC"/>
                </a:solidFill>
                <a:latin typeface="Symbol" pitchFamily="18" charset="2"/>
              </a:rPr>
              <a:t>t</a:t>
            </a:r>
            <a:endParaRPr lang="en-US" sz="2000" dirty="0">
              <a:solidFill>
                <a:srgbClr val="0033CC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660724" y="3150848"/>
            <a:ext cx="21749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oscillation phase</a:t>
            </a:r>
            <a:endParaRPr lang="en-IE" sz="2000" dirty="0"/>
          </a:p>
        </p:txBody>
      </p:sp>
      <p:sp>
        <p:nvSpPr>
          <p:cNvPr id="42" name="Text Box 21"/>
          <p:cNvSpPr txBox="1">
            <a:spLocks noChangeArrowheads="1"/>
          </p:cNvSpPr>
          <p:nvPr/>
        </p:nvSpPr>
        <p:spPr bwMode="auto">
          <a:xfrm>
            <a:off x="1780261" y="2775857"/>
            <a:ext cx="4507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f</a:t>
            </a:r>
            <a:r>
              <a:rPr lang="en-US" sz="2000" baseline="-25000" dirty="0" smtClean="0"/>
              <a:t>m</a:t>
            </a:r>
            <a:endParaRPr lang="en-US" sz="2000" baseline="-25000" dirty="0"/>
          </a:p>
        </p:txBody>
      </p:sp>
      <p:sp>
        <p:nvSpPr>
          <p:cNvPr id="43" name="TextBox 42"/>
          <p:cNvSpPr txBox="1"/>
          <p:nvPr/>
        </p:nvSpPr>
        <p:spPr>
          <a:xfrm>
            <a:off x="5102387" y="4316819"/>
            <a:ext cx="4041613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In general, degrees of freedom:</a:t>
            </a:r>
            <a:endParaRPr lang="en-IE" sz="2000" dirty="0"/>
          </a:p>
        </p:txBody>
      </p:sp>
      <p:sp>
        <p:nvSpPr>
          <p:cNvPr id="45" name="TextBox 44"/>
          <p:cNvSpPr txBox="1"/>
          <p:nvPr/>
        </p:nvSpPr>
        <p:spPr>
          <a:xfrm>
            <a:off x="5502278" y="4703497"/>
            <a:ext cx="33652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Symbol" pitchFamily="18" charset="2"/>
              </a:rPr>
              <a:t>q</a:t>
            </a:r>
            <a:r>
              <a:rPr lang="en-US" sz="2000" baseline="-25000" dirty="0" err="1" smtClean="0"/>
              <a:t>m</a:t>
            </a:r>
            <a:r>
              <a:rPr lang="en-US" sz="2000" dirty="0" smtClean="0">
                <a:latin typeface="Symbol" pitchFamily="18" charset="2"/>
              </a:rPr>
              <a:t> </a:t>
            </a:r>
            <a:r>
              <a:rPr lang="en-US" sz="2000" dirty="0" smtClean="0"/>
              <a:t>(n, E) - mixing angle 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580248" y="5016080"/>
            <a:ext cx="2179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f</a:t>
            </a:r>
            <a:r>
              <a:rPr lang="en-US" sz="2000" baseline="-25000" dirty="0" smtClean="0"/>
              <a:t>m</a:t>
            </a:r>
            <a:r>
              <a:rPr lang="en-US" sz="2000" dirty="0" smtClean="0">
                <a:latin typeface="Symbol" pitchFamily="18" charset="2"/>
              </a:rPr>
              <a:t> </a:t>
            </a:r>
            <a:r>
              <a:rPr lang="en-US" sz="2000" dirty="0" smtClean="0"/>
              <a:t>(n, E)  - phase 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580246" y="5416190"/>
            <a:ext cx="31809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Symbol" pitchFamily="18" charset="2"/>
              </a:rPr>
              <a:t>q</a:t>
            </a:r>
            <a:r>
              <a:rPr lang="en-US" sz="2000" baseline="-25000" dirty="0" err="1" smtClean="0"/>
              <a:t>cone</a:t>
            </a:r>
            <a:r>
              <a:rPr lang="en-US" sz="2000" dirty="0" smtClean="0">
                <a:latin typeface="Symbol" pitchFamily="18" charset="2"/>
              </a:rPr>
              <a:t> </a:t>
            </a:r>
            <a:r>
              <a:rPr lang="en-US" sz="2000" dirty="0" smtClean="0"/>
              <a:t>(</a:t>
            </a:r>
            <a:r>
              <a:rPr lang="en-US" sz="2000" dirty="0" err="1" smtClean="0"/>
              <a:t>dn</a:t>
            </a:r>
            <a:r>
              <a:rPr lang="en-US" sz="2000" dirty="0" smtClean="0"/>
              <a:t>/</a:t>
            </a:r>
            <a:r>
              <a:rPr lang="en-US" sz="2000" dirty="0" err="1" smtClean="0"/>
              <a:t>dx</a:t>
            </a:r>
            <a:r>
              <a:rPr lang="en-US" sz="2000" dirty="0" smtClean="0"/>
              <a:t>) - cone angle </a:t>
            </a:r>
          </a:p>
        </p:txBody>
      </p:sp>
      <p:sp>
        <p:nvSpPr>
          <p:cNvPr id="44" name="Text Box 9"/>
          <p:cNvSpPr txBox="1">
            <a:spLocks noChangeArrowheads="1"/>
          </p:cNvSpPr>
          <p:nvPr/>
        </p:nvSpPr>
        <p:spPr bwMode="auto">
          <a:xfrm>
            <a:off x="5285862" y="2017680"/>
            <a:ext cx="347536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b="1" dirty="0" smtClean="0"/>
              <a:t>B</a:t>
            </a:r>
            <a:r>
              <a:rPr lang="en-US" sz="2000" dirty="0" smtClean="0"/>
              <a:t> </a:t>
            </a:r>
            <a:r>
              <a:rPr lang="en-US" sz="2000" dirty="0"/>
              <a:t>=        (sin </a:t>
            </a:r>
            <a:r>
              <a:rPr lang="en-US" sz="2000" dirty="0" smtClean="0"/>
              <a:t>2</a:t>
            </a:r>
            <a:r>
              <a:rPr lang="en-US" sz="2000" dirty="0" smtClean="0">
                <a:latin typeface="Symbol" pitchFamily="18" charset="2"/>
              </a:rPr>
              <a:t>q</a:t>
            </a:r>
            <a:r>
              <a:rPr lang="en-US" sz="2000" dirty="0" smtClean="0"/>
              <a:t>,  </a:t>
            </a:r>
            <a:r>
              <a:rPr lang="en-US" sz="2000" dirty="0"/>
              <a:t>0,  </a:t>
            </a:r>
            <a:r>
              <a:rPr lang="en-US" sz="2000" dirty="0" smtClean="0"/>
              <a:t>cos2</a:t>
            </a:r>
            <a:r>
              <a:rPr lang="en-US" sz="2000" dirty="0" smtClean="0">
                <a:latin typeface="Symbol" pitchFamily="18" charset="2"/>
              </a:rPr>
              <a:t>q </a:t>
            </a:r>
            <a:r>
              <a:rPr lang="en-US" sz="2000" dirty="0" smtClean="0"/>
              <a:t>) </a:t>
            </a:r>
            <a:endParaRPr lang="en-US" sz="2000" dirty="0"/>
          </a:p>
        </p:txBody>
      </p:sp>
      <p:sp>
        <p:nvSpPr>
          <p:cNvPr id="49" name="Text Box 10"/>
          <p:cNvSpPr txBox="1">
            <a:spLocks noChangeArrowheads="1"/>
          </p:cNvSpPr>
          <p:nvPr/>
        </p:nvSpPr>
        <p:spPr bwMode="auto">
          <a:xfrm>
            <a:off x="5947361" y="1872438"/>
            <a:ext cx="55976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2</a:t>
            </a:r>
            <a:r>
              <a:rPr lang="en-US" sz="2000" dirty="0">
                <a:latin typeface="Symbol" pitchFamily="18" charset="2"/>
              </a:rPr>
              <a:t>p</a:t>
            </a:r>
            <a:r>
              <a:rPr lang="en-US" sz="2000" dirty="0"/>
              <a:t> </a:t>
            </a:r>
          </a:p>
          <a:p>
            <a:r>
              <a:rPr lang="en-US" sz="2000" dirty="0"/>
              <a:t> </a:t>
            </a:r>
            <a:r>
              <a:rPr lang="en-US" sz="2000" dirty="0" err="1" smtClean="0"/>
              <a:t>l</a:t>
            </a:r>
            <a:r>
              <a:rPr lang="en-US" sz="2000" baseline="-25000" dirty="0" err="1" smtClean="0">
                <a:latin typeface="Symbol" pitchFamily="18" charset="2"/>
              </a:rPr>
              <a:t>n</a:t>
            </a:r>
            <a:endParaRPr lang="en-US" sz="2000" dirty="0"/>
          </a:p>
        </p:txBody>
      </p:sp>
      <p:sp>
        <p:nvSpPr>
          <p:cNvPr id="50" name="Line 11"/>
          <p:cNvSpPr>
            <a:spLocks noChangeShapeType="1"/>
          </p:cNvSpPr>
          <p:nvPr/>
        </p:nvSpPr>
        <p:spPr bwMode="auto">
          <a:xfrm>
            <a:off x="6000526" y="2220617"/>
            <a:ext cx="393700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2345878" y="4613948"/>
            <a:ext cx="25557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Neutrino polarization </a:t>
            </a:r>
          </a:p>
          <a:p>
            <a:r>
              <a:rPr lang="en-IE" dirty="0" smtClean="0"/>
              <a:t>vector in the </a:t>
            </a:r>
            <a:r>
              <a:rPr lang="en-IE" dirty="0" err="1" smtClean="0"/>
              <a:t>flavor</a:t>
            </a:r>
            <a:r>
              <a:rPr lang="en-IE" dirty="0" smtClean="0"/>
              <a:t> space</a:t>
            </a:r>
            <a:endParaRPr lang="en-IE" dirty="0"/>
          </a:p>
        </p:txBody>
      </p:sp>
      <p:sp>
        <p:nvSpPr>
          <p:cNvPr id="53" name="TextBox 52"/>
          <p:cNvSpPr txBox="1"/>
          <p:nvPr/>
        </p:nvSpPr>
        <p:spPr>
          <a:xfrm>
            <a:off x="6464583" y="1503106"/>
            <a:ext cx="2647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polarization vector</a:t>
            </a:r>
            <a:endParaRPr lang="en-IE" sz="2000" dirty="0"/>
          </a:p>
        </p:txBody>
      </p:sp>
      <p:sp>
        <p:nvSpPr>
          <p:cNvPr id="51" name="TextBox 50"/>
          <p:cNvSpPr txBox="1"/>
          <p:nvPr/>
        </p:nvSpPr>
        <p:spPr>
          <a:xfrm>
            <a:off x="1314304" y="3823796"/>
            <a:ext cx="697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Symbol" pitchFamily="18" charset="2"/>
              </a:rPr>
              <a:t>q</a:t>
            </a:r>
            <a:r>
              <a:rPr lang="en-US" baseline="-25000" dirty="0" err="1" smtClean="0"/>
              <a:t>cone</a:t>
            </a:r>
            <a:r>
              <a:rPr lang="en-US" dirty="0" smtClean="0">
                <a:latin typeface="Symbol" pitchFamily="18" charset="2"/>
              </a:rPr>
              <a:t> 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20491" name="Text Box 10"/>
          <p:cNvSpPr txBox="1">
            <a:spLocks noChangeArrowheads="1"/>
          </p:cNvSpPr>
          <p:nvPr/>
        </p:nvSpPr>
        <p:spPr bwMode="auto">
          <a:xfrm>
            <a:off x="7769225" y="1320800"/>
            <a:ext cx="885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LSND</a:t>
            </a:r>
          </a:p>
        </p:txBody>
      </p:sp>
      <p:sp>
        <p:nvSpPr>
          <p:cNvPr id="20497" name="Text Box 18"/>
          <p:cNvSpPr txBox="1">
            <a:spLocks noChangeArrowheads="1"/>
          </p:cNvSpPr>
          <p:nvPr/>
        </p:nvSpPr>
        <p:spPr bwMode="auto">
          <a:xfrm>
            <a:off x="5675313" y="231775"/>
            <a:ext cx="2074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Symbol" pitchFamily="18" charset="2"/>
              </a:rPr>
              <a:t>D</a:t>
            </a:r>
            <a:r>
              <a:rPr lang="en-US"/>
              <a:t>m</a:t>
            </a:r>
            <a:r>
              <a:rPr lang="en-US" baseline="-25000"/>
              <a:t>41</a:t>
            </a:r>
            <a:r>
              <a:rPr lang="en-US" baseline="30000"/>
              <a:t>2</a:t>
            </a:r>
            <a:r>
              <a:rPr lang="en-US"/>
              <a:t> =  1 - 2 eV</a:t>
            </a:r>
            <a:r>
              <a:rPr lang="en-US" baseline="30000"/>
              <a:t>2</a:t>
            </a:r>
            <a:endParaRPr lang="en-US"/>
          </a:p>
        </p:txBody>
      </p:sp>
      <p:sp>
        <p:nvSpPr>
          <p:cNvPr id="18" name="WordArt 4"/>
          <p:cNvSpPr>
            <a:spLocks noChangeArrowheads="1" noChangeShapeType="1" noTextEdit="1"/>
          </p:cNvSpPr>
          <p:nvPr/>
        </p:nvSpPr>
        <p:spPr bwMode="auto">
          <a:xfrm>
            <a:off x="647587" y="544270"/>
            <a:ext cx="3148236" cy="82281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CC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Decoherence</a:t>
            </a:r>
            <a:endParaRPr lang="en-US" sz="3600" kern="10" dirty="0" smtClean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CCCC"/>
              </a:solidFill>
              <a:effectLst>
                <a:prstShdw prst="shdw13" dist="53882" dir="13500000">
                  <a:srgbClr val="868686"/>
                </a:prstShdw>
              </a:effectLst>
              <a:latin typeface="Arial Black"/>
            </a:endParaRPr>
          </a:p>
        </p:txBody>
      </p:sp>
      <p:sp>
        <p:nvSpPr>
          <p:cNvPr id="9" name="WordArt 4"/>
          <p:cNvSpPr>
            <a:spLocks noChangeArrowheads="1" noChangeShapeType="1" noTextEdit="1"/>
          </p:cNvSpPr>
          <p:nvPr/>
        </p:nvSpPr>
        <p:spPr bwMode="auto">
          <a:xfrm>
            <a:off x="661757" y="1455407"/>
            <a:ext cx="2740662" cy="76678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CC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Correlations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CCCC"/>
              </a:solidFill>
              <a:effectLst>
                <a:prstShdw prst="shdw13" dist="53882" dir="13500000">
                  <a:srgbClr val="868686"/>
                </a:prstShdw>
              </a:effectLst>
              <a:latin typeface="Arial Black"/>
            </a:endParaRPr>
          </a:p>
        </p:txBody>
      </p:sp>
      <p:sp>
        <p:nvSpPr>
          <p:cNvPr id="8" name="WordArt 4"/>
          <p:cNvSpPr>
            <a:spLocks noChangeArrowheads="1" noChangeShapeType="1" noTextEdit="1"/>
          </p:cNvSpPr>
          <p:nvPr/>
        </p:nvSpPr>
        <p:spPr bwMode="auto">
          <a:xfrm>
            <a:off x="647587" y="2430750"/>
            <a:ext cx="3389247" cy="82281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CC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Entanglment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CCCC"/>
              </a:solidFill>
              <a:effectLst>
                <a:prstShdw prst="shdw13" dist="53882" dir="13500000">
                  <a:srgbClr val="868686"/>
                </a:prstShdw>
              </a:effectLst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-14782" y="-10633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6" name="WordArt 10"/>
          <p:cNvSpPr>
            <a:spLocks noChangeArrowheads="1" noChangeShapeType="1" noTextEdit="1"/>
          </p:cNvSpPr>
          <p:nvPr/>
        </p:nvSpPr>
        <p:spPr bwMode="auto">
          <a:xfrm>
            <a:off x="232182" y="127596"/>
            <a:ext cx="6258102" cy="84898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Space-time localization diagram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6614" y="967805"/>
            <a:ext cx="67944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Reflects computations of oscillation amplitude in QFT,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575348" y="95697"/>
            <a:ext cx="25686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err="1" smtClean="0">
                <a:solidFill>
                  <a:srgbClr val="FF0000"/>
                </a:solidFill>
              </a:rPr>
              <a:t>E.Kh</a:t>
            </a:r>
            <a:r>
              <a:rPr lang="en-IE" i="1" dirty="0" smtClean="0">
                <a:solidFill>
                  <a:srgbClr val="FF0000"/>
                </a:solidFill>
              </a:rPr>
              <a:t>. </a:t>
            </a:r>
            <a:r>
              <a:rPr lang="en-IE" i="1" dirty="0" err="1" smtClean="0">
                <a:solidFill>
                  <a:srgbClr val="FF0000"/>
                </a:solidFill>
              </a:rPr>
              <a:t>Akhmedov</a:t>
            </a:r>
            <a:r>
              <a:rPr lang="en-IE" i="1" dirty="0" smtClean="0">
                <a:solidFill>
                  <a:srgbClr val="FF0000"/>
                </a:solidFill>
              </a:rPr>
              <a:t>, </a:t>
            </a:r>
            <a:endParaRPr lang="en-IE" i="1" dirty="0" smtClean="0">
              <a:solidFill>
                <a:srgbClr val="FF0000"/>
              </a:solidFill>
            </a:endParaRPr>
          </a:p>
          <a:p>
            <a:r>
              <a:rPr lang="en-IE" i="1" dirty="0" smtClean="0">
                <a:solidFill>
                  <a:srgbClr val="FF0000"/>
                </a:solidFill>
              </a:rPr>
              <a:t>D</a:t>
            </a:r>
            <a:r>
              <a:rPr lang="en-IE" i="1" dirty="0" smtClean="0">
                <a:solidFill>
                  <a:srgbClr val="FF0000"/>
                </a:solidFill>
              </a:rPr>
              <a:t>. Hernandez,  A.Y.S. </a:t>
            </a:r>
            <a:endParaRPr lang="en-IE" i="1" dirty="0" smtClean="0">
              <a:solidFill>
                <a:srgbClr val="FF0000"/>
              </a:solidFill>
            </a:endParaRPr>
          </a:p>
          <a:p>
            <a:r>
              <a:rPr lang="en-IE" i="1" dirty="0" smtClean="0">
                <a:solidFill>
                  <a:srgbClr val="FF0000"/>
                </a:solidFill>
              </a:rPr>
              <a:t>1201.4128 </a:t>
            </a:r>
            <a:r>
              <a:rPr lang="en-IE" i="1" dirty="0" smtClean="0">
                <a:solidFill>
                  <a:srgbClr val="FF0000"/>
                </a:solidFill>
              </a:rPr>
              <a:t>[hep-ph]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907921" y="1917965"/>
            <a:ext cx="3000186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>
                <a:sym typeface="Wingdings" pitchFamily="2" charset="2"/>
              </a:rPr>
              <a:t>|</a:t>
            </a:r>
            <a:r>
              <a:rPr lang="en-IE" sz="2000" dirty="0" err="1" smtClean="0">
                <a:latin typeface="Symbol" pitchFamily="18" charset="2"/>
                <a:sym typeface="Wingdings" pitchFamily="2" charset="2"/>
              </a:rPr>
              <a:t>n</a:t>
            </a:r>
            <a:r>
              <a:rPr lang="en-IE" sz="2000" baseline="30000" dirty="0" err="1" smtClean="0">
                <a:sym typeface="Wingdings" pitchFamily="2" charset="2"/>
              </a:rPr>
              <a:t>P</a:t>
            </a:r>
            <a:r>
              <a:rPr lang="en-US" sz="2000" dirty="0" smtClean="0"/>
              <a:t>&gt;</a:t>
            </a:r>
            <a:r>
              <a:rPr lang="en-IE" sz="2000" baseline="-25000" dirty="0" smtClean="0">
                <a:sym typeface="Wingdings" pitchFamily="2" charset="2"/>
              </a:rPr>
              <a:t> </a:t>
            </a:r>
            <a:r>
              <a:rPr lang="en-IE" sz="2000" baseline="-25000" dirty="0" smtClean="0"/>
              <a:t> </a:t>
            </a:r>
            <a:r>
              <a:rPr lang="en-US" sz="2000" dirty="0" smtClean="0"/>
              <a:t>=</a:t>
            </a:r>
            <a:r>
              <a:rPr lang="en-IE" sz="2000" dirty="0" smtClean="0">
                <a:latin typeface="Symbol" pitchFamily="18" charset="2"/>
              </a:rPr>
              <a:t> y</a:t>
            </a:r>
            <a:r>
              <a:rPr lang="en-IE" sz="2000" baseline="-25000" dirty="0" smtClean="0"/>
              <a:t>1</a:t>
            </a:r>
            <a:r>
              <a:rPr lang="en-IE" sz="2000" baseline="30000" dirty="0" smtClean="0">
                <a:sym typeface="Wingdings" pitchFamily="2" charset="2"/>
              </a:rPr>
              <a:t>P</a:t>
            </a:r>
            <a:r>
              <a:rPr lang="en-IE" sz="2000" dirty="0" smtClean="0">
                <a:sym typeface="Wingdings" pitchFamily="2" charset="2"/>
              </a:rPr>
              <a:t>|</a:t>
            </a:r>
            <a:r>
              <a:rPr lang="en-IE" sz="2000" dirty="0" smtClean="0">
                <a:latin typeface="Symbol" pitchFamily="18" charset="2"/>
                <a:sym typeface="Wingdings" pitchFamily="2" charset="2"/>
              </a:rPr>
              <a:t>n</a:t>
            </a:r>
            <a:r>
              <a:rPr lang="en-IE" sz="2000" baseline="-25000" dirty="0" smtClean="0">
                <a:sym typeface="Wingdings" pitchFamily="2" charset="2"/>
              </a:rPr>
              <a:t>1 </a:t>
            </a:r>
            <a:r>
              <a:rPr lang="en-US" sz="2000" dirty="0" smtClean="0"/>
              <a:t>&gt; + </a:t>
            </a:r>
            <a:r>
              <a:rPr lang="en-IE" sz="2000" dirty="0" smtClean="0">
                <a:latin typeface="Symbol" pitchFamily="18" charset="2"/>
              </a:rPr>
              <a:t>y</a:t>
            </a:r>
            <a:r>
              <a:rPr lang="en-IE" sz="2000" baseline="-25000" dirty="0" smtClean="0"/>
              <a:t>2</a:t>
            </a:r>
            <a:r>
              <a:rPr lang="en-IE" sz="2000" baseline="30000" dirty="0" smtClean="0">
                <a:sym typeface="Wingdings" pitchFamily="2" charset="2"/>
              </a:rPr>
              <a:t>P</a:t>
            </a:r>
            <a:r>
              <a:rPr lang="en-IE" sz="2000" dirty="0" smtClean="0">
                <a:sym typeface="Wingdings" pitchFamily="2" charset="2"/>
              </a:rPr>
              <a:t>|</a:t>
            </a:r>
            <a:r>
              <a:rPr lang="en-IE" sz="2000" dirty="0" smtClean="0">
                <a:latin typeface="Symbol" pitchFamily="18" charset="2"/>
                <a:sym typeface="Wingdings" pitchFamily="2" charset="2"/>
              </a:rPr>
              <a:t>n</a:t>
            </a:r>
            <a:r>
              <a:rPr lang="en-IE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/>
              <a:t> &gt;</a:t>
            </a:r>
            <a:r>
              <a:rPr lang="en-IE" sz="2000" baseline="-25000" dirty="0" smtClean="0">
                <a:sym typeface="Wingdings" pitchFamily="2" charset="2"/>
              </a:rPr>
              <a:t>  </a:t>
            </a:r>
            <a:r>
              <a:rPr lang="en-IE" sz="2000" baseline="-25000" dirty="0" smtClean="0"/>
              <a:t> </a:t>
            </a:r>
            <a:r>
              <a:rPr lang="en-US" sz="2000" dirty="0" smtClean="0"/>
              <a:t> 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baseline="-25000" dirty="0" smtClean="0"/>
              <a:t>    </a:t>
            </a:r>
            <a:endParaRPr lang="en-IE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341414" y="1528488"/>
            <a:ext cx="51112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Produced and propagated neutrino state </a:t>
            </a:r>
            <a:endParaRPr lang="en-IE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423577" y="2353307"/>
            <a:ext cx="8465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latin typeface="Symbol" pitchFamily="18" charset="2"/>
              </a:rPr>
              <a:t>y</a:t>
            </a:r>
            <a:r>
              <a:rPr lang="en-IE" sz="2000" baseline="-25000" dirty="0" err="1" smtClean="0"/>
              <a:t>i</a:t>
            </a:r>
            <a:r>
              <a:rPr lang="en-IE" sz="2000" baseline="30000" dirty="0" err="1" smtClean="0">
                <a:sym typeface="Wingdings" pitchFamily="2" charset="2"/>
              </a:rPr>
              <a:t>P</a:t>
            </a:r>
            <a:r>
              <a:rPr lang="en-US" sz="2000" dirty="0" smtClean="0"/>
              <a:t> = </a:t>
            </a:r>
            <a:r>
              <a:rPr lang="en-IE" sz="2000" dirty="0" err="1" smtClean="0">
                <a:latin typeface="Symbol" pitchFamily="18" charset="2"/>
              </a:rPr>
              <a:t>y</a:t>
            </a:r>
            <a:r>
              <a:rPr lang="en-IE" sz="2000" baseline="-25000" dirty="0" err="1" smtClean="0"/>
              <a:t>i</a:t>
            </a:r>
            <a:r>
              <a:rPr lang="en-IE" sz="2000" baseline="30000" dirty="0" err="1" smtClean="0">
                <a:sym typeface="Wingdings" pitchFamily="2" charset="2"/>
              </a:rPr>
              <a:t>P</a:t>
            </a:r>
            <a:r>
              <a:rPr lang="en-IE" sz="2000" dirty="0" smtClean="0">
                <a:sym typeface="Wingdings" pitchFamily="2" charset="2"/>
              </a:rPr>
              <a:t>(x – </a:t>
            </a:r>
            <a:r>
              <a:rPr lang="en-IE" sz="2000" dirty="0" err="1" smtClean="0">
                <a:sym typeface="Wingdings" pitchFamily="2" charset="2"/>
              </a:rPr>
              <a:t>v</a:t>
            </a:r>
            <a:r>
              <a:rPr lang="en-IE" sz="2000" baseline="-25000" dirty="0" err="1" smtClean="0">
                <a:sym typeface="Wingdings" pitchFamily="2" charset="2"/>
              </a:rPr>
              <a:t>i</a:t>
            </a:r>
            <a:r>
              <a:rPr lang="en-IE" sz="2000" dirty="0" err="1" smtClean="0">
                <a:sym typeface="Wingdings" pitchFamily="2" charset="2"/>
              </a:rPr>
              <a:t>t</a:t>
            </a:r>
            <a:r>
              <a:rPr lang="en-IE" sz="2000" dirty="0" smtClean="0">
                <a:sym typeface="Wingdings" pitchFamily="2" charset="2"/>
              </a:rPr>
              <a:t>),  produced WP, </a:t>
            </a:r>
            <a:r>
              <a:rPr lang="en-IE" sz="2000" dirty="0" smtClean="0"/>
              <a:t>width</a:t>
            </a:r>
            <a:r>
              <a:rPr lang="en-IE" sz="2000" dirty="0" smtClean="0">
                <a:latin typeface="Symbol" pitchFamily="18" charset="2"/>
              </a:rPr>
              <a:t> </a:t>
            </a:r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t</a:t>
            </a:r>
            <a:r>
              <a:rPr lang="en-IE" sz="2000" baseline="30000" dirty="0" err="1" smtClean="0">
                <a:sym typeface="Wingdings" pitchFamily="2" charset="2"/>
              </a:rPr>
              <a:t>P</a:t>
            </a:r>
            <a:r>
              <a:rPr lang="en-IE" sz="2000" dirty="0" smtClean="0">
                <a:sym typeface="Wingdings" pitchFamily="2" charset="2"/>
              </a:rPr>
              <a:t> , v</a:t>
            </a:r>
            <a:r>
              <a:rPr lang="en-IE" sz="2000" baseline="-25000" dirty="0" smtClean="0">
                <a:sym typeface="Wingdings" pitchFamily="2" charset="2"/>
              </a:rPr>
              <a:t>i</a:t>
            </a:r>
            <a:r>
              <a:rPr lang="en-IE" sz="2000" dirty="0" smtClean="0"/>
              <a:t> </a:t>
            </a:r>
            <a:r>
              <a:rPr lang="en-IE" sz="2000" dirty="0" smtClean="0"/>
              <a:t>- group </a:t>
            </a:r>
            <a:r>
              <a:rPr lang="en-IE" sz="2000" dirty="0" smtClean="0"/>
              <a:t>velocities,</a:t>
            </a:r>
            <a:r>
              <a:rPr lang="en-IE" sz="2000" dirty="0" smtClean="0"/>
              <a:t> </a:t>
            </a:r>
            <a:r>
              <a:rPr lang="en-IE" sz="2000" dirty="0" err="1" smtClean="0"/>
              <a:t>i</a:t>
            </a:r>
            <a:r>
              <a:rPr lang="en-IE" sz="2000" dirty="0" smtClean="0"/>
              <a:t> = </a:t>
            </a:r>
            <a:r>
              <a:rPr lang="en-IE" sz="2000" dirty="0" smtClean="0"/>
              <a:t>1,2</a:t>
            </a:r>
            <a:r>
              <a:rPr lang="en-IE" sz="2000" baseline="-25000" dirty="0" smtClean="0">
                <a:sym typeface="Wingdings" pitchFamily="2" charset="2"/>
              </a:rPr>
              <a:t>  </a:t>
            </a:r>
            <a:r>
              <a:rPr lang="en-IE" sz="2000" baseline="-25000" dirty="0" smtClean="0"/>
              <a:t> </a:t>
            </a:r>
            <a:r>
              <a:rPr lang="en-US" sz="2000" dirty="0" smtClean="0"/>
              <a:t> 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baseline="-25000" dirty="0" smtClean="0"/>
              <a:t>    </a:t>
            </a:r>
            <a:endParaRPr lang="en-IE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1930701" y="3615376"/>
            <a:ext cx="3094369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>
                <a:sym typeface="Wingdings" pitchFamily="2" charset="2"/>
              </a:rPr>
              <a:t>|</a:t>
            </a:r>
            <a:r>
              <a:rPr lang="en-IE" sz="2000" dirty="0" err="1" smtClean="0">
                <a:latin typeface="Symbol" pitchFamily="18" charset="2"/>
                <a:sym typeface="Wingdings" pitchFamily="2" charset="2"/>
              </a:rPr>
              <a:t>n</a:t>
            </a:r>
            <a:r>
              <a:rPr lang="en-IE" sz="2000" baseline="30000" dirty="0" err="1" smtClean="0">
                <a:sym typeface="Wingdings" pitchFamily="2" charset="2"/>
              </a:rPr>
              <a:t>D</a:t>
            </a:r>
            <a:r>
              <a:rPr lang="en-US" sz="2000" dirty="0" smtClean="0"/>
              <a:t>&gt;</a:t>
            </a:r>
            <a:r>
              <a:rPr lang="en-IE" sz="2000" baseline="-25000" dirty="0" smtClean="0">
                <a:sym typeface="Wingdings" pitchFamily="2" charset="2"/>
              </a:rPr>
              <a:t> </a:t>
            </a:r>
            <a:r>
              <a:rPr lang="en-IE" sz="2000" baseline="-25000" dirty="0" smtClean="0"/>
              <a:t> </a:t>
            </a:r>
            <a:r>
              <a:rPr lang="en-US" sz="2000" dirty="0" smtClean="0"/>
              <a:t>=</a:t>
            </a:r>
            <a:r>
              <a:rPr lang="en-IE" sz="2000" dirty="0" smtClean="0">
                <a:latin typeface="Symbol" pitchFamily="18" charset="2"/>
              </a:rPr>
              <a:t>  y</a:t>
            </a:r>
            <a:r>
              <a:rPr lang="en-IE" sz="2000" baseline="-25000" dirty="0" smtClean="0"/>
              <a:t>1</a:t>
            </a:r>
            <a:r>
              <a:rPr lang="en-IE" sz="2000" baseline="30000" dirty="0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|</a:t>
            </a:r>
            <a:r>
              <a:rPr lang="en-IE" sz="2000" dirty="0" smtClean="0">
                <a:latin typeface="Symbol" pitchFamily="18" charset="2"/>
                <a:sym typeface="Wingdings" pitchFamily="2" charset="2"/>
              </a:rPr>
              <a:t>n</a:t>
            </a:r>
            <a:r>
              <a:rPr lang="en-IE" sz="2000" baseline="-25000" dirty="0" smtClean="0">
                <a:sym typeface="Wingdings" pitchFamily="2" charset="2"/>
              </a:rPr>
              <a:t>1 </a:t>
            </a:r>
            <a:r>
              <a:rPr lang="en-US" sz="2000" dirty="0" smtClean="0"/>
              <a:t>&gt; + </a:t>
            </a:r>
            <a:r>
              <a:rPr lang="en-IE" sz="2000" dirty="0" smtClean="0">
                <a:latin typeface="Symbol" pitchFamily="18" charset="2"/>
              </a:rPr>
              <a:t>y</a:t>
            </a:r>
            <a:r>
              <a:rPr lang="en-IE" sz="2000" baseline="-25000" dirty="0" smtClean="0"/>
              <a:t>2</a:t>
            </a:r>
            <a:r>
              <a:rPr lang="en-IE" sz="2000" baseline="30000" dirty="0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|</a:t>
            </a:r>
            <a:r>
              <a:rPr lang="en-IE" sz="2000" dirty="0" smtClean="0">
                <a:latin typeface="Symbol" pitchFamily="18" charset="2"/>
                <a:sym typeface="Wingdings" pitchFamily="2" charset="2"/>
              </a:rPr>
              <a:t>n</a:t>
            </a:r>
            <a:r>
              <a:rPr lang="en-IE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/>
              <a:t> &gt;</a:t>
            </a:r>
            <a:r>
              <a:rPr lang="en-IE" sz="2000" baseline="-25000" dirty="0" smtClean="0">
                <a:sym typeface="Wingdings" pitchFamily="2" charset="2"/>
              </a:rPr>
              <a:t>  </a:t>
            </a:r>
            <a:r>
              <a:rPr lang="en-IE" sz="2000" baseline="-25000" dirty="0" smtClean="0"/>
              <a:t> </a:t>
            </a:r>
            <a:r>
              <a:rPr lang="en-US" sz="2000" dirty="0" smtClean="0"/>
              <a:t> 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baseline="-25000" dirty="0" smtClean="0"/>
              <a:t>    </a:t>
            </a:r>
            <a:endParaRPr lang="en-IE" sz="2000" dirty="0"/>
          </a:p>
        </p:txBody>
      </p:sp>
      <p:sp>
        <p:nvSpPr>
          <p:cNvPr id="38" name="TextBox 37"/>
          <p:cNvSpPr txBox="1"/>
          <p:nvPr/>
        </p:nvSpPr>
        <p:spPr>
          <a:xfrm>
            <a:off x="561806" y="4031682"/>
            <a:ext cx="7008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latin typeface="Symbol" pitchFamily="18" charset="2"/>
              </a:rPr>
              <a:t>y</a:t>
            </a:r>
            <a:r>
              <a:rPr lang="en-IE" sz="2000" baseline="-25000" dirty="0" err="1" smtClean="0"/>
              <a:t>i</a:t>
            </a:r>
            <a:r>
              <a:rPr lang="en-IE" sz="2000" baseline="30000" dirty="0" err="1" smtClean="0">
                <a:sym typeface="Wingdings" pitchFamily="2" charset="2"/>
              </a:rPr>
              <a:t>D</a:t>
            </a:r>
            <a:r>
              <a:rPr lang="en-US" sz="2000" dirty="0" smtClean="0"/>
              <a:t> = </a:t>
            </a:r>
            <a:r>
              <a:rPr lang="en-IE" sz="2000" dirty="0" err="1" smtClean="0">
                <a:latin typeface="Symbol" pitchFamily="18" charset="2"/>
              </a:rPr>
              <a:t>y</a:t>
            </a:r>
            <a:r>
              <a:rPr lang="en-IE" sz="2000" baseline="-25000" dirty="0" err="1" smtClean="0"/>
              <a:t>i</a:t>
            </a:r>
            <a:r>
              <a:rPr lang="en-IE" sz="2000" baseline="30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(x – </a:t>
            </a:r>
            <a:r>
              <a:rPr lang="en-IE" sz="2000" dirty="0" err="1" smtClean="0">
                <a:sym typeface="Wingdings" pitchFamily="2" charset="2"/>
              </a:rPr>
              <a:t>x</a:t>
            </a:r>
            <a:r>
              <a:rPr lang="en-IE" sz="2000" baseline="-25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, t – </a:t>
            </a:r>
            <a:r>
              <a:rPr lang="en-IE" sz="2000" dirty="0" err="1" smtClean="0">
                <a:sym typeface="Wingdings" pitchFamily="2" charset="2"/>
              </a:rPr>
              <a:t>t</a:t>
            </a:r>
            <a:r>
              <a:rPr lang="en-IE" sz="2000" baseline="-25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)</a:t>
            </a:r>
            <a:r>
              <a:rPr lang="en-IE" sz="2000" dirty="0" smtClean="0"/>
              <a:t> - the detection </a:t>
            </a:r>
            <a:r>
              <a:rPr lang="en-IE" sz="2000" dirty="0" smtClean="0"/>
              <a:t>WP with width </a:t>
            </a:r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t</a:t>
            </a:r>
            <a:r>
              <a:rPr lang="en-IE" sz="2000" baseline="30000" dirty="0" err="1" smtClean="0">
                <a:sym typeface="Wingdings" pitchFamily="2" charset="2"/>
              </a:rPr>
              <a:t>D</a:t>
            </a:r>
            <a:endParaRPr lang="en-IE" sz="2000" dirty="0" smtClean="0"/>
          </a:p>
        </p:txBody>
      </p:sp>
      <p:sp>
        <p:nvSpPr>
          <p:cNvPr id="40" name="TextBox 39"/>
          <p:cNvSpPr txBox="1"/>
          <p:nvPr/>
        </p:nvSpPr>
        <p:spPr>
          <a:xfrm>
            <a:off x="402312" y="5954226"/>
            <a:ext cx="71680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where for simplicity</a:t>
            </a:r>
            <a:r>
              <a:rPr lang="en-IE" sz="2000" dirty="0" smtClean="0">
                <a:latin typeface="Symbol" pitchFamily="18" charset="2"/>
              </a:rPr>
              <a:t>  </a:t>
            </a:r>
            <a:r>
              <a:rPr lang="en-IE" sz="2000" dirty="0" err="1" smtClean="0">
                <a:latin typeface="Symbol" pitchFamily="18" charset="2"/>
              </a:rPr>
              <a:t>y</a:t>
            </a:r>
            <a:r>
              <a:rPr lang="en-IE" sz="2000" baseline="-25000" dirty="0" err="1" smtClean="0"/>
              <a:t>i</a:t>
            </a:r>
            <a:r>
              <a:rPr lang="en-IE" sz="2000" baseline="30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(x – </a:t>
            </a:r>
            <a:r>
              <a:rPr lang="en-IE" sz="2000" dirty="0" err="1" smtClean="0">
                <a:sym typeface="Wingdings" pitchFamily="2" charset="2"/>
              </a:rPr>
              <a:t>x</a:t>
            </a:r>
            <a:r>
              <a:rPr lang="en-IE" sz="2000" baseline="-25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, t – </a:t>
            </a:r>
            <a:r>
              <a:rPr lang="en-IE" sz="2000" dirty="0" err="1" smtClean="0">
                <a:sym typeface="Wingdings" pitchFamily="2" charset="2"/>
              </a:rPr>
              <a:t>t</a:t>
            </a:r>
            <a:r>
              <a:rPr lang="en-IE" sz="2000" baseline="-25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) =</a:t>
            </a:r>
            <a:r>
              <a:rPr lang="en-IE" sz="2000" dirty="0" smtClean="0">
                <a:latin typeface="Symbol" pitchFamily="18" charset="2"/>
              </a:rPr>
              <a:t> d </a:t>
            </a:r>
            <a:r>
              <a:rPr lang="en-IE" sz="2000" dirty="0" smtClean="0">
                <a:sym typeface="Wingdings" pitchFamily="2" charset="2"/>
              </a:rPr>
              <a:t>(x – L)</a:t>
            </a:r>
            <a:r>
              <a:rPr lang="en-IE" sz="2000" dirty="0" smtClean="0">
                <a:latin typeface="Symbol" pitchFamily="18" charset="2"/>
              </a:rPr>
              <a:t> </a:t>
            </a:r>
            <a:r>
              <a:rPr lang="en-IE" sz="2000" dirty="0" err="1" smtClean="0">
                <a:latin typeface="Symbol" pitchFamily="18" charset="2"/>
              </a:rPr>
              <a:t>y</a:t>
            </a:r>
            <a:r>
              <a:rPr lang="en-IE" sz="2000" baseline="-25000" dirty="0" err="1" smtClean="0"/>
              <a:t>i</a:t>
            </a:r>
            <a:r>
              <a:rPr lang="en-IE" sz="2000" baseline="30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(t –</a:t>
            </a:r>
            <a:r>
              <a:rPr lang="en-IE" sz="2000" dirty="0" err="1" smtClean="0">
                <a:sym typeface="Wingdings" pitchFamily="2" charset="2"/>
              </a:rPr>
              <a:t>t</a:t>
            </a:r>
            <a:r>
              <a:rPr lang="en-IE" sz="2000" baseline="-25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),</a:t>
            </a:r>
          </a:p>
          <a:p>
            <a:r>
              <a:rPr lang="en-IE" sz="2000" dirty="0" smtClean="0">
                <a:sym typeface="Wingdings" pitchFamily="2" charset="2"/>
              </a:rPr>
              <a:t>and integration over </a:t>
            </a:r>
            <a:r>
              <a:rPr lang="en-IE" sz="2000" b="1" dirty="0" smtClean="0">
                <a:sym typeface="Wingdings" pitchFamily="2" charset="2"/>
              </a:rPr>
              <a:t>x</a:t>
            </a:r>
            <a:r>
              <a:rPr lang="en-IE" sz="2000" dirty="0" smtClean="0"/>
              <a:t> is removed</a:t>
            </a:r>
            <a:endParaRPr lang="en-IE" sz="2000" dirty="0"/>
          </a:p>
        </p:txBody>
      </p:sp>
      <p:sp>
        <p:nvSpPr>
          <p:cNvPr id="41" name="TextBox 40"/>
          <p:cNvSpPr txBox="1"/>
          <p:nvPr/>
        </p:nvSpPr>
        <p:spPr>
          <a:xfrm>
            <a:off x="298882" y="4914019"/>
            <a:ext cx="8122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Amplitude = projection of propagated state onto detection state:</a:t>
            </a:r>
            <a:endParaRPr lang="en-IE" sz="2000" dirty="0"/>
          </a:p>
        </p:txBody>
      </p:sp>
      <p:sp>
        <p:nvSpPr>
          <p:cNvPr id="42" name="TextBox 41"/>
          <p:cNvSpPr txBox="1"/>
          <p:nvPr/>
        </p:nvSpPr>
        <p:spPr>
          <a:xfrm>
            <a:off x="384585" y="3154861"/>
            <a:ext cx="26775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Detected state</a:t>
            </a:r>
            <a:endParaRPr lang="en-IE" sz="2000" dirty="0"/>
          </a:p>
        </p:txBody>
      </p:sp>
      <p:sp>
        <p:nvSpPr>
          <p:cNvPr id="44" name="TextBox 43"/>
          <p:cNvSpPr txBox="1"/>
          <p:nvPr/>
        </p:nvSpPr>
        <p:spPr>
          <a:xfrm>
            <a:off x="1154458" y="5348851"/>
            <a:ext cx="5999775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>
                <a:sym typeface="Wingdings" pitchFamily="2" charset="2"/>
              </a:rPr>
              <a:t>A (L, </a:t>
            </a:r>
            <a:r>
              <a:rPr lang="en-IE" sz="2000" dirty="0" err="1" smtClean="0">
                <a:sym typeface="Wingdings" pitchFamily="2" charset="2"/>
              </a:rPr>
              <a:t>t</a:t>
            </a:r>
            <a:r>
              <a:rPr lang="en-IE" sz="2000" baseline="-25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) = &lt;</a:t>
            </a:r>
            <a:r>
              <a:rPr lang="en-IE" sz="2000" dirty="0" err="1" smtClean="0">
                <a:latin typeface="Symbol" pitchFamily="18" charset="2"/>
                <a:sym typeface="Wingdings" pitchFamily="2" charset="2"/>
              </a:rPr>
              <a:t>n</a:t>
            </a:r>
            <a:r>
              <a:rPr lang="en-IE" sz="2000" baseline="30000" dirty="0" err="1" smtClean="0">
                <a:sym typeface="Wingdings" pitchFamily="2" charset="2"/>
              </a:rPr>
              <a:t>D</a:t>
            </a:r>
            <a:r>
              <a:rPr lang="en-IE" sz="2000" dirty="0" err="1" smtClean="0">
                <a:sym typeface="Wingdings" pitchFamily="2" charset="2"/>
              </a:rPr>
              <a:t>|</a:t>
            </a:r>
            <a:r>
              <a:rPr lang="en-IE" sz="2000" dirty="0" err="1" smtClean="0">
                <a:latin typeface="Symbol" pitchFamily="18" charset="2"/>
                <a:sym typeface="Wingdings" pitchFamily="2" charset="2"/>
              </a:rPr>
              <a:t>n</a:t>
            </a:r>
            <a:r>
              <a:rPr lang="en-IE" sz="2000" baseline="30000" dirty="0" err="1" smtClean="0">
                <a:sym typeface="Wingdings" pitchFamily="2" charset="2"/>
              </a:rPr>
              <a:t>P</a:t>
            </a:r>
            <a:r>
              <a:rPr lang="en-US" sz="2000" dirty="0" smtClean="0"/>
              <a:t>&gt;</a:t>
            </a:r>
            <a:r>
              <a:rPr lang="en-IE" sz="2000" baseline="-25000" dirty="0" smtClean="0">
                <a:sym typeface="Wingdings" pitchFamily="2" charset="2"/>
              </a:rPr>
              <a:t> </a:t>
            </a:r>
            <a:r>
              <a:rPr lang="en-IE" sz="2000" baseline="-25000" dirty="0" smtClean="0"/>
              <a:t> </a:t>
            </a:r>
            <a:r>
              <a:rPr lang="en-US" sz="2000" dirty="0" smtClean="0"/>
              <a:t>= </a:t>
            </a:r>
            <a:r>
              <a:rPr lang="en-IE" sz="2000" dirty="0" smtClean="0">
                <a:latin typeface="Symbol" pitchFamily="18" charset="2"/>
              </a:rPr>
              <a:t>S</a:t>
            </a:r>
            <a:r>
              <a:rPr lang="en-IE" sz="2000" baseline="-25000" dirty="0" smtClean="0"/>
              <a:t>i</a:t>
            </a:r>
            <a:r>
              <a:rPr lang="en-US" sz="2000" dirty="0" smtClean="0"/>
              <a:t>   </a:t>
            </a:r>
            <a:r>
              <a:rPr lang="en-US" sz="2000" dirty="0" err="1" smtClean="0"/>
              <a:t>dt</a:t>
            </a:r>
            <a:r>
              <a:rPr lang="en-US" sz="2000" dirty="0" smtClean="0"/>
              <a:t> </a:t>
            </a:r>
            <a:r>
              <a:rPr lang="en-IE" sz="2000" dirty="0" err="1" smtClean="0">
                <a:latin typeface="Symbol" pitchFamily="18" charset="2"/>
              </a:rPr>
              <a:t>y</a:t>
            </a:r>
            <a:r>
              <a:rPr lang="en-IE" sz="2000" baseline="-25000" dirty="0" err="1" smtClean="0"/>
              <a:t>i</a:t>
            </a:r>
            <a:r>
              <a:rPr lang="en-IE" sz="2000" baseline="30000" dirty="0" err="1" smtClean="0">
                <a:sym typeface="Wingdings" pitchFamily="2" charset="2"/>
              </a:rPr>
              <a:t>D</a:t>
            </a:r>
            <a:r>
              <a:rPr lang="en-IE" sz="2000" baseline="30000" dirty="0" smtClean="0">
                <a:sym typeface="Wingdings" pitchFamily="2" charset="2"/>
              </a:rPr>
              <a:t>* </a:t>
            </a:r>
            <a:r>
              <a:rPr lang="en-IE" sz="2000" dirty="0" smtClean="0">
                <a:sym typeface="Wingdings" pitchFamily="2" charset="2"/>
              </a:rPr>
              <a:t>(t –</a:t>
            </a:r>
            <a:r>
              <a:rPr lang="en-IE" sz="2000" dirty="0" err="1" smtClean="0">
                <a:sym typeface="Wingdings" pitchFamily="2" charset="2"/>
              </a:rPr>
              <a:t>t</a:t>
            </a:r>
            <a:r>
              <a:rPr lang="en-IE" sz="2000" baseline="-25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)</a:t>
            </a:r>
            <a:r>
              <a:rPr lang="en-IE" sz="2000" dirty="0" smtClean="0"/>
              <a:t> </a:t>
            </a:r>
            <a:r>
              <a:rPr lang="en-IE" sz="2000" dirty="0" err="1" smtClean="0">
                <a:latin typeface="Symbol" pitchFamily="18" charset="2"/>
              </a:rPr>
              <a:t>y</a:t>
            </a:r>
            <a:r>
              <a:rPr lang="en-IE" sz="2000" baseline="-25000" dirty="0" err="1" smtClean="0"/>
              <a:t>i</a:t>
            </a:r>
            <a:r>
              <a:rPr lang="en-IE" sz="2000" baseline="30000" dirty="0" err="1" smtClean="0">
                <a:sym typeface="Wingdings" pitchFamily="2" charset="2"/>
              </a:rPr>
              <a:t>P</a:t>
            </a:r>
            <a:r>
              <a:rPr lang="en-IE" sz="2000" dirty="0" smtClean="0">
                <a:sym typeface="Wingdings" pitchFamily="2" charset="2"/>
              </a:rPr>
              <a:t>(L – </a:t>
            </a:r>
            <a:r>
              <a:rPr lang="en-IE" sz="2000" dirty="0" err="1" smtClean="0">
                <a:sym typeface="Wingdings" pitchFamily="2" charset="2"/>
              </a:rPr>
              <a:t>v</a:t>
            </a:r>
            <a:r>
              <a:rPr lang="en-IE" sz="2000" baseline="-25000" dirty="0" err="1" smtClean="0">
                <a:sym typeface="Wingdings" pitchFamily="2" charset="2"/>
              </a:rPr>
              <a:t>i</a:t>
            </a:r>
            <a:r>
              <a:rPr lang="en-IE" sz="2000" dirty="0" err="1" smtClean="0">
                <a:sym typeface="Wingdings" pitchFamily="2" charset="2"/>
              </a:rPr>
              <a:t>t</a:t>
            </a:r>
            <a:r>
              <a:rPr lang="en-IE" sz="2000" dirty="0" smtClean="0">
                <a:sym typeface="Wingdings" pitchFamily="2" charset="2"/>
              </a:rPr>
              <a:t>)</a:t>
            </a:r>
            <a:r>
              <a:rPr lang="en-IE" sz="2000" baseline="30000" dirty="0" smtClean="0">
                <a:sym typeface="Wingdings" pitchFamily="2" charset="2"/>
              </a:rPr>
              <a:t>  </a:t>
            </a:r>
            <a:r>
              <a:rPr lang="en-IE" sz="2000" baseline="-25000" dirty="0" smtClean="0">
                <a:sym typeface="Wingdings" pitchFamily="2" charset="2"/>
              </a:rPr>
              <a:t>  </a:t>
            </a:r>
            <a:r>
              <a:rPr lang="en-IE" sz="2000" baseline="-25000" dirty="0" smtClean="0"/>
              <a:t> </a:t>
            </a:r>
            <a:r>
              <a:rPr lang="en-US" sz="2000" dirty="0" smtClean="0"/>
              <a:t> 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baseline="-25000" dirty="0" smtClean="0"/>
              <a:t>    </a:t>
            </a:r>
            <a:endParaRPr lang="en-IE" sz="2000" dirty="0"/>
          </a:p>
        </p:txBody>
      </p:sp>
      <p:sp>
        <p:nvSpPr>
          <p:cNvPr id="50" name="Freeform 49"/>
          <p:cNvSpPr/>
          <p:nvPr/>
        </p:nvSpPr>
        <p:spPr>
          <a:xfrm>
            <a:off x="3806461" y="5331373"/>
            <a:ext cx="170120" cy="491373"/>
          </a:xfrm>
          <a:custGeom>
            <a:avLst/>
            <a:gdLst>
              <a:gd name="connsiteX0" fmla="*/ 170120 w 170120"/>
              <a:gd name="connsiteY0" fmla="*/ 194930 h 597195"/>
              <a:gd name="connsiteX1" fmla="*/ 116958 w 170120"/>
              <a:gd name="connsiteY1" fmla="*/ 56707 h 597195"/>
              <a:gd name="connsiteX2" fmla="*/ 63795 w 170120"/>
              <a:gd name="connsiteY2" fmla="*/ 535172 h 597195"/>
              <a:gd name="connsiteX3" fmla="*/ 0 w 170120"/>
              <a:gd name="connsiteY3" fmla="*/ 428847 h 59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120" h="597195">
                <a:moveTo>
                  <a:pt x="170120" y="194930"/>
                </a:moveTo>
                <a:cubicBezTo>
                  <a:pt x="152399" y="97465"/>
                  <a:pt x="134679" y="0"/>
                  <a:pt x="116958" y="56707"/>
                </a:cubicBezTo>
                <a:cubicBezTo>
                  <a:pt x="99237" y="113414"/>
                  <a:pt x="83288" y="473149"/>
                  <a:pt x="63795" y="535172"/>
                </a:cubicBezTo>
                <a:cubicBezTo>
                  <a:pt x="44302" y="597195"/>
                  <a:pt x="22151" y="513021"/>
                  <a:pt x="0" y="428847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" name="TextBox 20"/>
          <p:cNvSpPr txBox="1"/>
          <p:nvPr/>
        </p:nvSpPr>
        <p:spPr>
          <a:xfrm>
            <a:off x="7304551" y="5327585"/>
            <a:ext cx="15842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L- baseline</a:t>
            </a:r>
            <a:endParaRPr lang="en-IE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6792732" y="1675077"/>
            <a:ext cx="23087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s</a:t>
            </a:r>
            <a:r>
              <a:rPr lang="en-IE" dirty="0" smtClean="0"/>
              <a:t>ee </a:t>
            </a:r>
            <a:r>
              <a:rPr lang="en-IE" dirty="0" smtClean="0"/>
              <a:t>slide 14,  phase </a:t>
            </a:r>
          </a:p>
          <a:p>
            <a:r>
              <a:rPr lang="en-IE" dirty="0" smtClean="0"/>
              <a:t>factors omitted</a:t>
            </a:r>
            <a:endParaRPr lang="en-IE" dirty="0"/>
          </a:p>
        </p:txBody>
      </p:sp>
      <p:sp>
        <p:nvSpPr>
          <p:cNvPr id="24" name="TextBox 23"/>
          <p:cNvSpPr txBox="1"/>
          <p:nvPr/>
        </p:nvSpPr>
        <p:spPr>
          <a:xfrm>
            <a:off x="7842700" y="5964859"/>
            <a:ext cx="12481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sym typeface="Wingdings" pitchFamily="2" charset="2"/>
              </a:rPr>
              <a:t>(</a:t>
            </a:r>
            <a:r>
              <a:rPr lang="en-IE" sz="2000" dirty="0" err="1" smtClean="0">
                <a:sym typeface="Wingdings" pitchFamily="2" charset="2"/>
              </a:rPr>
              <a:t>x</a:t>
            </a:r>
            <a:r>
              <a:rPr lang="en-IE" sz="2000" baseline="-25000" dirty="0" err="1" smtClean="0">
                <a:sym typeface="Wingdings" pitchFamily="2" charset="2"/>
              </a:rPr>
              <a:t>D</a:t>
            </a:r>
            <a:r>
              <a:rPr lang="en-IE" sz="2000" dirty="0" smtClean="0"/>
              <a:t> = L )</a:t>
            </a:r>
            <a:endParaRPr lang="en-IE" sz="2000" dirty="0"/>
          </a:p>
        </p:txBody>
      </p:sp>
      <p:sp>
        <p:nvSpPr>
          <p:cNvPr id="28" name="5-Point Star 27"/>
          <p:cNvSpPr/>
          <p:nvPr/>
        </p:nvSpPr>
        <p:spPr bwMode="auto">
          <a:xfrm>
            <a:off x="148855" y="1600646"/>
            <a:ext cx="214464" cy="242888"/>
          </a:xfrm>
          <a:prstGeom prst="star5">
            <a:avLst/>
          </a:prstGeom>
          <a:solidFill>
            <a:srgbClr val="FF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9" name="5-Point Star 28"/>
          <p:cNvSpPr/>
          <p:nvPr/>
        </p:nvSpPr>
        <p:spPr bwMode="auto">
          <a:xfrm>
            <a:off x="148855" y="4914019"/>
            <a:ext cx="214464" cy="242888"/>
          </a:xfrm>
          <a:prstGeom prst="star5">
            <a:avLst/>
          </a:prstGeom>
          <a:solidFill>
            <a:srgbClr val="FF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0" name="5-Point Star 29"/>
          <p:cNvSpPr/>
          <p:nvPr/>
        </p:nvSpPr>
        <p:spPr bwMode="auto">
          <a:xfrm>
            <a:off x="148855" y="3154861"/>
            <a:ext cx="214464" cy="242888"/>
          </a:xfrm>
          <a:prstGeom prst="star5">
            <a:avLst/>
          </a:prstGeom>
          <a:solidFill>
            <a:srgbClr val="FF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2774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24" name="Rectangle 23"/>
          <p:cNvSpPr/>
          <p:nvPr/>
        </p:nvSpPr>
        <p:spPr bwMode="auto">
          <a:xfrm>
            <a:off x="300314" y="1456621"/>
            <a:ext cx="4077929" cy="1654758"/>
          </a:xfrm>
          <a:prstGeom prst="rect">
            <a:avLst/>
          </a:prstGeom>
          <a:solidFill>
            <a:srgbClr val="CC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438347" y="3111379"/>
            <a:ext cx="17454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interference</a:t>
            </a:r>
            <a:endParaRPr lang="en-IE" sz="2000" dirty="0"/>
          </a:p>
        </p:txBody>
      </p:sp>
      <p:sp>
        <p:nvSpPr>
          <p:cNvPr id="19" name="WordArt 10"/>
          <p:cNvSpPr>
            <a:spLocks noChangeArrowheads="1" noChangeShapeType="1" noTextEdit="1"/>
          </p:cNvSpPr>
          <p:nvPr/>
        </p:nvSpPr>
        <p:spPr bwMode="auto">
          <a:xfrm>
            <a:off x="306614" y="223272"/>
            <a:ext cx="5462356" cy="64698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Space-time localization diagram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0283" y="976922"/>
            <a:ext cx="30745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Oscillation probability</a:t>
            </a:r>
            <a:endParaRPr lang="en-IE" sz="2000" dirty="0"/>
          </a:p>
        </p:txBody>
      </p:sp>
      <p:pic>
        <p:nvPicPr>
          <p:cNvPr id="22" name="Picture 21" descr="zhe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93248" y="1412875"/>
            <a:ext cx="4157740" cy="3433356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342613" y="1507312"/>
            <a:ext cx="40356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sym typeface="Wingdings" pitchFamily="2" charset="2"/>
              </a:rPr>
              <a:t>P (L) =  </a:t>
            </a:r>
            <a:r>
              <a:rPr lang="en-IE" sz="2000" dirty="0" err="1" smtClean="0">
                <a:sym typeface="Wingdings" pitchFamily="2" charset="2"/>
              </a:rPr>
              <a:t>dt</a:t>
            </a:r>
            <a:r>
              <a:rPr lang="en-IE" sz="2000" baseline="-25000" dirty="0" err="1" smtClean="0">
                <a:sym typeface="Wingdings" pitchFamily="2" charset="2"/>
              </a:rPr>
              <a:t>D</a:t>
            </a:r>
            <a:r>
              <a:rPr lang="en-IE" sz="2000" dirty="0" err="1" smtClean="0">
                <a:sym typeface="Wingdings" pitchFamily="2" charset="2"/>
              </a:rPr>
              <a:t>|A</a:t>
            </a:r>
            <a:r>
              <a:rPr lang="en-IE" sz="2000" dirty="0" smtClean="0">
                <a:sym typeface="Wingdings" pitchFamily="2" charset="2"/>
              </a:rPr>
              <a:t>(L, </a:t>
            </a:r>
            <a:r>
              <a:rPr lang="en-IE" sz="2000" dirty="0" err="1" smtClean="0">
                <a:sym typeface="Wingdings" pitchFamily="2" charset="2"/>
              </a:rPr>
              <a:t>t</a:t>
            </a:r>
            <a:r>
              <a:rPr lang="en-IE" sz="2000" baseline="-25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)|</a:t>
            </a:r>
            <a:r>
              <a:rPr lang="en-IE" sz="2000" baseline="30000" dirty="0" smtClean="0">
                <a:sym typeface="Wingdings" pitchFamily="2" charset="2"/>
              </a:rPr>
              <a:t>2</a:t>
            </a:r>
            <a:r>
              <a:rPr lang="en-IE" sz="2000" dirty="0" smtClean="0">
                <a:sym typeface="Wingdings" pitchFamily="2" charset="2"/>
              </a:rPr>
              <a:t> =</a:t>
            </a:r>
          </a:p>
          <a:p>
            <a:r>
              <a:rPr lang="en-IE" sz="2000" dirty="0" smtClean="0">
                <a:sym typeface="Wingdings" pitchFamily="2" charset="2"/>
              </a:rPr>
              <a:t>  </a:t>
            </a:r>
          </a:p>
          <a:p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dirty="0" err="1" smtClean="0">
                <a:sym typeface="Wingdings" pitchFamily="2" charset="2"/>
              </a:rPr>
              <a:t>dt</a:t>
            </a:r>
            <a:r>
              <a:rPr lang="en-IE" sz="2000" baseline="-25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 [|A</a:t>
            </a:r>
            <a:r>
              <a:rPr lang="en-IE" sz="2000" baseline="-25000" dirty="0" smtClean="0">
                <a:sym typeface="Wingdings" pitchFamily="2" charset="2"/>
              </a:rPr>
              <a:t>1</a:t>
            </a:r>
            <a:r>
              <a:rPr lang="en-IE" sz="2000" dirty="0" smtClean="0">
                <a:sym typeface="Wingdings" pitchFamily="2" charset="2"/>
              </a:rPr>
              <a:t>(L, </a:t>
            </a:r>
            <a:r>
              <a:rPr lang="en-IE" sz="2000" dirty="0" err="1" smtClean="0">
                <a:sym typeface="Wingdings" pitchFamily="2" charset="2"/>
              </a:rPr>
              <a:t>t</a:t>
            </a:r>
            <a:r>
              <a:rPr lang="en-IE" sz="2000" baseline="-25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)|</a:t>
            </a:r>
            <a:r>
              <a:rPr lang="en-IE" sz="2000" baseline="30000" dirty="0" smtClean="0">
                <a:sym typeface="Wingdings" pitchFamily="2" charset="2"/>
              </a:rPr>
              <a:t>2  </a:t>
            </a:r>
            <a:r>
              <a:rPr lang="en-IE" sz="2000" dirty="0" smtClean="0">
                <a:sym typeface="Wingdings" pitchFamily="2" charset="2"/>
              </a:rPr>
              <a:t>+ |A</a:t>
            </a:r>
            <a:r>
              <a:rPr lang="en-IE" sz="2000" baseline="-25000" dirty="0" smtClean="0">
                <a:sym typeface="Wingdings" pitchFamily="2" charset="2"/>
              </a:rPr>
              <a:t>2</a:t>
            </a:r>
            <a:r>
              <a:rPr lang="en-IE" sz="2000" dirty="0" smtClean="0">
                <a:sym typeface="Wingdings" pitchFamily="2" charset="2"/>
              </a:rPr>
              <a:t>(L, </a:t>
            </a:r>
            <a:r>
              <a:rPr lang="en-IE" sz="2000" dirty="0" err="1" smtClean="0">
                <a:sym typeface="Wingdings" pitchFamily="2" charset="2"/>
              </a:rPr>
              <a:t>t</a:t>
            </a:r>
            <a:r>
              <a:rPr lang="en-IE" sz="2000" baseline="-25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)|</a:t>
            </a:r>
            <a:r>
              <a:rPr lang="en-IE" sz="2000" baseline="30000" dirty="0" smtClean="0">
                <a:sym typeface="Wingdings" pitchFamily="2" charset="2"/>
              </a:rPr>
              <a:t>2</a:t>
            </a:r>
            <a:r>
              <a:rPr lang="en-IE" sz="2000" dirty="0" smtClean="0">
                <a:sym typeface="Wingdings" pitchFamily="2" charset="2"/>
              </a:rPr>
              <a:t>]</a:t>
            </a:r>
            <a:r>
              <a:rPr lang="en-IE" sz="2000" baseline="30000" dirty="0" smtClean="0">
                <a:sym typeface="Wingdings" pitchFamily="2" charset="2"/>
              </a:rPr>
              <a:t>   </a:t>
            </a:r>
            <a:r>
              <a:rPr lang="en-IE" sz="2000" dirty="0" smtClean="0">
                <a:sym typeface="Wingdings" pitchFamily="2" charset="2"/>
              </a:rPr>
              <a:t>        </a:t>
            </a:r>
            <a:r>
              <a:rPr lang="en-IE" sz="2000" baseline="30000" dirty="0" smtClean="0">
                <a:sym typeface="Wingdings" pitchFamily="2" charset="2"/>
              </a:rPr>
              <a:t>  </a:t>
            </a:r>
            <a:r>
              <a:rPr lang="en-IE" sz="2000" baseline="-25000" dirty="0" smtClean="0">
                <a:sym typeface="Wingdings" pitchFamily="2" charset="2"/>
              </a:rPr>
              <a:t>  </a:t>
            </a:r>
            <a:r>
              <a:rPr lang="en-IE" sz="2000" baseline="-25000" dirty="0" smtClean="0"/>
              <a:t> </a:t>
            </a:r>
            <a:r>
              <a:rPr lang="en-US" sz="2000" dirty="0" smtClean="0"/>
              <a:t> 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baseline="-25000" dirty="0" smtClean="0"/>
              <a:t>    </a:t>
            </a:r>
            <a:endParaRPr lang="en-IE" sz="2000" dirty="0"/>
          </a:p>
        </p:txBody>
      </p:sp>
      <p:sp>
        <p:nvSpPr>
          <p:cNvPr id="25" name="Freeform 24"/>
          <p:cNvSpPr/>
          <p:nvPr/>
        </p:nvSpPr>
        <p:spPr>
          <a:xfrm>
            <a:off x="1181546" y="1456621"/>
            <a:ext cx="170120" cy="491373"/>
          </a:xfrm>
          <a:custGeom>
            <a:avLst/>
            <a:gdLst>
              <a:gd name="connsiteX0" fmla="*/ 170120 w 170120"/>
              <a:gd name="connsiteY0" fmla="*/ 194930 h 597195"/>
              <a:gd name="connsiteX1" fmla="*/ 116958 w 170120"/>
              <a:gd name="connsiteY1" fmla="*/ 56707 h 597195"/>
              <a:gd name="connsiteX2" fmla="*/ 63795 w 170120"/>
              <a:gd name="connsiteY2" fmla="*/ 535172 h 597195"/>
              <a:gd name="connsiteX3" fmla="*/ 0 w 170120"/>
              <a:gd name="connsiteY3" fmla="*/ 428847 h 59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120" h="597195">
                <a:moveTo>
                  <a:pt x="170120" y="194930"/>
                </a:moveTo>
                <a:cubicBezTo>
                  <a:pt x="152399" y="97465"/>
                  <a:pt x="134679" y="0"/>
                  <a:pt x="116958" y="56707"/>
                </a:cubicBezTo>
                <a:cubicBezTo>
                  <a:pt x="99237" y="113414"/>
                  <a:pt x="83288" y="473149"/>
                  <a:pt x="63795" y="535172"/>
                </a:cubicBezTo>
                <a:cubicBezTo>
                  <a:pt x="44302" y="597195"/>
                  <a:pt x="22151" y="513021"/>
                  <a:pt x="0" y="428847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Freeform 25"/>
          <p:cNvSpPr/>
          <p:nvPr/>
        </p:nvSpPr>
        <p:spPr>
          <a:xfrm>
            <a:off x="382759" y="2033058"/>
            <a:ext cx="170120" cy="491373"/>
          </a:xfrm>
          <a:custGeom>
            <a:avLst/>
            <a:gdLst>
              <a:gd name="connsiteX0" fmla="*/ 170120 w 170120"/>
              <a:gd name="connsiteY0" fmla="*/ 194930 h 597195"/>
              <a:gd name="connsiteX1" fmla="*/ 116958 w 170120"/>
              <a:gd name="connsiteY1" fmla="*/ 56707 h 597195"/>
              <a:gd name="connsiteX2" fmla="*/ 63795 w 170120"/>
              <a:gd name="connsiteY2" fmla="*/ 535172 h 597195"/>
              <a:gd name="connsiteX3" fmla="*/ 0 w 170120"/>
              <a:gd name="connsiteY3" fmla="*/ 428847 h 59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120" h="597195">
                <a:moveTo>
                  <a:pt x="170120" y="194930"/>
                </a:moveTo>
                <a:cubicBezTo>
                  <a:pt x="152399" y="97465"/>
                  <a:pt x="134679" y="0"/>
                  <a:pt x="116958" y="56707"/>
                </a:cubicBezTo>
                <a:cubicBezTo>
                  <a:pt x="99237" y="113414"/>
                  <a:pt x="83288" y="473149"/>
                  <a:pt x="63795" y="535172"/>
                </a:cubicBezTo>
                <a:cubicBezTo>
                  <a:pt x="44302" y="597195"/>
                  <a:pt x="22151" y="513021"/>
                  <a:pt x="0" y="428847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8" name="TextBox 27"/>
          <p:cNvSpPr txBox="1"/>
          <p:nvPr/>
        </p:nvSpPr>
        <p:spPr>
          <a:xfrm>
            <a:off x="372126" y="2711269"/>
            <a:ext cx="3710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sym typeface="Wingdings" pitchFamily="2" charset="2"/>
              </a:rPr>
              <a:t>+ 2Re   </a:t>
            </a:r>
            <a:r>
              <a:rPr lang="en-IE" sz="2000" dirty="0" err="1" smtClean="0">
                <a:sym typeface="Wingdings" pitchFamily="2" charset="2"/>
              </a:rPr>
              <a:t>dt</a:t>
            </a:r>
            <a:r>
              <a:rPr lang="en-IE" sz="2000" baseline="-25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 A</a:t>
            </a:r>
            <a:r>
              <a:rPr lang="en-IE" sz="2000" baseline="-25000" dirty="0" smtClean="0">
                <a:sym typeface="Wingdings" pitchFamily="2" charset="2"/>
              </a:rPr>
              <a:t>1</a:t>
            </a:r>
            <a:r>
              <a:rPr lang="en-IE" sz="2000" dirty="0" smtClean="0">
                <a:sym typeface="Wingdings" pitchFamily="2" charset="2"/>
              </a:rPr>
              <a:t>(L, </a:t>
            </a:r>
            <a:r>
              <a:rPr lang="en-IE" sz="2000" dirty="0" err="1" smtClean="0">
                <a:sym typeface="Wingdings" pitchFamily="2" charset="2"/>
              </a:rPr>
              <a:t>t</a:t>
            </a:r>
            <a:r>
              <a:rPr lang="en-IE" sz="2000" baseline="-25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)</a:t>
            </a:r>
            <a:r>
              <a:rPr lang="en-IE" sz="2000" baseline="30000" dirty="0" smtClean="0">
                <a:sym typeface="Wingdings" pitchFamily="2" charset="2"/>
              </a:rPr>
              <a:t>*</a:t>
            </a:r>
            <a:r>
              <a:rPr lang="en-IE" sz="2000" dirty="0" smtClean="0">
                <a:sym typeface="Wingdings" pitchFamily="2" charset="2"/>
              </a:rPr>
              <a:t>A</a:t>
            </a:r>
            <a:r>
              <a:rPr lang="en-IE" sz="2000" baseline="-25000" dirty="0" smtClean="0">
                <a:sym typeface="Wingdings" pitchFamily="2" charset="2"/>
              </a:rPr>
              <a:t>2</a:t>
            </a:r>
            <a:r>
              <a:rPr lang="en-IE" sz="2000" dirty="0" smtClean="0">
                <a:sym typeface="Wingdings" pitchFamily="2" charset="2"/>
              </a:rPr>
              <a:t>(L, </a:t>
            </a:r>
            <a:r>
              <a:rPr lang="en-IE" sz="2000" dirty="0" err="1" smtClean="0">
                <a:sym typeface="Wingdings" pitchFamily="2" charset="2"/>
              </a:rPr>
              <a:t>t</a:t>
            </a:r>
            <a:r>
              <a:rPr lang="en-IE" sz="2000" baseline="-25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)</a:t>
            </a:r>
            <a:r>
              <a:rPr lang="en-IE" sz="2000" baseline="30000" dirty="0" smtClean="0">
                <a:sym typeface="Wingdings" pitchFamily="2" charset="2"/>
              </a:rPr>
              <a:t> </a:t>
            </a:r>
            <a:endParaRPr lang="en-IE" sz="2000" dirty="0"/>
          </a:p>
        </p:txBody>
      </p:sp>
      <p:sp>
        <p:nvSpPr>
          <p:cNvPr id="29" name="Freeform 28"/>
          <p:cNvSpPr/>
          <p:nvPr/>
        </p:nvSpPr>
        <p:spPr>
          <a:xfrm>
            <a:off x="1173139" y="2610778"/>
            <a:ext cx="170120" cy="491373"/>
          </a:xfrm>
          <a:custGeom>
            <a:avLst/>
            <a:gdLst>
              <a:gd name="connsiteX0" fmla="*/ 170120 w 170120"/>
              <a:gd name="connsiteY0" fmla="*/ 194930 h 597195"/>
              <a:gd name="connsiteX1" fmla="*/ 116958 w 170120"/>
              <a:gd name="connsiteY1" fmla="*/ 56707 h 597195"/>
              <a:gd name="connsiteX2" fmla="*/ 63795 w 170120"/>
              <a:gd name="connsiteY2" fmla="*/ 535172 h 597195"/>
              <a:gd name="connsiteX3" fmla="*/ 0 w 170120"/>
              <a:gd name="connsiteY3" fmla="*/ 428847 h 59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120" h="597195">
                <a:moveTo>
                  <a:pt x="170120" y="194930"/>
                </a:moveTo>
                <a:cubicBezTo>
                  <a:pt x="152399" y="97465"/>
                  <a:pt x="134679" y="0"/>
                  <a:pt x="116958" y="56707"/>
                </a:cubicBezTo>
                <a:cubicBezTo>
                  <a:pt x="99237" y="113414"/>
                  <a:pt x="83288" y="473149"/>
                  <a:pt x="63795" y="535172"/>
                </a:cubicBezTo>
                <a:cubicBezTo>
                  <a:pt x="44302" y="597195"/>
                  <a:pt x="22151" y="513021"/>
                  <a:pt x="0" y="428847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2" name="TextBox 31"/>
          <p:cNvSpPr txBox="1"/>
          <p:nvPr/>
        </p:nvSpPr>
        <p:spPr>
          <a:xfrm>
            <a:off x="300314" y="4958748"/>
            <a:ext cx="42929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Further integration over interval of baseline  L due to finite sizes of the source and detector</a:t>
            </a:r>
            <a:endParaRPr lang="en-IE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4907154" y="5053865"/>
            <a:ext cx="38438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The slopes of bands are determined by group velocities</a:t>
            </a:r>
            <a:endParaRPr lang="en-IE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342613" y="3895438"/>
            <a:ext cx="30349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sym typeface="Wingdings" pitchFamily="2" charset="2"/>
              </a:rPr>
              <a:t>A</a:t>
            </a:r>
            <a:r>
              <a:rPr lang="en-IE" sz="2000" baseline="-25000" dirty="0" smtClean="0">
                <a:sym typeface="Wingdings" pitchFamily="2" charset="2"/>
              </a:rPr>
              <a:t>1</a:t>
            </a:r>
            <a:r>
              <a:rPr lang="en-IE" sz="2000" dirty="0" smtClean="0">
                <a:sym typeface="Wingdings" pitchFamily="2" charset="2"/>
              </a:rPr>
              <a:t>(L, </a:t>
            </a:r>
            <a:r>
              <a:rPr lang="en-IE" sz="2000" dirty="0" err="1" smtClean="0">
                <a:sym typeface="Wingdings" pitchFamily="2" charset="2"/>
              </a:rPr>
              <a:t>t</a:t>
            </a:r>
            <a:r>
              <a:rPr lang="en-IE" sz="2000" baseline="-25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)</a:t>
            </a:r>
            <a:r>
              <a:rPr lang="en-IE" sz="2000" baseline="30000" dirty="0" smtClean="0">
                <a:sym typeface="Wingdings" pitchFamily="2" charset="2"/>
              </a:rPr>
              <a:t> </a:t>
            </a:r>
            <a:r>
              <a:rPr lang="en-IE" sz="2000" dirty="0" smtClean="0"/>
              <a:t>– essentially the  </a:t>
            </a:r>
            <a:r>
              <a:rPr lang="en-IE" sz="2000" dirty="0" smtClean="0"/>
              <a:t>generalized WP</a:t>
            </a:r>
            <a:endParaRPr lang="en-IE" sz="2000" dirty="0"/>
          </a:p>
        </p:txBody>
      </p:sp>
      <p:sp>
        <p:nvSpPr>
          <p:cNvPr id="18" name="Freeform 30"/>
          <p:cNvSpPr>
            <a:spLocks/>
          </p:cNvSpPr>
          <p:nvPr/>
        </p:nvSpPr>
        <p:spPr bwMode="auto">
          <a:xfrm rot="16200000">
            <a:off x="6740256" y="2303087"/>
            <a:ext cx="581025" cy="412308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rgbClr val="FFFF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939098" y="159474"/>
            <a:ext cx="3197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err="1" smtClean="0">
                <a:solidFill>
                  <a:srgbClr val="FF0000"/>
                </a:solidFill>
              </a:rPr>
              <a:t>E.Kh</a:t>
            </a:r>
            <a:r>
              <a:rPr lang="en-IE" i="1" dirty="0" smtClean="0">
                <a:solidFill>
                  <a:srgbClr val="FF0000"/>
                </a:solidFill>
              </a:rPr>
              <a:t>. </a:t>
            </a:r>
            <a:r>
              <a:rPr lang="en-IE" i="1" dirty="0" err="1" smtClean="0">
                <a:solidFill>
                  <a:srgbClr val="FF0000"/>
                </a:solidFill>
              </a:rPr>
              <a:t>Akhmedov</a:t>
            </a:r>
            <a:r>
              <a:rPr lang="en-IE" i="1" dirty="0" smtClean="0">
                <a:solidFill>
                  <a:srgbClr val="FF0000"/>
                </a:solidFill>
              </a:rPr>
              <a:t> and A.Y.S</a:t>
            </a:r>
            <a:r>
              <a:rPr lang="en-IE" i="1" dirty="0" smtClean="0">
                <a:solidFill>
                  <a:srgbClr val="FF0000"/>
                </a:solidFill>
              </a:rPr>
              <a:t>.</a:t>
            </a:r>
            <a:r>
              <a:rPr lang="en-IE" i="1" dirty="0" smtClean="0">
                <a:solidFill>
                  <a:srgbClr val="FF0000"/>
                </a:solidFill>
              </a:rPr>
              <a:t> JHEP 11 (2022) </a:t>
            </a:r>
            <a:r>
              <a:rPr lang="en-IE" i="1" dirty="0" smtClean="0">
                <a:solidFill>
                  <a:srgbClr val="FF0000"/>
                </a:solidFill>
              </a:rPr>
              <a:t>082,  </a:t>
            </a:r>
            <a:r>
              <a:rPr lang="en-IE" i="1" dirty="0" smtClean="0">
                <a:solidFill>
                  <a:srgbClr val="FF0000"/>
                </a:solidFill>
              </a:rPr>
              <a:t>2208.03736 </a:t>
            </a:r>
            <a:r>
              <a:rPr lang="en-IE" i="1" dirty="0" smtClean="0">
                <a:solidFill>
                  <a:srgbClr val="FF0000"/>
                </a:solidFill>
              </a:rPr>
              <a:t>[hep-ph</a:t>
            </a:r>
            <a:r>
              <a:rPr lang="en-IE" i="1" dirty="0" smtClean="0">
                <a:solidFill>
                  <a:srgbClr val="FF0000"/>
                </a:solidFill>
              </a:rPr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2774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85319" y="2868225"/>
            <a:ext cx="40258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Interference is determined by overlap of produced WP </a:t>
            </a:r>
            <a:endParaRPr lang="en-IE" sz="2000" dirty="0"/>
          </a:p>
        </p:txBody>
      </p:sp>
      <p:sp>
        <p:nvSpPr>
          <p:cNvPr id="19" name="WordArt 10"/>
          <p:cNvSpPr>
            <a:spLocks noChangeArrowheads="1" noChangeShapeType="1" noTextEdit="1"/>
          </p:cNvSpPr>
          <p:nvPr/>
        </p:nvSpPr>
        <p:spPr bwMode="auto">
          <a:xfrm>
            <a:off x="306615" y="212647"/>
            <a:ext cx="2542911" cy="71077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Detection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70383" y="2403196"/>
            <a:ext cx="2830017" cy="400110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>
                <a:sym typeface="Wingdings" pitchFamily="2" charset="2"/>
              </a:rPr>
              <a:t>A</a:t>
            </a:r>
            <a:r>
              <a:rPr lang="en-IE" sz="2000" baseline="-25000" dirty="0" smtClean="0">
                <a:sym typeface="Wingdings" pitchFamily="2" charset="2"/>
              </a:rPr>
              <a:t>i</a:t>
            </a:r>
            <a:r>
              <a:rPr lang="en-IE" sz="2000" dirty="0" smtClean="0">
                <a:sym typeface="Wingdings" pitchFamily="2" charset="2"/>
              </a:rPr>
              <a:t>(L, </a:t>
            </a:r>
            <a:r>
              <a:rPr lang="en-IE" sz="2000" dirty="0" err="1" smtClean="0">
                <a:sym typeface="Wingdings" pitchFamily="2" charset="2"/>
              </a:rPr>
              <a:t>t</a:t>
            </a:r>
            <a:r>
              <a:rPr lang="en-IE" sz="2000" baseline="-25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) </a:t>
            </a:r>
            <a:r>
              <a:rPr lang="en-US" sz="2000" dirty="0" smtClean="0"/>
              <a:t>~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dirty="0" err="1" smtClean="0">
                <a:latin typeface="Symbol" pitchFamily="18" charset="2"/>
              </a:rPr>
              <a:t>y</a:t>
            </a:r>
            <a:r>
              <a:rPr lang="en-IE" sz="2000" baseline="-25000" dirty="0" err="1" smtClean="0"/>
              <a:t>i</a:t>
            </a:r>
            <a:r>
              <a:rPr lang="en-IE" sz="2000" baseline="30000" dirty="0" err="1" smtClean="0">
                <a:sym typeface="Wingdings" pitchFamily="2" charset="2"/>
              </a:rPr>
              <a:t>P</a:t>
            </a:r>
            <a:r>
              <a:rPr lang="en-IE" sz="2000" dirty="0" smtClean="0">
                <a:sym typeface="Wingdings" pitchFamily="2" charset="2"/>
              </a:rPr>
              <a:t>(L – </a:t>
            </a:r>
            <a:r>
              <a:rPr lang="en-IE" sz="2000" dirty="0" err="1" smtClean="0">
                <a:sym typeface="Wingdings" pitchFamily="2" charset="2"/>
              </a:rPr>
              <a:t>v</a:t>
            </a:r>
            <a:r>
              <a:rPr lang="en-IE" sz="2000" baseline="-25000" dirty="0" err="1" smtClean="0">
                <a:sym typeface="Wingdings" pitchFamily="2" charset="2"/>
              </a:rPr>
              <a:t>i</a:t>
            </a:r>
            <a:r>
              <a:rPr lang="en-IE" sz="2000" dirty="0" err="1" smtClean="0">
                <a:sym typeface="Wingdings" pitchFamily="2" charset="2"/>
              </a:rPr>
              <a:t>t</a:t>
            </a:r>
            <a:r>
              <a:rPr lang="en-IE" sz="2000" baseline="-25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)</a:t>
            </a:r>
            <a:r>
              <a:rPr lang="en-IE" sz="2000" baseline="30000" dirty="0" smtClean="0">
                <a:sym typeface="Wingdings" pitchFamily="2" charset="2"/>
              </a:rPr>
              <a:t>  </a:t>
            </a:r>
            <a:r>
              <a:rPr lang="en-IE" sz="2000" baseline="-25000" dirty="0" smtClean="0">
                <a:sym typeface="Wingdings" pitchFamily="2" charset="2"/>
              </a:rPr>
              <a:t>  </a:t>
            </a:r>
            <a:r>
              <a:rPr lang="en-IE" sz="2000" baseline="-25000" dirty="0" smtClean="0"/>
              <a:t> </a:t>
            </a:r>
            <a:r>
              <a:rPr lang="en-US" sz="2000" dirty="0" smtClean="0"/>
              <a:t> 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baseline="-25000" dirty="0" smtClean="0"/>
              <a:t>    </a:t>
            </a:r>
            <a:endParaRPr lang="en-IE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720075" y="1177701"/>
            <a:ext cx="1544092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Symbol" pitchFamily="18" charset="2"/>
              </a:rPr>
              <a:t> </a:t>
            </a:r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t</a:t>
            </a:r>
            <a:r>
              <a:rPr lang="en-IE" sz="2000" baseline="30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 &lt;&lt;</a:t>
            </a:r>
            <a:r>
              <a:rPr lang="en-IE" sz="2000" dirty="0" smtClean="0">
                <a:latin typeface="Symbol" pitchFamily="18" charset="2"/>
              </a:rPr>
              <a:t> </a:t>
            </a:r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t</a:t>
            </a:r>
            <a:r>
              <a:rPr lang="en-IE" sz="2000" baseline="30000" dirty="0" err="1" smtClean="0">
                <a:sym typeface="Wingdings" pitchFamily="2" charset="2"/>
              </a:rPr>
              <a:t>P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baseline="-25000" dirty="0" smtClean="0"/>
              <a:t>     </a:t>
            </a:r>
            <a:endParaRPr lang="en-IE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295980" y="1533307"/>
            <a:ext cx="40470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short detection coherence time</a:t>
            </a:r>
            <a:endParaRPr lang="en-IE" sz="2000" dirty="0"/>
          </a:p>
        </p:txBody>
      </p:sp>
      <p:sp>
        <p:nvSpPr>
          <p:cNvPr id="35" name="TextBox 34"/>
          <p:cNvSpPr txBox="1"/>
          <p:nvPr/>
        </p:nvSpPr>
        <p:spPr>
          <a:xfrm>
            <a:off x="366250" y="1954193"/>
            <a:ext cx="28128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latin typeface="Symbol" pitchFamily="18" charset="2"/>
              </a:rPr>
              <a:t>y</a:t>
            </a:r>
            <a:r>
              <a:rPr lang="en-IE" sz="2000" baseline="-25000" dirty="0" err="1" smtClean="0"/>
              <a:t>i</a:t>
            </a:r>
            <a:r>
              <a:rPr lang="en-IE" sz="2000" baseline="30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latin typeface="Symbol" pitchFamily="18" charset="2"/>
              </a:rPr>
              <a:t> </a:t>
            </a:r>
            <a:r>
              <a:rPr lang="en-IE" sz="2000" dirty="0" smtClean="0">
                <a:sym typeface="Wingdings" pitchFamily="2" charset="2"/>
              </a:rPr>
              <a:t>(t – </a:t>
            </a:r>
            <a:r>
              <a:rPr lang="en-IE" sz="2000" dirty="0" err="1" smtClean="0">
                <a:sym typeface="Wingdings" pitchFamily="2" charset="2"/>
              </a:rPr>
              <a:t>t</a:t>
            </a:r>
            <a:r>
              <a:rPr lang="en-IE" sz="2000" baseline="-25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) </a:t>
            </a:r>
            <a:r>
              <a:rPr lang="en-US" sz="2000" dirty="0" smtClean="0"/>
              <a:t>~</a:t>
            </a:r>
            <a:r>
              <a:rPr lang="en-IE" sz="2000" dirty="0" smtClean="0">
                <a:latin typeface="Symbol" pitchFamily="18" charset="2"/>
              </a:rPr>
              <a:t> d </a:t>
            </a:r>
            <a:r>
              <a:rPr lang="en-IE" sz="2000" dirty="0" smtClean="0">
                <a:sym typeface="Wingdings" pitchFamily="2" charset="2"/>
              </a:rPr>
              <a:t>(t –</a:t>
            </a:r>
            <a:r>
              <a:rPr lang="en-IE" sz="2000" dirty="0" err="1" smtClean="0">
                <a:sym typeface="Wingdings" pitchFamily="2" charset="2"/>
              </a:rPr>
              <a:t>t</a:t>
            </a:r>
            <a:r>
              <a:rPr lang="en-IE" sz="2000" baseline="-25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)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5827815" y="1117441"/>
            <a:ext cx="1370427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Symbol" pitchFamily="18" charset="2"/>
              </a:rPr>
              <a:t> </a:t>
            </a:r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t</a:t>
            </a:r>
            <a:r>
              <a:rPr lang="en-IE" sz="2000" baseline="30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 &gt;&gt;</a:t>
            </a:r>
            <a:r>
              <a:rPr lang="en-IE" sz="2000" dirty="0" smtClean="0">
                <a:latin typeface="Symbol" pitchFamily="18" charset="2"/>
              </a:rPr>
              <a:t> </a:t>
            </a:r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t</a:t>
            </a:r>
            <a:r>
              <a:rPr lang="en-IE" sz="2000" baseline="30000" dirty="0" err="1" smtClean="0">
                <a:sym typeface="Wingdings" pitchFamily="2" charset="2"/>
              </a:rPr>
              <a:t>P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baseline="-25000" dirty="0" smtClean="0"/>
              <a:t>     </a:t>
            </a:r>
            <a:endParaRPr lang="en-IE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4986260" y="1549450"/>
            <a:ext cx="40470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long detection coherence time</a:t>
            </a:r>
            <a:endParaRPr lang="en-IE" sz="2000" dirty="0"/>
          </a:p>
        </p:txBody>
      </p:sp>
      <p:sp>
        <p:nvSpPr>
          <p:cNvPr id="39" name="TextBox 38"/>
          <p:cNvSpPr txBox="1"/>
          <p:nvPr/>
        </p:nvSpPr>
        <p:spPr>
          <a:xfrm>
            <a:off x="5028792" y="2341370"/>
            <a:ext cx="2913731" cy="400110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>
                <a:sym typeface="Wingdings" pitchFamily="2" charset="2"/>
              </a:rPr>
              <a:t>A</a:t>
            </a:r>
            <a:r>
              <a:rPr lang="en-IE" sz="2000" baseline="-25000" dirty="0" smtClean="0">
                <a:sym typeface="Wingdings" pitchFamily="2" charset="2"/>
              </a:rPr>
              <a:t>i</a:t>
            </a:r>
            <a:r>
              <a:rPr lang="en-IE" sz="2000" dirty="0" smtClean="0">
                <a:sym typeface="Wingdings" pitchFamily="2" charset="2"/>
              </a:rPr>
              <a:t>(L, </a:t>
            </a:r>
            <a:r>
              <a:rPr lang="en-IE" sz="2000" dirty="0" err="1" smtClean="0">
                <a:sym typeface="Wingdings" pitchFamily="2" charset="2"/>
              </a:rPr>
              <a:t>t</a:t>
            </a:r>
            <a:r>
              <a:rPr lang="en-IE" sz="2000" baseline="-25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) </a:t>
            </a:r>
            <a:r>
              <a:rPr lang="en-US" sz="2000" dirty="0" smtClean="0"/>
              <a:t>~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dirty="0" err="1" smtClean="0">
                <a:latin typeface="Symbol" pitchFamily="18" charset="2"/>
              </a:rPr>
              <a:t>y</a:t>
            </a:r>
            <a:r>
              <a:rPr lang="en-IE" sz="2000" baseline="-25000" dirty="0" err="1" smtClean="0"/>
              <a:t>i</a:t>
            </a:r>
            <a:r>
              <a:rPr lang="en-IE" sz="2000" baseline="30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(L/v - </a:t>
            </a:r>
            <a:r>
              <a:rPr lang="en-IE" sz="2000" dirty="0" err="1" smtClean="0">
                <a:sym typeface="Wingdings" pitchFamily="2" charset="2"/>
              </a:rPr>
              <a:t>t</a:t>
            </a:r>
            <a:r>
              <a:rPr lang="en-IE" sz="2000" baseline="-25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)</a:t>
            </a:r>
            <a:r>
              <a:rPr lang="en-IE" sz="2000" baseline="30000" dirty="0" smtClean="0">
                <a:sym typeface="Wingdings" pitchFamily="2" charset="2"/>
              </a:rPr>
              <a:t>  </a:t>
            </a:r>
            <a:r>
              <a:rPr lang="en-IE" sz="2000" baseline="-25000" dirty="0" smtClean="0">
                <a:sym typeface="Wingdings" pitchFamily="2" charset="2"/>
              </a:rPr>
              <a:t>  </a:t>
            </a:r>
            <a:r>
              <a:rPr lang="en-IE" sz="2000" baseline="-25000" dirty="0" smtClean="0"/>
              <a:t> </a:t>
            </a:r>
            <a:r>
              <a:rPr lang="en-US" sz="2000" dirty="0" smtClean="0"/>
              <a:t> 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baseline="-25000" dirty="0" smtClean="0"/>
              <a:t>    </a:t>
            </a:r>
            <a:endParaRPr lang="en-IE" sz="2000" dirty="0"/>
          </a:p>
        </p:txBody>
      </p:sp>
      <p:sp>
        <p:nvSpPr>
          <p:cNvPr id="40" name="TextBox 39"/>
          <p:cNvSpPr txBox="1"/>
          <p:nvPr/>
        </p:nvSpPr>
        <p:spPr>
          <a:xfrm>
            <a:off x="5827815" y="3110231"/>
            <a:ext cx="15440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Symbol" pitchFamily="18" charset="2"/>
              </a:rPr>
              <a:t> </a:t>
            </a:r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t</a:t>
            </a:r>
            <a:r>
              <a:rPr lang="en-IE" sz="2000" baseline="30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 &gt;&gt; </a:t>
            </a:r>
            <a:r>
              <a:rPr lang="en-IE" sz="2000" dirty="0" err="1" smtClean="0">
                <a:sym typeface="Wingdings" pitchFamily="2" charset="2"/>
              </a:rPr>
              <a:t>t</a:t>
            </a:r>
            <a:r>
              <a:rPr lang="en-IE" sz="2000" baseline="-25000" dirty="0" err="1" smtClean="0"/>
              <a:t>sep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baseline="-25000" dirty="0" smtClean="0"/>
              <a:t>     </a:t>
            </a:r>
            <a:endParaRPr lang="en-IE" sz="2000" dirty="0"/>
          </a:p>
        </p:txBody>
      </p:sp>
      <p:sp>
        <p:nvSpPr>
          <p:cNvPr id="41" name="TextBox 40"/>
          <p:cNvSpPr txBox="1"/>
          <p:nvPr/>
        </p:nvSpPr>
        <p:spPr>
          <a:xfrm>
            <a:off x="4986260" y="2784012"/>
            <a:ext cx="35614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restoration of coherence if</a:t>
            </a:r>
            <a:endParaRPr lang="en-IE" sz="2000" dirty="0"/>
          </a:p>
        </p:txBody>
      </p:sp>
      <p:pic>
        <p:nvPicPr>
          <p:cNvPr id="22" name="Picture 21" descr="ost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103" y="3540633"/>
            <a:ext cx="3801228" cy="3012344"/>
          </a:xfrm>
          <a:prstGeom prst="rect">
            <a:avLst/>
          </a:prstGeom>
        </p:spPr>
      </p:pic>
      <p:pic>
        <p:nvPicPr>
          <p:cNvPr id="25" name="Picture 24" descr="ost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89295" y="3522947"/>
            <a:ext cx="3801228" cy="297686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232299" y="480779"/>
            <a:ext cx="27006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two extreme cases</a:t>
            </a:r>
            <a:endParaRPr lang="en-IE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5129648" y="1906538"/>
            <a:ext cx="34181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Symbol" pitchFamily="18" charset="2"/>
              </a:rPr>
              <a:t>y</a:t>
            </a:r>
            <a:r>
              <a:rPr lang="en-IE" sz="2000" baseline="-25000" dirty="0" smtClean="0"/>
              <a:t>i</a:t>
            </a:r>
            <a:r>
              <a:rPr lang="en-IE" sz="2000" baseline="30000" dirty="0" smtClean="0">
                <a:sym typeface="Wingdings" pitchFamily="2" charset="2"/>
              </a:rPr>
              <a:t>p</a:t>
            </a:r>
            <a:r>
              <a:rPr lang="en-IE" sz="2000" dirty="0" smtClean="0">
                <a:latin typeface="Symbol" pitchFamily="18" charset="2"/>
              </a:rPr>
              <a:t> </a:t>
            </a:r>
            <a:r>
              <a:rPr lang="en-IE" sz="2000" dirty="0" smtClean="0">
                <a:sym typeface="Wingdings" pitchFamily="2" charset="2"/>
              </a:rPr>
              <a:t>(t – </a:t>
            </a:r>
            <a:r>
              <a:rPr lang="en-IE" sz="2000" dirty="0" err="1" smtClean="0">
                <a:sym typeface="Wingdings" pitchFamily="2" charset="2"/>
              </a:rPr>
              <a:t>t</a:t>
            </a:r>
            <a:r>
              <a:rPr lang="en-IE" sz="2000" baseline="-25000" dirty="0" err="1" smtClean="0">
                <a:sym typeface="Wingdings" pitchFamily="2" charset="2"/>
              </a:rPr>
              <a:t>D</a:t>
            </a:r>
            <a:r>
              <a:rPr lang="en-IE" sz="2000" dirty="0" smtClean="0">
                <a:sym typeface="Wingdings" pitchFamily="2" charset="2"/>
              </a:rPr>
              <a:t>) </a:t>
            </a:r>
            <a:r>
              <a:rPr lang="en-US" sz="2000" dirty="0" smtClean="0"/>
              <a:t>~</a:t>
            </a:r>
            <a:r>
              <a:rPr lang="en-IE" sz="2000" dirty="0" smtClean="0">
                <a:latin typeface="Symbol" pitchFamily="18" charset="2"/>
              </a:rPr>
              <a:t> d </a:t>
            </a:r>
            <a:r>
              <a:rPr lang="en-IE" sz="2000" dirty="0" smtClean="0">
                <a:sym typeface="Wingdings" pitchFamily="2" charset="2"/>
              </a:rPr>
              <a:t>(</a:t>
            </a:r>
            <a:r>
              <a:rPr lang="en-IE" sz="2000" dirty="0" smtClean="0">
                <a:sym typeface="Wingdings" pitchFamily="2" charset="2"/>
              </a:rPr>
              <a:t>L </a:t>
            </a:r>
            <a:r>
              <a:rPr lang="en-IE" sz="2000" dirty="0" smtClean="0">
                <a:sym typeface="Wingdings" pitchFamily="2" charset="2"/>
              </a:rPr>
              <a:t>– </a:t>
            </a:r>
            <a:r>
              <a:rPr lang="en-IE" sz="2000" dirty="0" err="1" smtClean="0">
                <a:sym typeface="Wingdings" pitchFamily="2" charset="2"/>
              </a:rPr>
              <a:t>v</a:t>
            </a:r>
            <a:r>
              <a:rPr lang="en-IE" sz="2000" baseline="-25000" dirty="0" err="1" smtClean="0">
                <a:sym typeface="Wingdings" pitchFamily="2" charset="2"/>
              </a:rPr>
              <a:t>i</a:t>
            </a:r>
            <a:r>
              <a:rPr lang="en-IE" sz="2000" dirty="0" err="1" smtClean="0">
                <a:sym typeface="Wingdings" pitchFamily="2" charset="2"/>
              </a:rPr>
              <a:t>t</a:t>
            </a:r>
            <a:r>
              <a:rPr lang="en-IE" sz="2000" dirty="0" smtClean="0">
                <a:sym typeface="Wingdings" pitchFamily="2" charset="2"/>
              </a:rPr>
              <a:t>)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6437301" y="68605"/>
            <a:ext cx="259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smtClean="0">
                <a:solidFill>
                  <a:srgbClr val="FF0000"/>
                </a:solidFill>
              </a:rPr>
              <a:t>A Y Smirnov, </a:t>
            </a:r>
            <a:endParaRPr lang="en-IE" i="1" dirty="0" smtClean="0">
              <a:solidFill>
                <a:srgbClr val="FF0000"/>
              </a:solidFill>
            </a:endParaRPr>
          </a:p>
          <a:p>
            <a:r>
              <a:rPr lang="en-IE" i="1" dirty="0" smtClean="0">
                <a:solidFill>
                  <a:srgbClr val="FF0000"/>
                </a:solidFill>
              </a:rPr>
              <a:t>2212.10242 </a:t>
            </a:r>
            <a:r>
              <a:rPr lang="en-IE" i="1" dirty="0" smtClean="0">
                <a:solidFill>
                  <a:srgbClr val="FF0000"/>
                </a:solidFill>
              </a:rPr>
              <a:t>[hep-ph</a:t>
            </a:r>
            <a:r>
              <a:rPr lang="en-IE" i="1" dirty="0" smtClean="0">
                <a:solidFill>
                  <a:srgbClr val="FF0000"/>
                </a:solidFill>
              </a:rPr>
              <a:t>]</a:t>
            </a:r>
            <a:endParaRPr lang="en-IE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3769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6" name="WordArt 10"/>
          <p:cNvSpPr>
            <a:spLocks noChangeArrowheads="1" noChangeShapeType="1" noTextEdit="1"/>
          </p:cNvSpPr>
          <p:nvPr/>
        </p:nvSpPr>
        <p:spPr bwMode="auto">
          <a:xfrm>
            <a:off x="466110" y="208736"/>
            <a:ext cx="2823719" cy="64025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Production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9146" y="1063502"/>
            <a:ext cx="85882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WP’s are determined by localization region of the production process: overlap of localization regions of all particles involved but neutrinos.  </a:t>
            </a:r>
            <a:endParaRPr lang="en-IE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412944" y="4307930"/>
            <a:ext cx="41772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The latter is determined by time </a:t>
            </a:r>
          </a:p>
          <a:p>
            <a:r>
              <a:rPr lang="en-IE" sz="2000" dirty="0" smtClean="0"/>
              <a:t>between two collisions of N, </a:t>
            </a:r>
            <a:r>
              <a:rPr lang="en-IE" sz="2000" dirty="0" err="1" smtClean="0"/>
              <a:t>t</a:t>
            </a:r>
            <a:r>
              <a:rPr lang="en-IE" sz="2000" baseline="-25000" dirty="0" err="1" smtClean="0"/>
              <a:t>N</a:t>
            </a:r>
            <a:endParaRPr lang="en-IE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929717" y="5290277"/>
            <a:ext cx="2588566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Symbol" pitchFamily="18" charset="2"/>
              </a:rPr>
              <a:t> </a:t>
            </a:r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x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US" sz="2000" dirty="0" smtClean="0"/>
              <a:t>~ </a:t>
            </a:r>
            <a:r>
              <a:rPr lang="en-US" sz="2000" dirty="0" err="1" smtClean="0"/>
              <a:t>v</a:t>
            </a:r>
            <a:r>
              <a:rPr lang="en-US" sz="2000" baseline="-25000" dirty="0" err="1" smtClean="0">
                <a:latin typeface="Symbol" pitchFamily="18" charset="2"/>
              </a:rPr>
              <a:t>n</a:t>
            </a:r>
            <a:r>
              <a:rPr lang="en-IE" sz="2000" dirty="0" err="1" smtClean="0"/>
              <a:t>t</a:t>
            </a:r>
            <a:r>
              <a:rPr lang="en-IE" sz="2000" baseline="-25000" dirty="0" err="1" smtClean="0"/>
              <a:t>N</a:t>
            </a:r>
            <a:r>
              <a:rPr lang="en-US" sz="2000" dirty="0" smtClean="0"/>
              <a:t> ~</a:t>
            </a:r>
            <a:r>
              <a:rPr lang="en-IE" sz="2000" dirty="0" smtClean="0">
                <a:sym typeface="Wingdings" pitchFamily="2" charset="2"/>
              </a:rPr>
              <a:t> X</a:t>
            </a:r>
            <a:r>
              <a:rPr lang="en-IE" sz="2000" baseline="-25000" dirty="0" smtClean="0">
                <a:sym typeface="Wingdings" pitchFamily="2" charset="2"/>
              </a:rPr>
              <a:t>N</a:t>
            </a:r>
            <a:r>
              <a:rPr lang="en-IE" sz="2000" dirty="0" smtClean="0">
                <a:sym typeface="Wingdings" pitchFamily="2" charset="2"/>
              </a:rPr>
              <a:t> c/</a:t>
            </a:r>
            <a:r>
              <a:rPr lang="en-IE" sz="2000" dirty="0" err="1" smtClean="0">
                <a:sym typeface="Wingdings" pitchFamily="2" charset="2"/>
              </a:rPr>
              <a:t>v</a:t>
            </a:r>
            <a:r>
              <a:rPr lang="en-IE" sz="2000" baseline="-25000" dirty="0" err="1" smtClean="0">
                <a:sym typeface="Wingdings" pitchFamily="2" charset="2"/>
              </a:rPr>
              <a:t>N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baseline="-25000" dirty="0" smtClean="0"/>
              <a:t>    </a:t>
            </a:r>
            <a:endParaRPr lang="en-IE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929717" y="6053262"/>
            <a:ext cx="2590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enhancement factor</a:t>
            </a:r>
            <a:endParaRPr lang="en-IE" sz="2000" dirty="0"/>
          </a:p>
        </p:txBody>
      </p:sp>
      <p:sp>
        <p:nvSpPr>
          <p:cNvPr id="23" name="Right Arrow 22"/>
          <p:cNvSpPr/>
          <p:nvPr/>
        </p:nvSpPr>
        <p:spPr>
          <a:xfrm rot="16200000">
            <a:off x="2953755" y="5653506"/>
            <a:ext cx="196702" cy="475446"/>
          </a:xfrm>
          <a:prstGeom prst="rightArrow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1" name="TextBox 30"/>
          <p:cNvSpPr txBox="1"/>
          <p:nvPr/>
        </p:nvSpPr>
        <p:spPr>
          <a:xfrm>
            <a:off x="2884451" y="1982076"/>
            <a:ext cx="1967038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 </a:t>
            </a:r>
            <a:r>
              <a:rPr lang="en-IE" sz="2000" dirty="0" smtClean="0">
                <a:sym typeface="Wingdings" pitchFamily="2" charset="2"/>
              </a:rPr>
              <a:t> N’ + e</a:t>
            </a:r>
            <a:r>
              <a:rPr lang="en-IE" sz="2000" baseline="30000" dirty="0" smtClean="0">
                <a:sym typeface="Wingdings" pitchFamily="2" charset="2"/>
              </a:rPr>
              <a:t>-</a:t>
            </a:r>
            <a:r>
              <a:rPr lang="en-IE" sz="2000" dirty="0" smtClean="0">
                <a:sym typeface="Wingdings" pitchFamily="2" charset="2"/>
              </a:rPr>
              <a:t> + </a:t>
            </a:r>
            <a:r>
              <a:rPr lang="en-IE" sz="2000" dirty="0" smtClean="0">
                <a:latin typeface="Symbol" pitchFamily="18" charset="2"/>
                <a:sym typeface="Wingdings" pitchFamily="2" charset="2"/>
              </a:rPr>
              <a:t>n</a:t>
            </a:r>
            <a:r>
              <a:rPr lang="en-IE" sz="2000" dirty="0" smtClean="0">
                <a:sym typeface="Wingdings" pitchFamily="2" charset="2"/>
              </a:rPr>
              <a:t>  </a:t>
            </a:r>
            <a:endParaRPr lang="en-IE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349146" y="2726854"/>
            <a:ext cx="43836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If  N’ and e</a:t>
            </a:r>
            <a:r>
              <a:rPr lang="en-IE" sz="2000" baseline="30000" dirty="0" smtClean="0"/>
              <a:t>-  </a:t>
            </a:r>
            <a:r>
              <a:rPr lang="en-IE" sz="2000" dirty="0" smtClean="0"/>
              <a:t>are not detected or </a:t>
            </a:r>
          </a:p>
          <a:p>
            <a:r>
              <a:rPr lang="en-IE" sz="2000" dirty="0" smtClean="0"/>
              <a:t>their interactions can be neglected</a:t>
            </a:r>
            <a:endParaRPr lang="en-IE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515566" y="1984048"/>
            <a:ext cx="26428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E.g. in </a:t>
            </a:r>
            <a:r>
              <a:rPr lang="en-IE" sz="2000" dirty="0" smtClean="0"/>
              <a:t>the </a:t>
            </a:r>
            <a:r>
              <a:rPr lang="en-IE" sz="2000" dirty="0" smtClean="0">
                <a:latin typeface="Symbol" pitchFamily="18" charset="2"/>
              </a:rPr>
              <a:t>b</a:t>
            </a:r>
            <a:r>
              <a:rPr lang="en-IE" sz="2000" dirty="0" smtClean="0"/>
              <a:t> decay, </a:t>
            </a:r>
            <a:endParaRPr lang="en-IE" sz="2000" dirty="0"/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4562630" y="2056507"/>
            <a:ext cx="15839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66704" y="3381575"/>
            <a:ext cx="38991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localization of process is given by localization of atom N </a:t>
            </a:r>
          </a:p>
        </p:txBody>
      </p:sp>
      <p:pic>
        <p:nvPicPr>
          <p:cNvPr id="21" name="Picture 20" descr="ost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0722" y="2277828"/>
            <a:ext cx="3950113" cy="3517704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 rot="16200000">
            <a:off x="4611961" y="3910669"/>
            <a:ext cx="1163853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600" dirty="0" smtClean="0"/>
              <a:t>distance</a:t>
            </a:r>
            <a:endParaRPr lang="en-IE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6838049" y="5553009"/>
            <a:ext cx="6804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600" dirty="0" smtClean="0"/>
              <a:t>time</a:t>
            </a:r>
            <a:endParaRPr lang="en-IE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6437301" y="525824"/>
            <a:ext cx="26535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smtClean="0">
                <a:solidFill>
                  <a:srgbClr val="FF0000"/>
                </a:solidFill>
              </a:rPr>
              <a:t>A Y Smirnov, </a:t>
            </a:r>
            <a:endParaRPr lang="en-IE" i="1" dirty="0" smtClean="0">
              <a:solidFill>
                <a:srgbClr val="FF0000"/>
              </a:solidFill>
            </a:endParaRPr>
          </a:p>
          <a:p>
            <a:r>
              <a:rPr lang="en-IE" i="1" dirty="0" smtClean="0">
                <a:solidFill>
                  <a:srgbClr val="FF0000"/>
                </a:solidFill>
              </a:rPr>
              <a:t>2212.10242 </a:t>
            </a:r>
            <a:r>
              <a:rPr lang="en-IE" i="1" dirty="0" smtClean="0">
                <a:solidFill>
                  <a:srgbClr val="FF0000"/>
                </a:solidFill>
              </a:rPr>
              <a:t>[hep-ph</a:t>
            </a:r>
            <a:r>
              <a:rPr lang="en-IE" i="1" dirty="0" smtClean="0">
                <a:solidFill>
                  <a:srgbClr val="FF0000"/>
                </a:solidFill>
              </a:rPr>
              <a:t>]</a:t>
            </a:r>
            <a:endParaRPr lang="en-IE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3769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6" name="WordArt 10"/>
          <p:cNvSpPr>
            <a:spLocks noChangeArrowheads="1" noChangeShapeType="1" noTextEdit="1"/>
          </p:cNvSpPr>
          <p:nvPr/>
        </p:nvSpPr>
        <p:spPr bwMode="auto">
          <a:xfrm>
            <a:off x="402311" y="287079"/>
            <a:ext cx="6179242" cy="74302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Entanglement and correlations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04784" y="1123937"/>
            <a:ext cx="85478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If N’ or/and e</a:t>
            </a:r>
            <a:r>
              <a:rPr lang="en-IE" sz="2000" baseline="30000" dirty="0" smtClean="0"/>
              <a:t>- </a:t>
            </a:r>
            <a:r>
              <a:rPr lang="en-IE" sz="2000" dirty="0" smtClean="0"/>
              <a:t> are detected or interact, this may narrow their WP’s </a:t>
            </a:r>
          </a:p>
          <a:p>
            <a:r>
              <a:rPr lang="en-IE" sz="2000" dirty="0" smtClean="0"/>
              <a:t>and therefore the neutrino WP. </a:t>
            </a:r>
            <a:r>
              <a:rPr lang="en-IE" sz="2000" dirty="0" smtClean="0"/>
              <a:t>Consequently, enhance </a:t>
            </a:r>
            <a:r>
              <a:rPr lang="en-IE" sz="2000" dirty="0" err="1" smtClean="0"/>
              <a:t>decoherence</a:t>
            </a:r>
            <a:endParaRPr lang="en-IE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415417" y="2099669"/>
            <a:ext cx="42074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If e</a:t>
            </a:r>
            <a:r>
              <a:rPr lang="en-IE" sz="2000" baseline="30000" dirty="0" smtClean="0"/>
              <a:t>-</a:t>
            </a:r>
            <a:r>
              <a:rPr lang="en-IE" sz="2000" dirty="0" smtClean="0"/>
              <a:t> is detected during time interval </a:t>
            </a:r>
            <a:r>
              <a:rPr lang="en-IE" sz="2000" dirty="0" err="1" smtClean="0"/>
              <a:t>t</a:t>
            </a:r>
            <a:r>
              <a:rPr lang="en-IE" sz="2000" baseline="-25000" dirty="0" err="1" smtClean="0"/>
              <a:t>e</a:t>
            </a:r>
            <a:r>
              <a:rPr lang="en-IE" sz="2000" dirty="0" smtClean="0"/>
              <a:t> &lt; </a:t>
            </a:r>
            <a:r>
              <a:rPr lang="en-IE" sz="2000" dirty="0" err="1" smtClean="0"/>
              <a:t>t</a:t>
            </a:r>
            <a:r>
              <a:rPr lang="en-IE" sz="2000" baseline="-25000" dirty="0" err="1" smtClean="0"/>
              <a:t>N</a:t>
            </a:r>
            <a:r>
              <a:rPr lang="en-IE" sz="2000" dirty="0" smtClean="0"/>
              <a:t>, the size of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dirty="0" smtClean="0">
                <a:latin typeface="Symbol" pitchFamily="18" charset="2"/>
                <a:sym typeface="Wingdings" pitchFamily="2" charset="2"/>
              </a:rPr>
              <a:t>n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dirty="0" smtClean="0"/>
              <a:t>WP </a:t>
            </a:r>
          </a:p>
          <a:p>
            <a:r>
              <a:rPr lang="en-IE" sz="2000" dirty="0" smtClean="0"/>
              <a:t>will be determined by </a:t>
            </a:r>
            <a:r>
              <a:rPr lang="en-IE" sz="2000" dirty="0" err="1" smtClean="0"/>
              <a:t>t</a:t>
            </a:r>
            <a:r>
              <a:rPr lang="en-IE" sz="2000" baseline="-25000" dirty="0" err="1" smtClean="0"/>
              <a:t>e</a:t>
            </a:r>
            <a:endParaRPr lang="en-IE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436683" y="3391785"/>
            <a:ext cx="39872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If </a:t>
            </a:r>
            <a:r>
              <a:rPr lang="en-IE" sz="2000" dirty="0" smtClean="0">
                <a:sym typeface="Wingdings" pitchFamily="2" charset="2"/>
              </a:rPr>
              <a:t> e</a:t>
            </a:r>
            <a:r>
              <a:rPr lang="en-IE" sz="2000" baseline="30000" dirty="0" smtClean="0">
                <a:sym typeface="Wingdings" pitchFamily="2" charset="2"/>
              </a:rPr>
              <a:t>-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dirty="0" smtClean="0"/>
              <a:t>interacts with particles of medium which have very short time between collisions </a:t>
            </a:r>
            <a:r>
              <a:rPr lang="en-IE" sz="2000" dirty="0" err="1" smtClean="0"/>
              <a:t>t</a:t>
            </a:r>
            <a:r>
              <a:rPr lang="en-IE" sz="2000" baseline="-25000" dirty="0" err="1" smtClean="0"/>
              <a:t>coll</a:t>
            </a:r>
            <a:r>
              <a:rPr lang="en-IE" sz="2000" dirty="0" smtClean="0"/>
              <a:t>, then </a:t>
            </a:r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x</a:t>
            </a:r>
            <a:r>
              <a:rPr lang="en-IE" sz="2000" dirty="0" smtClean="0"/>
              <a:t> </a:t>
            </a:r>
            <a:r>
              <a:rPr lang="en-US" sz="2000" dirty="0" smtClean="0"/>
              <a:t>~ </a:t>
            </a:r>
            <a:r>
              <a:rPr lang="en-IE" sz="2000" dirty="0" smtClean="0"/>
              <a:t> </a:t>
            </a:r>
            <a:r>
              <a:rPr lang="en-IE" sz="2000" dirty="0" err="1" smtClean="0"/>
              <a:t>ct</a:t>
            </a:r>
            <a:r>
              <a:rPr lang="en-IE" sz="2000" baseline="-25000" dirty="0" err="1" smtClean="0"/>
              <a:t>coll</a:t>
            </a:r>
            <a:endParaRPr lang="en-IE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463183" y="4905518"/>
            <a:ext cx="3707720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Similar to  the  EPR paradox</a:t>
            </a:r>
            <a:endParaRPr lang="en-IE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368999" y="5585551"/>
            <a:ext cx="85836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C</a:t>
            </a:r>
            <a:r>
              <a:rPr lang="en-IE" sz="2000" dirty="0" smtClean="0"/>
              <a:t>onsider</a:t>
            </a:r>
            <a:r>
              <a:rPr lang="en-IE" sz="2000" dirty="0" smtClean="0">
                <a:latin typeface="Symbol" pitchFamily="18" charset="2"/>
                <a:sym typeface="Wingdings" pitchFamily="2" charset="2"/>
              </a:rPr>
              <a:t>  </a:t>
            </a:r>
            <a:r>
              <a:rPr lang="en-IE" sz="2000" dirty="0" smtClean="0">
                <a:latin typeface="Symbol" pitchFamily="18" charset="2"/>
                <a:sym typeface="Wingdings" pitchFamily="2" charset="2"/>
              </a:rPr>
              <a:t>n</a:t>
            </a:r>
            <a:r>
              <a:rPr lang="en-IE" sz="2000" dirty="0" smtClean="0"/>
              <a:t> emission and interactions of </a:t>
            </a:r>
            <a:r>
              <a:rPr lang="en-IE" sz="2000" dirty="0" smtClean="0">
                <a:sym typeface="Wingdings" pitchFamily="2" charset="2"/>
              </a:rPr>
              <a:t>e</a:t>
            </a:r>
            <a:r>
              <a:rPr lang="en-IE" sz="2000" baseline="30000" dirty="0" smtClean="0">
                <a:sym typeface="Wingdings" pitchFamily="2" charset="2"/>
              </a:rPr>
              <a:t>- 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dirty="0" smtClean="0"/>
              <a:t>as unique process;  </a:t>
            </a:r>
          </a:p>
          <a:p>
            <a:r>
              <a:rPr lang="en-IE" sz="2000" dirty="0" smtClean="0"/>
              <a:t>contributions to its amplitude from different interactions </a:t>
            </a:r>
            <a:r>
              <a:rPr lang="en-IE" sz="2000" dirty="0" smtClean="0"/>
              <a:t>regions of e </a:t>
            </a:r>
            <a:endParaRPr lang="en-IE" sz="2000" dirty="0" smtClean="0"/>
          </a:p>
          <a:p>
            <a:r>
              <a:rPr lang="en-IE" sz="2000" dirty="0" smtClean="0"/>
              <a:t>appear </a:t>
            </a:r>
            <a:r>
              <a:rPr lang="en-IE" sz="2000" dirty="0" smtClean="0"/>
              <a:t>with random phases</a:t>
            </a:r>
            <a:r>
              <a:rPr lang="en-IE" sz="2000" dirty="0" smtClean="0">
                <a:latin typeface="Symbol" pitchFamily="18" charset="2"/>
              </a:rPr>
              <a:t> </a:t>
            </a:r>
            <a:r>
              <a:rPr lang="en-IE" sz="2000" dirty="0" err="1" smtClean="0">
                <a:latin typeface="Symbol" pitchFamily="18" charset="2"/>
              </a:rPr>
              <a:t>x</a:t>
            </a:r>
            <a:r>
              <a:rPr lang="en-IE" sz="2000" baseline="-25000" dirty="0" err="1" smtClean="0"/>
              <a:t>k</a:t>
            </a:r>
            <a:r>
              <a:rPr lang="en-IE" sz="2000" dirty="0" smtClean="0"/>
              <a:t> - incoherent </a:t>
            </a:r>
            <a:endParaRPr lang="en-IE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5584676" y="6190471"/>
            <a:ext cx="1719841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sym typeface="Wingdings" pitchFamily="2" charset="2"/>
              </a:rPr>
              <a:t>A</a:t>
            </a:r>
            <a:r>
              <a:rPr lang="en-IE" sz="2000" baseline="-25000" dirty="0" err="1" smtClean="0">
                <a:sym typeface="Wingdings" pitchFamily="2" charset="2"/>
              </a:rPr>
              <a:t>tot</a:t>
            </a:r>
            <a:r>
              <a:rPr lang="en-IE" sz="2000" dirty="0" smtClean="0">
                <a:sym typeface="Wingdings" pitchFamily="2" charset="2"/>
              </a:rPr>
              <a:t> = </a:t>
            </a:r>
            <a:r>
              <a:rPr lang="en-IE" sz="2000" dirty="0" err="1" smtClean="0">
                <a:sym typeface="Wingdings" pitchFamily="2" charset="2"/>
              </a:rPr>
              <a:t>A</a:t>
            </a:r>
            <a:r>
              <a:rPr lang="en-IE" sz="2000" baseline="-25000" dirty="0" err="1" smtClean="0">
                <a:sym typeface="Wingdings" pitchFamily="2" charset="2"/>
              </a:rPr>
              <a:t>k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US" sz="2000" dirty="0" smtClean="0"/>
              <a:t>e</a:t>
            </a:r>
            <a:r>
              <a:rPr lang="en-IE" sz="2000" baseline="30000" dirty="0" err="1" smtClean="0">
                <a:sym typeface="Wingdings" pitchFamily="2" charset="2"/>
              </a:rPr>
              <a:t>i</a:t>
            </a:r>
            <a:r>
              <a:rPr lang="en-IE" sz="2000" baseline="30000" dirty="0" smtClean="0">
                <a:sym typeface="Wingdings" pitchFamily="2" charset="2"/>
              </a:rPr>
              <a:t> </a:t>
            </a:r>
            <a:r>
              <a:rPr lang="en-IE" sz="2000" dirty="0" smtClean="0"/>
              <a:t> </a:t>
            </a:r>
            <a:r>
              <a:rPr lang="en-IE" sz="2000" baseline="30000" dirty="0" smtClean="0">
                <a:sym typeface="Wingdings" pitchFamily="2" charset="2"/>
              </a:rPr>
              <a:t>  </a:t>
            </a:r>
            <a:r>
              <a:rPr lang="en-IE" sz="2000" baseline="-25000" dirty="0" smtClean="0">
                <a:sym typeface="Wingdings" pitchFamily="2" charset="2"/>
              </a:rPr>
              <a:t>  </a:t>
            </a:r>
            <a:r>
              <a:rPr lang="en-IE" sz="2000" baseline="-25000" dirty="0" smtClean="0"/>
              <a:t> </a:t>
            </a:r>
            <a:r>
              <a:rPr lang="en-US" sz="2000" dirty="0" smtClean="0"/>
              <a:t> 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baseline="-25000" dirty="0" smtClean="0"/>
              <a:t>    </a:t>
            </a:r>
            <a:endParaRPr lang="en-IE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6839316" y="6190471"/>
            <a:ext cx="4120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600" dirty="0" err="1" smtClean="0">
                <a:latin typeface="Symbol" pitchFamily="18" charset="2"/>
              </a:rPr>
              <a:t>x</a:t>
            </a:r>
            <a:r>
              <a:rPr lang="en-IE" sz="1600" baseline="-25000" dirty="0" err="1" smtClean="0"/>
              <a:t>k</a:t>
            </a:r>
            <a:r>
              <a:rPr lang="en-IE" sz="1600" dirty="0" smtClean="0"/>
              <a:t> </a:t>
            </a:r>
            <a:endParaRPr lang="en-IE" sz="1600" dirty="0"/>
          </a:p>
        </p:txBody>
      </p:sp>
      <p:pic>
        <p:nvPicPr>
          <p:cNvPr id="21" name="Picture 20" descr="ost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25844" y="2181551"/>
            <a:ext cx="3846027" cy="3196751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 rot="16200000">
            <a:off x="4394949" y="3513862"/>
            <a:ext cx="1163853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600" dirty="0" smtClean="0"/>
              <a:t>distance</a:t>
            </a:r>
            <a:endParaRPr lang="en-IE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6253044" y="5261339"/>
            <a:ext cx="6804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600" dirty="0" smtClean="0"/>
              <a:t>time</a:t>
            </a:r>
            <a:endParaRPr lang="en-IE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7174816" y="3133962"/>
            <a:ext cx="6262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600" dirty="0" err="1" smtClean="0"/>
              <a:t>t</a:t>
            </a:r>
            <a:r>
              <a:rPr lang="en-IE" sz="1600" baseline="-25000" dirty="0" err="1" smtClean="0"/>
              <a:t>coll</a:t>
            </a:r>
            <a:endParaRPr lang="en-IE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 dirty="0"/>
          </a:p>
        </p:txBody>
      </p:sp>
      <p:sp>
        <p:nvSpPr>
          <p:cNvPr id="34" name="Parallelogram 33"/>
          <p:cNvSpPr/>
          <p:nvPr/>
        </p:nvSpPr>
        <p:spPr>
          <a:xfrm>
            <a:off x="1187797" y="3706238"/>
            <a:ext cx="634503" cy="1184729"/>
          </a:xfrm>
          <a:prstGeom prst="parallelogram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5" name="WordArt 10"/>
          <p:cNvSpPr>
            <a:spLocks noChangeArrowheads="1" noChangeShapeType="1" noTextEdit="1"/>
          </p:cNvSpPr>
          <p:nvPr/>
        </p:nvSpPr>
        <p:spPr bwMode="auto">
          <a:xfrm>
            <a:off x="668139" y="191381"/>
            <a:ext cx="7008578" cy="69092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Effect of accompanying particles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12854" y="6079850"/>
            <a:ext cx="3914594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“short cut” estimation: can be considered as the upper bound   </a:t>
            </a:r>
            <a:endParaRPr lang="en-IE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361492" y="1010070"/>
            <a:ext cx="43912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Duration of</a:t>
            </a:r>
            <a:r>
              <a:rPr lang="en-IE" sz="2000" dirty="0" smtClean="0">
                <a:latin typeface="Symbol" pitchFamily="18" charset="2"/>
              </a:rPr>
              <a:t> n</a:t>
            </a:r>
            <a:r>
              <a:rPr lang="en-IE" sz="2000" dirty="0" smtClean="0"/>
              <a:t> production process </a:t>
            </a:r>
          </a:p>
          <a:p>
            <a:r>
              <a:rPr lang="en-IE" sz="2000" dirty="0" smtClean="0"/>
              <a:t>is given by the shortest mean free time among particles involved</a:t>
            </a:r>
            <a:endParaRPr lang="en-IE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4922867" y="1010070"/>
            <a:ext cx="40829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Consideration of x-t localization </a:t>
            </a:r>
          </a:p>
          <a:p>
            <a:r>
              <a:rPr lang="en-IE" sz="2000" dirty="0" smtClean="0"/>
              <a:t>of interactions of accompanying particles. </a:t>
            </a:r>
            <a:endParaRPr lang="en-IE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007930" y="2152748"/>
            <a:ext cx="38702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Chain of k  processes of secondary  interactions till  equilibration (</a:t>
            </a:r>
            <a:r>
              <a:rPr lang="en-IE" sz="2000" dirty="0" err="1" smtClean="0"/>
              <a:t>thermalization</a:t>
            </a:r>
            <a:r>
              <a:rPr lang="en-IE" sz="2000" dirty="0" smtClean="0"/>
              <a:t>)</a:t>
            </a:r>
            <a:endParaRPr lang="en-IE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822157" y="2516473"/>
            <a:ext cx="21371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</a:t>
            </a:r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t</a:t>
            </a:r>
            <a:r>
              <a:rPr lang="en-IE" sz="2000" dirty="0" smtClean="0"/>
              <a:t> = </a:t>
            </a:r>
            <a:r>
              <a:rPr lang="en-IE" sz="2000" dirty="0" err="1" smtClean="0"/>
              <a:t>t</a:t>
            </a:r>
            <a:r>
              <a:rPr lang="en-IE" sz="2000" baseline="-25000" dirty="0" err="1" smtClean="0"/>
              <a:t>e</a:t>
            </a:r>
            <a:r>
              <a:rPr lang="en-IE" sz="2000" dirty="0" smtClean="0"/>
              <a:t> = </a:t>
            </a:r>
            <a:r>
              <a:rPr lang="en-IE" sz="2000" dirty="0" err="1" smtClean="0"/>
              <a:t>X</a:t>
            </a:r>
            <a:r>
              <a:rPr lang="en-IE" sz="2000" baseline="-25000" dirty="0" err="1" smtClean="0"/>
              <a:t>e</a:t>
            </a:r>
            <a:r>
              <a:rPr lang="en-IE" sz="2000" dirty="0" smtClean="0"/>
              <a:t>/</a:t>
            </a:r>
            <a:r>
              <a:rPr lang="en-IE" sz="2000" dirty="0" err="1" smtClean="0"/>
              <a:t>v</a:t>
            </a:r>
            <a:r>
              <a:rPr lang="en-IE" sz="2000" baseline="-25000" dirty="0" err="1" smtClean="0"/>
              <a:t>e</a:t>
            </a:r>
            <a:endParaRPr lang="en-IE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499722" y="5581356"/>
            <a:ext cx="2243481" cy="400110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x</a:t>
            </a:r>
            <a:r>
              <a:rPr lang="en-US" sz="2000" dirty="0" smtClean="0"/>
              <a:t> </a:t>
            </a:r>
            <a:r>
              <a:rPr lang="en-IE" sz="2000" dirty="0" smtClean="0">
                <a:sym typeface="Wingdings" pitchFamily="2" charset="2"/>
              </a:rPr>
              <a:t>= 2 x 10</a:t>
            </a:r>
            <a:r>
              <a:rPr lang="en-IE" sz="2000" baseline="30000" dirty="0" smtClean="0">
                <a:sym typeface="Wingdings" pitchFamily="2" charset="2"/>
              </a:rPr>
              <a:t>-5</a:t>
            </a:r>
            <a:r>
              <a:rPr lang="en-IE" sz="2000" dirty="0" smtClean="0">
                <a:sym typeface="Wingdings" pitchFamily="2" charset="2"/>
              </a:rPr>
              <a:t> cm</a:t>
            </a:r>
            <a:r>
              <a:rPr lang="en-IE" sz="2000" baseline="-25000" dirty="0" smtClean="0"/>
              <a:t> </a:t>
            </a:r>
            <a:endParaRPr lang="en-IE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393392" y="2987719"/>
            <a:ext cx="38915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</a:t>
            </a:r>
            <a:r>
              <a:rPr lang="en-IE" sz="2000" dirty="0" err="1" smtClean="0"/>
              <a:t>X</a:t>
            </a:r>
            <a:r>
              <a:rPr lang="en-IE" sz="2000" baseline="-25000" dirty="0" err="1" smtClean="0"/>
              <a:t>e</a:t>
            </a:r>
            <a:r>
              <a:rPr lang="en-IE" sz="2000" dirty="0" smtClean="0"/>
              <a:t> is determined by ionization </a:t>
            </a:r>
          </a:p>
          <a:p>
            <a:r>
              <a:rPr lang="en-IE" sz="2000" dirty="0" smtClean="0"/>
              <a:t>of uranium,</a:t>
            </a:r>
            <a:r>
              <a:rPr lang="en-IE" sz="2000" dirty="0" smtClean="0">
                <a:latin typeface="Symbol" pitchFamily="18" charset="2"/>
              </a:rPr>
              <a:t> </a:t>
            </a:r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eU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414658" y="2184647"/>
            <a:ext cx="38277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Electrons  have the shortest</a:t>
            </a:r>
            <a:endParaRPr lang="en-IE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2327192" y="4306179"/>
            <a:ext cx="17849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/>
              <a:t>X</a:t>
            </a:r>
            <a:r>
              <a:rPr lang="en-IE" sz="2000" baseline="-25000" dirty="0" err="1" smtClean="0"/>
              <a:t>e</a:t>
            </a:r>
            <a:r>
              <a:rPr lang="en-IE" sz="2000" dirty="0" smtClean="0"/>
              <a:t> = (</a:t>
            </a:r>
            <a:r>
              <a:rPr lang="en-IE" sz="2000" dirty="0" err="1" smtClean="0"/>
              <a:t>n</a:t>
            </a:r>
            <a:r>
              <a:rPr lang="en-IE" sz="2000" baseline="-25000" dirty="0" err="1" smtClean="0"/>
              <a:t>U</a:t>
            </a:r>
            <a:r>
              <a:rPr lang="en-IE" sz="2000" baseline="-25000" dirty="0" smtClean="0"/>
              <a:t> </a:t>
            </a:r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eU</a:t>
            </a:r>
            <a:r>
              <a:rPr lang="en-IE" sz="2000" dirty="0" smtClean="0"/>
              <a:t>)</a:t>
            </a:r>
            <a:r>
              <a:rPr lang="en-IE" sz="2000" baseline="30000" dirty="0" smtClean="0"/>
              <a:t>-1</a:t>
            </a:r>
            <a:r>
              <a:rPr lang="en-IE" sz="2000" baseline="-25000" dirty="0" smtClean="0"/>
              <a:t>      </a:t>
            </a:r>
            <a:endParaRPr lang="en-IE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5204632" y="5455732"/>
            <a:ext cx="1775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</a:t>
            </a:r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t</a:t>
            </a:r>
            <a:r>
              <a:rPr lang="en-IE" sz="2000" dirty="0" smtClean="0"/>
              <a:t> </a:t>
            </a:r>
            <a:r>
              <a:rPr lang="en-US" sz="2000" dirty="0" smtClean="0"/>
              <a:t>~</a:t>
            </a:r>
            <a:r>
              <a:rPr lang="en-IE" sz="2000" dirty="0" smtClean="0"/>
              <a:t> </a:t>
            </a:r>
            <a:r>
              <a:rPr lang="en-IE" sz="2000" dirty="0" err="1" smtClean="0"/>
              <a:t>t</a:t>
            </a:r>
            <a:r>
              <a:rPr lang="en-IE" sz="2000" baseline="-25000" dirty="0" err="1" smtClean="0"/>
              <a:t>N</a:t>
            </a:r>
            <a:r>
              <a:rPr lang="en-IE" sz="2000" dirty="0" smtClean="0"/>
              <a:t> /2</a:t>
            </a:r>
            <a:r>
              <a:rPr lang="en-IE" sz="2000" baseline="30000" dirty="0" smtClean="0"/>
              <a:t>k</a:t>
            </a:r>
            <a:r>
              <a:rPr lang="en-US" sz="2000" dirty="0" smtClean="0"/>
              <a:t> 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5209942" y="6072040"/>
            <a:ext cx="2849537" cy="400110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x</a:t>
            </a:r>
            <a:r>
              <a:rPr lang="en-US" sz="2000" dirty="0" smtClean="0"/>
              <a:t> </a:t>
            </a:r>
            <a:r>
              <a:rPr lang="en-IE" sz="2000" dirty="0" smtClean="0">
                <a:sym typeface="Wingdings" pitchFamily="2" charset="2"/>
              </a:rPr>
              <a:t>= (5 – 10)x 10</a:t>
            </a:r>
            <a:r>
              <a:rPr lang="en-IE" sz="2000" baseline="30000" dirty="0" smtClean="0">
                <a:sym typeface="Wingdings" pitchFamily="2" charset="2"/>
              </a:rPr>
              <a:t>-5</a:t>
            </a:r>
            <a:r>
              <a:rPr lang="en-IE" sz="2000" dirty="0" smtClean="0">
                <a:sym typeface="Wingdings" pitchFamily="2" charset="2"/>
              </a:rPr>
              <a:t> cm</a:t>
            </a:r>
            <a:r>
              <a:rPr lang="en-IE" sz="2000" baseline="-25000" dirty="0" smtClean="0"/>
              <a:t> </a:t>
            </a:r>
            <a:endParaRPr lang="en-IE" sz="2000" dirty="0"/>
          </a:p>
        </p:txBody>
      </p:sp>
      <p:sp>
        <p:nvSpPr>
          <p:cNvPr id="21" name="Rectangle 20"/>
          <p:cNvSpPr/>
          <p:nvPr/>
        </p:nvSpPr>
        <p:spPr>
          <a:xfrm>
            <a:off x="822157" y="4890966"/>
            <a:ext cx="1850447" cy="212651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1198430" y="4167950"/>
            <a:ext cx="428331" cy="73365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646873" y="4167950"/>
            <a:ext cx="2851240" cy="1063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637394" y="4199849"/>
            <a:ext cx="0" cy="70175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242319" y="4522000"/>
            <a:ext cx="479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</a:t>
            </a:r>
            <a:r>
              <a:rPr lang="en-IE" sz="2000" dirty="0" err="1" smtClean="0"/>
              <a:t>t</a:t>
            </a:r>
            <a:r>
              <a:rPr lang="en-IE" sz="2000" baseline="-25000" dirty="0" err="1" smtClean="0"/>
              <a:t>e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331406" y="4199849"/>
            <a:ext cx="0" cy="69111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457190" y="3706238"/>
            <a:ext cx="3612406" cy="161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0" name="TextBox 39"/>
          <p:cNvSpPr txBox="1"/>
          <p:nvPr/>
        </p:nvSpPr>
        <p:spPr>
          <a:xfrm>
            <a:off x="1050925" y="4153789"/>
            <a:ext cx="4359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latin typeface="Symbol" pitchFamily="18" charset="2"/>
              </a:rPr>
              <a:t>n</a:t>
            </a:r>
            <a:r>
              <a:rPr lang="en-IE" sz="2000" baseline="-25000" dirty="0" err="1" smtClean="0"/>
              <a:t>i</a:t>
            </a:r>
            <a:r>
              <a:rPr lang="en-IE" sz="2000" dirty="0" smtClean="0"/>
              <a:t> </a:t>
            </a:r>
            <a:r>
              <a:rPr lang="en-US" sz="2000" dirty="0" smtClean="0"/>
              <a:t> 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sp>
        <p:nvSpPr>
          <p:cNvPr id="41" name="TextBox 40"/>
          <p:cNvSpPr txBox="1"/>
          <p:nvPr/>
        </p:nvSpPr>
        <p:spPr>
          <a:xfrm>
            <a:off x="2640322" y="4779976"/>
            <a:ext cx="5388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</a:t>
            </a:r>
            <a:endParaRPr lang="en-IE" sz="2000" dirty="0"/>
          </a:p>
        </p:txBody>
      </p:sp>
      <p:sp>
        <p:nvSpPr>
          <p:cNvPr id="42" name="Rectangle 41"/>
          <p:cNvSpPr/>
          <p:nvPr/>
        </p:nvSpPr>
        <p:spPr>
          <a:xfrm>
            <a:off x="5394825" y="4967435"/>
            <a:ext cx="1850447" cy="212651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3" name="TextBox 42"/>
          <p:cNvSpPr txBox="1"/>
          <p:nvPr/>
        </p:nvSpPr>
        <p:spPr>
          <a:xfrm>
            <a:off x="5033451" y="3876366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A</a:t>
            </a:r>
            <a:endParaRPr lang="en-IE" dirty="0"/>
          </a:p>
        </p:txBody>
      </p:sp>
      <p:sp>
        <p:nvSpPr>
          <p:cNvPr id="44" name="Rectangle 43"/>
          <p:cNvSpPr/>
          <p:nvPr/>
        </p:nvSpPr>
        <p:spPr>
          <a:xfrm>
            <a:off x="5394825" y="4084911"/>
            <a:ext cx="993178" cy="202019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6" name="Rectangle 45"/>
          <p:cNvSpPr/>
          <p:nvPr/>
        </p:nvSpPr>
        <p:spPr>
          <a:xfrm>
            <a:off x="6388002" y="4084911"/>
            <a:ext cx="1456966" cy="221267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2" name="Parallelogram 31"/>
          <p:cNvSpPr/>
          <p:nvPr/>
        </p:nvSpPr>
        <p:spPr>
          <a:xfrm>
            <a:off x="5433232" y="4306179"/>
            <a:ext cx="2105251" cy="637197"/>
          </a:xfrm>
          <a:prstGeom prst="parallelogram">
            <a:avLst>
              <a:gd name="adj" fmla="val 466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37" name="Straight Connector 36"/>
          <p:cNvCxnSpPr/>
          <p:nvPr/>
        </p:nvCxnSpPr>
        <p:spPr>
          <a:xfrm flipH="1">
            <a:off x="6092451" y="4306179"/>
            <a:ext cx="265811" cy="63719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6868632" y="3691700"/>
            <a:ext cx="1913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e + A </a:t>
            </a:r>
            <a:r>
              <a:rPr lang="en-IE" dirty="0" smtClean="0">
                <a:sym typeface="Wingdings" pitchFamily="2" charset="2"/>
              </a:rPr>
              <a:t> e’ + A’</a:t>
            </a:r>
            <a:endParaRPr lang="en-IE" dirty="0"/>
          </a:p>
        </p:txBody>
      </p:sp>
      <p:sp>
        <p:nvSpPr>
          <p:cNvPr id="47" name="TextBox 46"/>
          <p:cNvSpPr txBox="1"/>
          <p:nvPr/>
        </p:nvSpPr>
        <p:spPr>
          <a:xfrm>
            <a:off x="6475239" y="3638535"/>
            <a:ext cx="542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/>
              <a:t>...</a:t>
            </a:r>
            <a:endParaRPr lang="en-IE" sz="2400" dirty="0"/>
          </a:p>
        </p:txBody>
      </p:sp>
      <p:sp>
        <p:nvSpPr>
          <p:cNvPr id="48" name="Rectangle 47"/>
          <p:cNvSpPr/>
          <p:nvPr/>
        </p:nvSpPr>
        <p:spPr>
          <a:xfrm>
            <a:off x="4976046" y="3691700"/>
            <a:ext cx="3612406" cy="16033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9" name="Parallelogram 48"/>
          <p:cNvSpPr/>
          <p:nvPr/>
        </p:nvSpPr>
        <p:spPr>
          <a:xfrm>
            <a:off x="5407699" y="3691700"/>
            <a:ext cx="918678" cy="1279119"/>
          </a:xfrm>
          <a:prstGeom prst="parallelogram">
            <a:avLst>
              <a:gd name="adj" fmla="val 27488"/>
            </a:avLst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-8756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808830" y="1412010"/>
            <a:ext cx="7186853" cy="1804656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23557" name="Freeform 5"/>
          <p:cNvSpPr>
            <a:spLocks/>
          </p:cNvSpPr>
          <p:nvPr/>
        </p:nvSpPr>
        <p:spPr bwMode="auto">
          <a:xfrm rot="19746488">
            <a:off x="1093457" y="1856333"/>
            <a:ext cx="1145381" cy="1135264"/>
          </a:xfrm>
          <a:custGeom>
            <a:avLst/>
            <a:gdLst>
              <a:gd name="T0" fmla="*/ 113 w 633"/>
              <a:gd name="T1" fmla="*/ 417 h 577"/>
              <a:gd name="T2" fmla="*/ 40 w 633"/>
              <a:gd name="T3" fmla="*/ 152 h 577"/>
              <a:gd name="T4" fmla="*/ 351 w 633"/>
              <a:gd name="T5" fmla="*/ 15 h 577"/>
              <a:gd name="T6" fmla="*/ 625 w 633"/>
              <a:gd name="T7" fmla="*/ 243 h 577"/>
              <a:gd name="T8" fmla="*/ 397 w 633"/>
              <a:gd name="T9" fmla="*/ 545 h 577"/>
              <a:gd name="T10" fmla="*/ 113 w 633"/>
              <a:gd name="T11" fmla="*/ 417 h 57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33"/>
              <a:gd name="T19" fmla="*/ 0 h 577"/>
              <a:gd name="T20" fmla="*/ 633 w 633"/>
              <a:gd name="T21" fmla="*/ 577 h 57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33" h="577">
                <a:moveTo>
                  <a:pt x="113" y="417"/>
                </a:moveTo>
                <a:cubicBezTo>
                  <a:pt x="53" y="352"/>
                  <a:pt x="0" y="219"/>
                  <a:pt x="40" y="152"/>
                </a:cubicBezTo>
                <a:cubicBezTo>
                  <a:pt x="80" y="85"/>
                  <a:pt x="254" y="0"/>
                  <a:pt x="351" y="15"/>
                </a:cubicBezTo>
                <a:cubicBezTo>
                  <a:pt x="448" y="30"/>
                  <a:pt x="617" y="155"/>
                  <a:pt x="625" y="243"/>
                </a:cubicBezTo>
                <a:cubicBezTo>
                  <a:pt x="633" y="331"/>
                  <a:pt x="481" y="513"/>
                  <a:pt x="397" y="545"/>
                </a:cubicBezTo>
                <a:cubicBezTo>
                  <a:pt x="313" y="577"/>
                  <a:pt x="173" y="482"/>
                  <a:pt x="113" y="417"/>
                </a:cubicBezTo>
                <a:close/>
              </a:path>
            </a:pathLst>
          </a:custGeom>
          <a:solidFill>
            <a:srgbClr val="FF0066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6674629" y="1457120"/>
            <a:ext cx="13308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detection</a:t>
            </a:r>
            <a:endParaRPr lang="en-US" sz="2000" dirty="0"/>
          </a:p>
        </p:txBody>
      </p:sp>
      <p:sp>
        <p:nvSpPr>
          <p:cNvPr id="23571" name="Text Box 20"/>
          <p:cNvSpPr txBox="1">
            <a:spLocks noChangeArrowheads="1"/>
          </p:cNvSpPr>
          <p:nvPr/>
        </p:nvSpPr>
        <p:spPr bwMode="auto">
          <a:xfrm>
            <a:off x="872339" y="1412009"/>
            <a:ext cx="14574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production</a:t>
            </a:r>
            <a:endParaRPr lang="en-US" sz="2000" dirty="0"/>
          </a:p>
        </p:txBody>
      </p:sp>
      <p:sp>
        <p:nvSpPr>
          <p:cNvPr id="23581" name="Freeform 30"/>
          <p:cNvSpPr>
            <a:spLocks/>
          </p:cNvSpPr>
          <p:nvPr/>
        </p:nvSpPr>
        <p:spPr bwMode="auto">
          <a:xfrm>
            <a:off x="2228205" y="1534001"/>
            <a:ext cx="581025" cy="679450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82" name="Freeform 31"/>
          <p:cNvSpPr>
            <a:spLocks/>
          </p:cNvSpPr>
          <p:nvPr/>
        </p:nvSpPr>
        <p:spPr bwMode="auto">
          <a:xfrm>
            <a:off x="2217572" y="1873726"/>
            <a:ext cx="581025" cy="484683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rgbClr val="FFCCCC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83" name="Text Box 18"/>
          <p:cNvSpPr txBox="1">
            <a:spLocks noChangeArrowheads="1"/>
          </p:cNvSpPr>
          <p:nvPr/>
        </p:nvSpPr>
        <p:spPr bwMode="auto">
          <a:xfrm>
            <a:off x="2680566" y="1518651"/>
            <a:ext cx="3946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 smtClean="0"/>
              <a:t>1</a:t>
            </a:r>
            <a:endParaRPr lang="en-US" sz="2000" dirty="0">
              <a:latin typeface="Symbol" pitchFamily="18" charset="2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941783" y="3274236"/>
            <a:ext cx="191514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Interference:</a:t>
            </a:r>
          </a:p>
          <a:p>
            <a:r>
              <a:rPr lang="en-IE" sz="2000" dirty="0" smtClean="0">
                <a:sym typeface="Wingdings" pitchFamily="2" charset="2"/>
              </a:rPr>
              <a:t>coherence at      production </a:t>
            </a:r>
          </a:p>
          <a:p>
            <a:r>
              <a:rPr lang="en-IE" sz="2000" dirty="0" smtClean="0">
                <a:sym typeface="Wingdings" pitchFamily="2" charset="2"/>
              </a:rPr>
              <a:t>propagation, detection</a:t>
            </a:r>
            <a:endParaRPr lang="en-IE" sz="2000" dirty="0"/>
          </a:p>
        </p:txBody>
      </p:sp>
      <p:sp>
        <p:nvSpPr>
          <p:cNvPr id="32" name="WordArt 10"/>
          <p:cNvSpPr>
            <a:spLocks noChangeArrowheads="1" noChangeShapeType="1" noTextEdit="1"/>
          </p:cNvSpPr>
          <p:nvPr/>
        </p:nvSpPr>
        <p:spPr bwMode="auto">
          <a:xfrm>
            <a:off x="544576" y="244543"/>
            <a:ext cx="4465509" cy="6570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Oscillations in vacuum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34" name="Freeform 30"/>
          <p:cNvSpPr>
            <a:spLocks/>
          </p:cNvSpPr>
          <p:nvPr/>
        </p:nvSpPr>
        <p:spPr bwMode="auto">
          <a:xfrm>
            <a:off x="6126832" y="1654306"/>
            <a:ext cx="581025" cy="679450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" name="Freeform 31"/>
          <p:cNvSpPr>
            <a:spLocks/>
          </p:cNvSpPr>
          <p:nvPr/>
        </p:nvSpPr>
        <p:spPr bwMode="auto">
          <a:xfrm>
            <a:off x="5809338" y="1881365"/>
            <a:ext cx="581025" cy="484683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rgbClr val="FFCCCC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6126832" y="297708"/>
            <a:ext cx="23667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Wave packets of </a:t>
            </a:r>
          </a:p>
          <a:p>
            <a:r>
              <a:rPr lang="en-IE" sz="2000" dirty="0" smtClean="0"/>
              <a:t>the </a:t>
            </a:r>
            <a:r>
              <a:rPr lang="en-IE" sz="2000" dirty="0" err="1" smtClean="0"/>
              <a:t>eigenstates</a:t>
            </a:r>
            <a:r>
              <a:rPr lang="en-IE" sz="2000" dirty="0" smtClean="0"/>
              <a:t> of propagation  </a:t>
            </a:r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/>
              <a:t>i</a:t>
            </a:r>
            <a:endParaRPr lang="en-US" sz="2000" dirty="0" smtClean="0">
              <a:latin typeface="Symbol" pitchFamily="18" charset="2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986050" y="3284869"/>
            <a:ext cx="33414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Vacuum : VEV   V(</a:t>
            </a:r>
            <a:r>
              <a:rPr lang="en-IE" sz="2000" dirty="0" err="1" smtClean="0"/>
              <a:t>x,t</a:t>
            </a:r>
            <a:r>
              <a:rPr lang="en-IE" sz="2000" dirty="0" smtClean="0"/>
              <a:t>), </a:t>
            </a:r>
          </a:p>
          <a:p>
            <a:r>
              <a:rPr lang="en-IE" sz="2000" dirty="0" smtClean="0"/>
              <a:t>interactions of</a:t>
            </a:r>
            <a:r>
              <a:rPr lang="en-US" sz="2000" dirty="0" smtClean="0">
                <a:latin typeface="Symbol" pitchFamily="18" charset="2"/>
                <a:sym typeface="Wingdings" pitchFamily="2" charset="2"/>
              </a:rPr>
              <a:t> n</a:t>
            </a:r>
            <a:r>
              <a:rPr lang="en-IE" sz="2000" dirty="0" smtClean="0"/>
              <a:t> with VEV  h V </a:t>
            </a:r>
            <a:r>
              <a:rPr lang="en-IE" sz="2000" dirty="0" smtClean="0">
                <a:sym typeface="Wingdings" pitchFamily="2" charset="2"/>
              </a:rPr>
              <a:t> m,  </a:t>
            </a:r>
            <a:r>
              <a:rPr lang="en-US" sz="2000" dirty="0" smtClean="0">
                <a:latin typeface="Symbol" pitchFamily="18" charset="2"/>
                <a:sym typeface="Wingdings" pitchFamily="2" charset="2"/>
              </a:rPr>
              <a:t>q, </a:t>
            </a:r>
            <a:r>
              <a:rPr lang="en-IE" sz="2000" dirty="0" smtClean="0"/>
              <a:t>h = h(&lt; </a:t>
            </a:r>
            <a:r>
              <a:rPr lang="en-US" sz="2000" dirty="0" smtClean="0">
                <a:latin typeface="Symbol" pitchFamily="18" charset="2"/>
                <a:sym typeface="Wingdings" pitchFamily="2" charset="2"/>
              </a:rPr>
              <a:t>t</a:t>
            </a:r>
            <a:r>
              <a:rPr lang="en-IE" sz="2000" dirty="0" smtClean="0"/>
              <a:t> &gt;)</a:t>
            </a:r>
          </a:p>
        </p:txBody>
      </p:sp>
      <p:sp>
        <p:nvSpPr>
          <p:cNvPr id="45" name="Text Box 18"/>
          <p:cNvSpPr txBox="1">
            <a:spLocks noChangeArrowheads="1"/>
          </p:cNvSpPr>
          <p:nvPr/>
        </p:nvSpPr>
        <p:spPr bwMode="auto">
          <a:xfrm>
            <a:off x="2861864" y="2011093"/>
            <a:ext cx="4219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 smtClean="0"/>
              <a:t>2</a:t>
            </a:r>
            <a:endParaRPr lang="en-US" sz="2000" dirty="0">
              <a:latin typeface="Symbol" pitchFamily="18" charset="2"/>
            </a:endParaRPr>
          </a:p>
        </p:txBody>
      </p:sp>
      <p:sp>
        <p:nvSpPr>
          <p:cNvPr id="22" name="Freeform 5"/>
          <p:cNvSpPr>
            <a:spLocks/>
          </p:cNvSpPr>
          <p:nvPr/>
        </p:nvSpPr>
        <p:spPr bwMode="auto">
          <a:xfrm rot="2934203">
            <a:off x="6746342" y="1925502"/>
            <a:ext cx="1145381" cy="1011645"/>
          </a:xfrm>
          <a:custGeom>
            <a:avLst/>
            <a:gdLst>
              <a:gd name="T0" fmla="*/ 113 w 633"/>
              <a:gd name="T1" fmla="*/ 417 h 577"/>
              <a:gd name="T2" fmla="*/ 40 w 633"/>
              <a:gd name="T3" fmla="*/ 152 h 577"/>
              <a:gd name="T4" fmla="*/ 351 w 633"/>
              <a:gd name="T5" fmla="*/ 15 h 577"/>
              <a:gd name="T6" fmla="*/ 625 w 633"/>
              <a:gd name="T7" fmla="*/ 243 h 577"/>
              <a:gd name="T8" fmla="*/ 397 w 633"/>
              <a:gd name="T9" fmla="*/ 545 h 577"/>
              <a:gd name="T10" fmla="*/ 113 w 633"/>
              <a:gd name="T11" fmla="*/ 417 h 57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33"/>
              <a:gd name="T19" fmla="*/ 0 h 577"/>
              <a:gd name="T20" fmla="*/ 633 w 633"/>
              <a:gd name="T21" fmla="*/ 577 h 57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33" h="577">
                <a:moveTo>
                  <a:pt x="113" y="417"/>
                </a:moveTo>
                <a:cubicBezTo>
                  <a:pt x="53" y="352"/>
                  <a:pt x="0" y="219"/>
                  <a:pt x="40" y="152"/>
                </a:cubicBezTo>
                <a:cubicBezTo>
                  <a:pt x="80" y="85"/>
                  <a:pt x="254" y="0"/>
                  <a:pt x="351" y="15"/>
                </a:cubicBezTo>
                <a:cubicBezTo>
                  <a:pt x="448" y="30"/>
                  <a:pt x="617" y="155"/>
                  <a:pt x="625" y="243"/>
                </a:cubicBezTo>
                <a:cubicBezTo>
                  <a:pt x="633" y="331"/>
                  <a:pt x="481" y="513"/>
                  <a:pt x="397" y="545"/>
                </a:cubicBezTo>
                <a:cubicBezTo>
                  <a:pt x="313" y="577"/>
                  <a:pt x="173" y="482"/>
                  <a:pt x="113" y="417"/>
                </a:cubicBezTo>
                <a:close/>
              </a:path>
            </a:pathLst>
          </a:custGeom>
          <a:solidFill>
            <a:schemeClr val="accent2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1178521" y="2391749"/>
            <a:ext cx="45174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1634624" y="2195062"/>
            <a:ext cx="385562" cy="20550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648795" y="2404109"/>
            <a:ext cx="371391" cy="328458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1638161" y="2400572"/>
            <a:ext cx="5591979" cy="2086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40" name="Straight Connector 39"/>
          <p:cNvCxnSpPr/>
          <p:nvPr/>
        </p:nvCxnSpPr>
        <p:spPr>
          <a:xfrm flipV="1">
            <a:off x="7176976" y="2195062"/>
            <a:ext cx="406232" cy="2370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7218119" y="2432840"/>
            <a:ext cx="365089" cy="320993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237343" y="3306135"/>
            <a:ext cx="25306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Entanglement with accompanying</a:t>
            </a:r>
          </a:p>
          <a:p>
            <a:r>
              <a:rPr lang="en-IE" sz="2000" dirty="0" smtClean="0"/>
              <a:t>particles  </a:t>
            </a:r>
            <a:endParaRPr lang="en-IE" sz="2000" dirty="0"/>
          </a:p>
        </p:txBody>
      </p:sp>
      <p:sp>
        <p:nvSpPr>
          <p:cNvPr id="52" name="TextBox 51"/>
          <p:cNvSpPr txBox="1"/>
          <p:nvPr/>
        </p:nvSpPr>
        <p:spPr>
          <a:xfrm>
            <a:off x="291437" y="5780416"/>
            <a:ext cx="31759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Quantum mechanical effect (superposition, interference)</a:t>
            </a:r>
            <a:endParaRPr lang="en-IE" sz="2000" dirty="0"/>
          </a:p>
        </p:txBody>
      </p:sp>
      <p:sp>
        <p:nvSpPr>
          <p:cNvPr id="54" name="TextBox 53"/>
          <p:cNvSpPr txBox="1"/>
          <p:nvPr/>
        </p:nvSpPr>
        <p:spPr>
          <a:xfrm>
            <a:off x="4040371" y="5022415"/>
            <a:ext cx="5007939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Modification of geometry of x-t, metrics, GR, NO in the GW background</a:t>
            </a:r>
            <a:endParaRPr lang="en-IE" sz="2000" dirty="0"/>
          </a:p>
        </p:txBody>
      </p:sp>
      <p:sp>
        <p:nvSpPr>
          <p:cNvPr id="55" name="TextBox 54"/>
          <p:cNvSpPr txBox="1"/>
          <p:nvPr/>
        </p:nvSpPr>
        <p:spPr>
          <a:xfrm>
            <a:off x="278739" y="5061097"/>
            <a:ext cx="3474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effect of propagation in space - time</a:t>
            </a:r>
            <a:endParaRPr lang="en-IE" sz="2000" dirty="0"/>
          </a:p>
        </p:txBody>
      </p:sp>
      <p:cxnSp>
        <p:nvCxnSpPr>
          <p:cNvPr id="57" name="Straight Connector 56"/>
          <p:cNvCxnSpPr/>
          <p:nvPr/>
        </p:nvCxnSpPr>
        <p:spPr>
          <a:xfrm>
            <a:off x="3419593" y="2422207"/>
            <a:ext cx="0" cy="480481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029212" y="2411574"/>
            <a:ext cx="0" cy="480481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4202884" y="2400571"/>
            <a:ext cx="0" cy="480481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809338" y="2432840"/>
            <a:ext cx="0" cy="480481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4029739" y="2667988"/>
            <a:ext cx="329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x</a:t>
            </a:r>
            <a:endParaRPr lang="en-IE" dirty="0"/>
          </a:p>
        </p:txBody>
      </p:sp>
      <p:sp>
        <p:nvSpPr>
          <p:cNvPr id="63" name="TextBox 62"/>
          <p:cNvSpPr txBox="1"/>
          <p:nvPr/>
        </p:nvSpPr>
        <p:spPr>
          <a:xfrm>
            <a:off x="3254788" y="2668769"/>
            <a:ext cx="329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x</a:t>
            </a:r>
            <a:endParaRPr lang="en-IE" dirty="0"/>
          </a:p>
        </p:txBody>
      </p:sp>
      <p:sp>
        <p:nvSpPr>
          <p:cNvPr id="64" name="TextBox 63"/>
          <p:cNvSpPr txBox="1"/>
          <p:nvPr/>
        </p:nvSpPr>
        <p:spPr>
          <a:xfrm>
            <a:off x="5633900" y="2686123"/>
            <a:ext cx="329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x</a:t>
            </a:r>
            <a:endParaRPr lang="en-IE" dirty="0"/>
          </a:p>
        </p:txBody>
      </p:sp>
      <p:sp>
        <p:nvSpPr>
          <p:cNvPr id="65" name="TextBox 64"/>
          <p:cNvSpPr txBox="1"/>
          <p:nvPr/>
        </p:nvSpPr>
        <p:spPr>
          <a:xfrm>
            <a:off x="4864407" y="2675490"/>
            <a:ext cx="329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x</a:t>
            </a:r>
            <a:endParaRPr lang="en-IE" dirty="0"/>
          </a:p>
        </p:txBody>
      </p:sp>
      <p:sp>
        <p:nvSpPr>
          <p:cNvPr id="66" name="TextBox 65"/>
          <p:cNvSpPr txBox="1"/>
          <p:nvPr/>
        </p:nvSpPr>
        <p:spPr>
          <a:xfrm>
            <a:off x="4645891" y="2773093"/>
            <a:ext cx="3833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V</a:t>
            </a:r>
            <a:endParaRPr lang="en-IE" sz="2000" dirty="0"/>
          </a:p>
        </p:txBody>
      </p:sp>
      <p:sp>
        <p:nvSpPr>
          <p:cNvPr id="67" name="TextBox 66"/>
          <p:cNvSpPr txBox="1"/>
          <p:nvPr/>
        </p:nvSpPr>
        <p:spPr>
          <a:xfrm>
            <a:off x="4646453" y="1940027"/>
            <a:ext cx="3833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h</a:t>
            </a:r>
            <a:endParaRPr lang="en-IE" sz="2000" dirty="0"/>
          </a:p>
        </p:txBody>
      </p:sp>
      <p:sp>
        <p:nvSpPr>
          <p:cNvPr id="68" name="TextBox 67"/>
          <p:cNvSpPr txBox="1"/>
          <p:nvPr/>
        </p:nvSpPr>
        <p:spPr>
          <a:xfrm>
            <a:off x="4061637" y="5954230"/>
            <a:ext cx="3542837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Tests of QM, modification of QM, evolution equation..</a:t>
            </a:r>
            <a:endParaRPr lang="en-IE" sz="2000" dirty="0"/>
          </a:p>
        </p:txBody>
      </p:sp>
      <p:sp>
        <p:nvSpPr>
          <p:cNvPr id="42" name="TextBox 41"/>
          <p:cNvSpPr txBox="1"/>
          <p:nvPr/>
        </p:nvSpPr>
        <p:spPr>
          <a:xfrm>
            <a:off x="115622" y="4668743"/>
            <a:ext cx="2051050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 </a:t>
            </a:r>
            <a:r>
              <a:rPr lang="en-US" sz="2000" dirty="0" smtClean="0">
                <a:latin typeface="Symbol" pitchFamily="18" charset="2"/>
              </a:rPr>
              <a:t>n </a:t>
            </a:r>
            <a:r>
              <a:rPr lang="en-IE" sz="2000" dirty="0" smtClean="0"/>
              <a:t>oscillations:</a:t>
            </a:r>
            <a:endParaRPr lang="en-IE" sz="2000" dirty="0"/>
          </a:p>
        </p:txBody>
      </p:sp>
      <p:sp>
        <p:nvSpPr>
          <p:cNvPr id="44" name="Right Arrow 43"/>
          <p:cNvSpPr/>
          <p:nvPr/>
        </p:nvSpPr>
        <p:spPr>
          <a:xfrm>
            <a:off x="3478068" y="5018557"/>
            <a:ext cx="285835" cy="467185"/>
          </a:xfrm>
          <a:prstGeom prst="rightArrow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6" name="Right Arrow 45"/>
          <p:cNvSpPr/>
          <p:nvPr/>
        </p:nvSpPr>
        <p:spPr>
          <a:xfrm>
            <a:off x="3502872" y="5872735"/>
            <a:ext cx="285835" cy="467185"/>
          </a:xfrm>
          <a:prstGeom prst="rightArrow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ChangeArrowheads="1"/>
          </p:cNvSpPr>
          <p:nvPr/>
        </p:nvSpPr>
        <p:spPr bwMode="auto">
          <a:xfrm>
            <a:off x="-6" y="-1966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444419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5" name="WordArt 44"/>
          <p:cNvSpPr>
            <a:spLocks noChangeArrowheads="1" noChangeShapeType="1" noTextEdit="1"/>
          </p:cNvSpPr>
          <p:nvPr/>
        </p:nvSpPr>
        <p:spPr bwMode="auto">
          <a:xfrm>
            <a:off x="317065" y="231649"/>
            <a:ext cx="3782785" cy="95134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/>
              </a:rPr>
              <a:t>Based on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tx2"/>
              </a:solidFill>
              <a:latin typeface="Arial Black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1504" y="1447793"/>
            <a:ext cx="90024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[1]  Neutrino production coherence and oscillation experiments.</a:t>
            </a:r>
          </a:p>
          <a:p>
            <a:r>
              <a:rPr lang="en-US" dirty="0" smtClean="0"/>
              <a:t>      E. </a:t>
            </a:r>
            <a:r>
              <a:rPr lang="en-US" dirty="0" err="1" smtClean="0"/>
              <a:t>Akhmedov</a:t>
            </a:r>
            <a:r>
              <a:rPr lang="en-US" dirty="0" smtClean="0"/>
              <a:t>, D. Hernandez, A. Smirnov,   JHEP 1204 (2012) 052, </a:t>
            </a:r>
          </a:p>
          <a:p>
            <a:r>
              <a:rPr lang="en-US" dirty="0" smtClean="0"/>
              <a:t>      arXiv:1201.4128 [</a:t>
            </a:r>
            <a:r>
              <a:rPr lang="en-US" dirty="0" err="1" smtClean="0"/>
              <a:t>hep</a:t>
            </a:r>
            <a:r>
              <a:rPr lang="en-US" dirty="0" smtClean="0"/>
              <a:t>-ph]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1504" y="2460160"/>
            <a:ext cx="89916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[2]  Neutrino oscillations: Entanglement, energy-momentum conservation and QFT.</a:t>
            </a:r>
          </a:p>
          <a:p>
            <a:r>
              <a:rPr lang="en-US" dirty="0" smtClean="0"/>
              <a:t>       </a:t>
            </a:r>
            <a:r>
              <a:rPr lang="en-US" dirty="0" err="1" smtClean="0"/>
              <a:t>E.Kh</a:t>
            </a:r>
            <a:r>
              <a:rPr lang="en-US" dirty="0" smtClean="0"/>
              <a:t>. </a:t>
            </a:r>
            <a:r>
              <a:rPr lang="en-US" dirty="0" err="1" smtClean="0"/>
              <a:t>Akhmedov</a:t>
            </a:r>
            <a:r>
              <a:rPr lang="en-US" dirty="0" smtClean="0"/>
              <a:t>, </a:t>
            </a:r>
            <a:r>
              <a:rPr lang="en-US" dirty="0" err="1" smtClean="0"/>
              <a:t>A.Yu</a:t>
            </a:r>
            <a:r>
              <a:rPr lang="en-US" dirty="0" smtClean="0"/>
              <a:t>. Smirnov, Found. Phys. 41 (2011)  1279-1306</a:t>
            </a:r>
          </a:p>
          <a:p>
            <a:r>
              <a:rPr lang="en-US" dirty="0" smtClean="0"/>
              <a:t>       arXiv:1008.2077 [</a:t>
            </a:r>
            <a:r>
              <a:rPr lang="en-US" dirty="0" err="1" smtClean="0"/>
              <a:t>hep</a:t>
            </a:r>
            <a:r>
              <a:rPr lang="en-US" dirty="0" smtClean="0"/>
              <a:t>-ph]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8847" y="3484944"/>
            <a:ext cx="89531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[3]  Paradoxes of neutrino oscillations.</a:t>
            </a:r>
          </a:p>
          <a:p>
            <a:r>
              <a:rPr lang="en-US" dirty="0" smtClean="0"/>
              <a:t>       E. </a:t>
            </a:r>
            <a:r>
              <a:rPr lang="en-US" dirty="0" err="1" smtClean="0"/>
              <a:t>Kh</a:t>
            </a:r>
            <a:r>
              <a:rPr lang="en-US" dirty="0" smtClean="0"/>
              <a:t>. </a:t>
            </a:r>
            <a:r>
              <a:rPr lang="en-US" dirty="0" err="1" smtClean="0"/>
              <a:t>Akhmedov</a:t>
            </a:r>
            <a:r>
              <a:rPr lang="en-US" dirty="0" smtClean="0"/>
              <a:t>,  A. Yu. Smirnov </a:t>
            </a:r>
            <a:r>
              <a:rPr lang="en-US" dirty="0" smtClean="0"/>
              <a:t> Phys</a:t>
            </a:r>
            <a:r>
              <a:rPr lang="en-US" dirty="0" smtClean="0"/>
              <a:t>. Atom. </a:t>
            </a:r>
            <a:r>
              <a:rPr lang="en-US" dirty="0" err="1" smtClean="0"/>
              <a:t>Nucl</a:t>
            </a:r>
            <a:r>
              <a:rPr lang="en-US" dirty="0" smtClean="0"/>
              <a:t>. 72 (2009) 1363-1381</a:t>
            </a:r>
          </a:p>
          <a:p>
            <a:r>
              <a:rPr lang="en-US" dirty="0" smtClean="0"/>
              <a:t>       arXiv:0905.1903 [</a:t>
            </a:r>
            <a:r>
              <a:rPr lang="en-US" dirty="0" err="1" smtClean="0"/>
              <a:t>hep</a:t>
            </a:r>
            <a:r>
              <a:rPr lang="en-US" dirty="0" smtClean="0"/>
              <a:t>-ph]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57451" y="4497314"/>
            <a:ext cx="86037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[4] Active to sterile neutrino oscillations: Coherence and MINOS results.</a:t>
            </a:r>
          </a:p>
          <a:p>
            <a:r>
              <a:rPr lang="en-US" dirty="0" smtClean="0"/>
              <a:t>      D. Hernandez, </a:t>
            </a:r>
            <a:r>
              <a:rPr lang="en-US" dirty="0" err="1" smtClean="0"/>
              <a:t>A.Yu</a:t>
            </a:r>
            <a:r>
              <a:rPr lang="en-US" dirty="0" smtClean="0"/>
              <a:t>. Smirnov, </a:t>
            </a:r>
            <a:r>
              <a:rPr lang="en-US" dirty="0" err="1" smtClean="0"/>
              <a:t>Phys.Lett</a:t>
            </a:r>
            <a:r>
              <a:rPr lang="en-US" dirty="0" smtClean="0"/>
              <a:t>. B706 (2012) 360-366                                        arXiv:1105.5946 [</a:t>
            </a:r>
            <a:r>
              <a:rPr lang="en-US" dirty="0" err="1" smtClean="0"/>
              <a:t>hep</a:t>
            </a:r>
            <a:r>
              <a:rPr lang="en-US" dirty="0" smtClean="0"/>
              <a:t>-ph]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46944" y="5562586"/>
            <a:ext cx="82785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[5]  Neutrino oscillations: Quantum mechanics vs. quantum field theory.</a:t>
            </a:r>
          </a:p>
          <a:p>
            <a:r>
              <a:rPr lang="en-US" dirty="0" smtClean="0"/>
              <a:t>       E. </a:t>
            </a:r>
            <a:r>
              <a:rPr lang="en-US" dirty="0" err="1" smtClean="0"/>
              <a:t>Kh</a:t>
            </a:r>
            <a:r>
              <a:rPr lang="en-US" dirty="0" smtClean="0"/>
              <a:t>. </a:t>
            </a:r>
            <a:r>
              <a:rPr lang="en-US" dirty="0" err="1" smtClean="0"/>
              <a:t>Akhmedov</a:t>
            </a:r>
            <a:r>
              <a:rPr lang="en-US" dirty="0" smtClean="0"/>
              <a:t>, J. Kopp,  JHEP 1004 (2010) 008</a:t>
            </a:r>
          </a:p>
          <a:p>
            <a:r>
              <a:rPr lang="en-US" dirty="0" smtClean="0"/>
              <a:t>       arXiv:1001.4815 [</a:t>
            </a:r>
            <a:r>
              <a:rPr lang="en-US" dirty="0" err="1" smtClean="0"/>
              <a:t>hep</a:t>
            </a:r>
            <a:r>
              <a:rPr lang="en-US" dirty="0" smtClean="0"/>
              <a:t>-ph]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0" y="4763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/>
          </a:p>
        </p:txBody>
      </p:sp>
      <p:sp>
        <p:nvSpPr>
          <p:cNvPr id="618499" name="Rectangle 3"/>
          <p:cNvSpPr>
            <a:spLocks noChangeArrowheads="1"/>
          </p:cNvSpPr>
          <p:nvPr/>
        </p:nvSpPr>
        <p:spPr bwMode="auto">
          <a:xfrm>
            <a:off x="990600" y="1600200"/>
            <a:ext cx="2286000" cy="28956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000">
              <a:latin typeface="Times New Roman" pitchFamily="18" charset="0"/>
            </a:endParaRPr>
          </a:p>
        </p:txBody>
      </p:sp>
      <p:sp>
        <p:nvSpPr>
          <p:cNvPr id="618500" name="Rectangle 4"/>
          <p:cNvSpPr>
            <a:spLocks noChangeArrowheads="1"/>
          </p:cNvSpPr>
          <p:nvPr/>
        </p:nvSpPr>
        <p:spPr bwMode="auto">
          <a:xfrm>
            <a:off x="5791200" y="1600200"/>
            <a:ext cx="2286000" cy="28956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0181" name="Oval 5"/>
          <p:cNvSpPr>
            <a:spLocks noChangeArrowheads="1"/>
          </p:cNvSpPr>
          <p:nvPr/>
        </p:nvSpPr>
        <p:spPr bwMode="auto">
          <a:xfrm>
            <a:off x="8096250" y="687388"/>
            <a:ext cx="762000" cy="685800"/>
          </a:xfrm>
          <a:prstGeom prst="ellipse">
            <a:avLst/>
          </a:prstGeom>
          <a:solidFill>
            <a:schemeClr val="accent2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2" name="Oval 6"/>
          <p:cNvSpPr>
            <a:spLocks noChangeArrowheads="1"/>
          </p:cNvSpPr>
          <p:nvPr/>
        </p:nvSpPr>
        <p:spPr bwMode="auto">
          <a:xfrm>
            <a:off x="7585075" y="687388"/>
            <a:ext cx="762000" cy="685800"/>
          </a:xfrm>
          <a:prstGeom prst="ellipse">
            <a:avLst/>
          </a:prstGeom>
          <a:solidFill>
            <a:srgbClr val="00FF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3" name="Oval 7"/>
          <p:cNvSpPr>
            <a:spLocks noChangeArrowheads="1"/>
          </p:cNvSpPr>
          <p:nvPr/>
        </p:nvSpPr>
        <p:spPr bwMode="auto">
          <a:xfrm>
            <a:off x="7781925" y="153988"/>
            <a:ext cx="762000" cy="685800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7767638" y="774700"/>
            <a:ext cx="460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400" baseline="-25000">
                <a:solidFill>
                  <a:schemeClr val="tx2"/>
                </a:solidFill>
                <a:latin typeface="Symbol" pitchFamily="18" charset="2"/>
              </a:rPr>
              <a:t>m</a:t>
            </a:r>
            <a:endParaRPr lang="en-US" sz="240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8304213" y="774700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400" baseline="-25000">
                <a:solidFill>
                  <a:schemeClr val="tx2"/>
                </a:solidFill>
                <a:latin typeface="Symbol" pitchFamily="18" charset="2"/>
              </a:rPr>
              <a:t>t</a:t>
            </a:r>
            <a:endParaRPr lang="en-US" sz="240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7958138" y="177800"/>
            <a:ext cx="433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400" baseline="-25000">
                <a:solidFill>
                  <a:schemeClr val="tx2"/>
                </a:solidFill>
                <a:latin typeface="Times New Roman" pitchFamily="18" charset="0"/>
              </a:rPr>
              <a:t>e</a:t>
            </a:r>
            <a:endParaRPr lang="en-US" sz="240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50188" name="Text Box 12"/>
          <p:cNvSpPr txBox="1">
            <a:spLocks noChangeArrowheads="1"/>
          </p:cNvSpPr>
          <p:nvPr/>
        </p:nvSpPr>
        <p:spPr bwMode="auto">
          <a:xfrm>
            <a:off x="990600" y="3505200"/>
            <a:ext cx="398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000" baseline="-25000">
                <a:solidFill>
                  <a:schemeClr val="tx2"/>
                </a:solidFill>
                <a:latin typeface="Times New Roman" pitchFamily="18" charset="0"/>
              </a:rPr>
              <a:t>2</a:t>
            </a:r>
            <a:endParaRPr lang="en-US" sz="200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50189" name="Text Box 13"/>
          <p:cNvSpPr txBox="1">
            <a:spLocks noChangeArrowheads="1"/>
          </p:cNvSpPr>
          <p:nvPr/>
        </p:nvSpPr>
        <p:spPr bwMode="auto">
          <a:xfrm>
            <a:off x="990600" y="3810000"/>
            <a:ext cx="398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000" baseline="-25000">
                <a:solidFill>
                  <a:schemeClr val="tx2"/>
                </a:solidFill>
                <a:latin typeface="Times New Roman" pitchFamily="18" charset="0"/>
              </a:rPr>
              <a:t>1</a:t>
            </a:r>
            <a:endParaRPr lang="en-US" sz="200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50190" name="Rectangle 14"/>
          <p:cNvSpPr>
            <a:spLocks noChangeArrowheads="1"/>
          </p:cNvSpPr>
          <p:nvPr/>
        </p:nvSpPr>
        <p:spPr bwMode="auto">
          <a:xfrm>
            <a:off x="1447800" y="2133600"/>
            <a:ext cx="76200" cy="1524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1" name="Rectangle 15"/>
          <p:cNvSpPr>
            <a:spLocks noChangeArrowheads="1"/>
          </p:cNvSpPr>
          <p:nvPr/>
        </p:nvSpPr>
        <p:spPr bwMode="auto">
          <a:xfrm>
            <a:off x="1447800" y="3657600"/>
            <a:ext cx="457200" cy="1524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2" name="Rectangle 16"/>
          <p:cNvSpPr>
            <a:spLocks noChangeArrowheads="1"/>
          </p:cNvSpPr>
          <p:nvPr/>
        </p:nvSpPr>
        <p:spPr bwMode="auto">
          <a:xfrm>
            <a:off x="6248400" y="2438400"/>
            <a:ext cx="838200" cy="1524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3" name="Rectangle 17"/>
          <p:cNvSpPr>
            <a:spLocks noChangeArrowheads="1"/>
          </p:cNvSpPr>
          <p:nvPr/>
        </p:nvSpPr>
        <p:spPr bwMode="auto">
          <a:xfrm>
            <a:off x="7086600" y="2438400"/>
            <a:ext cx="304800" cy="152400"/>
          </a:xfrm>
          <a:prstGeom prst="rect">
            <a:avLst/>
          </a:prstGeom>
          <a:solidFill>
            <a:srgbClr val="00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4" name="Rectangle 18"/>
          <p:cNvSpPr>
            <a:spLocks noChangeArrowheads="1"/>
          </p:cNvSpPr>
          <p:nvPr/>
        </p:nvSpPr>
        <p:spPr bwMode="auto">
          <a:xfrm>
            <a:off x="2133600" y="2133600"/>
            <a:ext cx="685800" cy="1524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5" name="Rectangle 19"/>
          <p:cNvSpPr>
            <a:spLocks noChangeArrowheads="1"/>
          </p:cNvSpPr>
          <p:nvPr/>
        </p:nvSpPr>
        <p:spPr bwMode="auto">
          <a:xfrm>
            <a:off x="2362200" y="3657600"/>
            <a:ext cx="457200" cy="1524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6" name="Rectangle 20"/>
          <p:cNvSpPr>
            <a:spLocks noChangeArrowheads="1"/>
          </p:cNvSpPr>
          <p:nvPr/>
        </p:nvSpPr>
        <p:spPr bwMode="auto">
          <a:xfrm>
            <a:off x="7391400" y="2438400"/>
            <a:ext cx="228600" cy="1524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7" name="Rectangle 21"/>
          <p:cNvSpPr>
            <a:spLocks noChangeArrowheads="1"/>
          </p:cNvSpPr>
          <p:nvPr/>
        </p:nvSpPr>
        <p:spPr bwMode="auto">
          <a:xfrm>
            <a:off x="1905000" y="3657600"/>
            <a:ext cx="457200" cy="152400"/>
          </a:xfrm>
          <a:prstGeom prst="rect">
            <a:avLst/>
          </a:prstGeom>
          <a:solidFill>
            <a:srgbClr val="00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8" name="Text Box 23"/>
          <p:cNvSpPr txBox="1">
            <a:spLocks noChangeArrowheads="1"/>
          </p:cNvSpPr>
          <p:nvPr/>
        </p:nvSpPr>
        <p:spPr bwMode="auto">
          <a:xfrm>
            <a:off x="5791200" y="2286000"/>
            <a:ext cx="398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Symbol" pitchFamily="18" charset="2"/>
              </a:rPr>
              <a:t>n</a:t>
            </a:r>
            <a:r>
              <a:rPr lang="en-US" sz="2000" baseline="-25000">
                <a:latin typeface="Times New Roman" pitchFamily="18" charset="0"/>
              </a:rPr>
              <a:t>1</a:t>
            </a:r>
            <a:endParaRPr lang="en-US" sz="2000">
              <a:latin typeface="Symbol" pitchFamily="18" charset="2"/>
            </a:endParaRPr>
          </a:p>
        </p:txBody>
      </p:sp>
      <p:sp>
        <p:nvSpPr>
          <p:cNvPr id="50199" name="Text Box 24"/>
          <p:cNvSpPr txBox="1">
            <a:spLocks noChangeArrowheads="1"/>
          </p:cNvSpPr>
          <p:nvPr/>
        </p:nvSpPr>
        <p:spPr bwMode="auto">
          <a:xfrm>
            <a:off x="5791200" y="1981200"/>
            <a:ext cx="398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Symbol" pitchFamily="18" charset="2"/>
              </a:rPr>
              <a:t>n</a:t>
            </a:r>
            <a:r>
              <a:rPr lang="en-US" sz="2000" baseline="-25000">
                <a:latin typeface="Times New Roman" pitchFamily="18" charset="0"/>
              </a:rPr>
              <a:t>2</a:t>
            </a:r>
            <a:endParaRPr lang="en-US" sz="2000">
              <a:latin typeface="Symbol" pitchFamily="18" charset="2"/>
            </a:endParaRPr>
          </a:p>
        </p:txBody>
      </p:sp>
      <p:sp>
        <p:nvSpPr>
          <p:cNvPr id="50200" name="Text Box 25"/>
          <p:cNvSpPr txBox="1">
            <a:spLocks noChangeArrowheads="1"/>
          </p:cNvSpPr>
          <p:nvPr/>
        </p:nvSpPr>
        <p:spPr bwMode="auto">
          <a:xfrm>
            <a:off x="5791200" y="3810000"/>
            <a:ext cx="398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Symbol" pitchFamily="18" charset="2"/>
              </a:rPr>
              <a:t>n</a:t>
            </a:r>
            <a:r>
              <a:rPr lang="en-US" sz="2000" baseline="-25000">
                <a:latin typeface="Times New Roman" pitchFamily="18" charset="0"/>
              </a:rPr>
              <a:t>3</a:t>
            </a:r>
            <a:endParaRPr lang="en-US" sz="2000">
              <a:latin typeface="Symbol" pitchFamily="18" charset="2"/>
            </a:endParaRPr>
          </a:p>
        </p:txBody>
      </p:sp>
      <p:sp>
        <p:nvSpPr>
          <p:cNvPr id="50201" name="Rectangle 26"/>
          <p:cNvSpPr>
            <a:spLocks noChangeArrowheads="1"/>
          </p:cNvSpPr>
          <p:nvPr/>
        </p:nvSpPr>
        <p:spPr bwMode="auto">
          <a:xfrm>
            <a:off x="6934200" y="3962400"/>
            <a:ext cx="685800" cy="1524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2" name="Rectangle 27"/>
          <p:cNvSpPr>
            <a:spLocks noChangeArrowheads="1"/>
          </p:cNvSpPr>
          <p:nvPr/>
        </p:nvSpPr>
        <p:spPr bwMode="auto">
          <a:xfrm>
            <a:off x="6248400" y="3962400"/>
            <a:ext cx="76200" cy="1524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3" name="Rectangle 28"/>
          <p:cNvSpPr>
            <a:spLocks noChangeArrowheads="1"/>
          </p:cNvSpPr>
          <p:nvPr/>
        </p:nvSpPr>
        <p:spPr bwMode="auto">
          <a:xfrm>
            <a:off x="6305550" y="3962400"/>
            <a:ext cx="628650" cy="152400"/>
          </a:xfrm>
          <a:prstGeom prst="rect">
            <a:avLst/>
          </a:prstGeom>
          <a:solidFill>
            <a:srgbClr val="00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4" name="Rectangle 29"/>
          <p:cNvSpPr>
            <a:spLocks noChangeArrowheads="1"/>
          </p:cNvSpPr>
          <p:nvPr/>
        </p:nvSpPr>
        <p:spPr bwMode="auto">
          <a:xfrm>
            <a:off x="1447800" y="3962400"/>
            <a:ext cx="838200" cy="1524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5" name="Rectangle 30"/>
          <p:cNvSpPr>
            <a:spLocks noChangeArrowheads="1"/>
          </p:cNvSpPr>
          <p:nvPr/>
        </p:nvSpPr>
        <p:spPr bwMode="auto">
          <a:xfrm>
            <a:off x="2286000" y="3962400"/>
            <a:ext cx="381000" cy="152400"/>
          </a:xfrm>
          <a:prstGeom prst="rect">
            <a:avLst/>
          </a:prstGeom>
          <a:solidFill>
            <a:srgbClr val="00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6" name="Rectangle 31"/>
          <p:cNvSpPr>
            <a:spLocks noChangeArrowheads="1"/>
          </p:cNvSpPr>
          <p:nvPr/>
        </p:nvSpPr>
        <p:spPr bwMode="auto">
          <a:xfrm>
            <a:off x="2590800" y="3962400"/>
            <a:ext cx="228600" cy="1524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7" name="Rectangle 32"/>
          <p:cNvSpPr>
            <a:spLocks noChangeArrowheads="1"/>
          </p:cNvSpPr>
          <p:nvPr/>
        </p:nvSpPr>
        <p:spPr bwMode="auto">
          <a:xfrm>
            <a:off x="6248400" y="2133600"/>
            <a:ext cx="457200" cy="1524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8" name="Rectangle 33"/>
          <p:cNvSpPr>
            <a:spLocks noChangeArrowheads="1"/>
          </p:cNvSpPr>
          <p:nvPr/>
        </p:nvSpPr>
        <p:spPr bwMode="auto">
          <a:xfrm>
            <a:off x="6705600" y="2133600"/>
            <a:ext cx="457200" cy="152400"/>
          </a:xfrm>
          <a:prstGeom prst="rect">
            <a:avLst/>
          </a:prstGeom>
          <a:solidFill>
            <a:srgbClr val="00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9" name="Rectangle 34"/>
          <p:cNvSpPr>
            <a:spLocks noChangeArrowheads="1"/>
          </p:cNvSpPr>
          <p:nvPr/>
        </p:nvSpPr>
        <p:spPr bwMode="auto">
          <a:xfrm>
            <a:off x="7162800" y="2133600"/>
            <a:ext cx="457200" cy="1524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10" name="Text Box 35"/>
          <p:cNvSpPr txBox="1">
            <a:spLocks noChangeArrowheads="1"/>
          </p:cNvSpPr>
          <p:nvPr/>
        </p:nvSpPr>
        <p:spPr bwMode="auto">
          <a:xfrm>
            <a:off x="990600" y="1981200"/>
            <a:ext cx="398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000" baseline="-25000">
                <a:solidFill>
                  <a:schemeClr val="tx2"/>
                </a:solidFill>
                <a:latin typeface="Times New Roman" pitchFamily="18" charset="0"/>
              </a:rPr>
              <a:t>3</a:t>
            </a:r>
            <a:endParaRPr lang="en-US" sz="200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50211" name="Text Box 36"/>
          <p:cNvSpPr txBox="1">
            <a:spLocks noChangeArrowheads="1"/>
          </p:cNvSpPr>
          <p:nvPr/>
        </p:nvSpPr>
        <p:spPr bwMode="auto">
          <a:xfrm rot="-5400000">
            <a:off x="258763" y="2762250"/>
            <a:ext cx="946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MASS</a:t>
            </a:r>
          </a:p>
        </p:txBody>
      </p:sp>
      <p:sp>
        <p:nvSpPr>
          <p:cNvPr id="50215" name="Text Box 41"/>
          <p:cNvSpPr txBox="1">
            <a:spLocks noChangeArrowheads="1"/>
          </p:cNvSpPr>
          <p:nvPr/>
        </p:nvSpPr>
        <p:spPr bwMode="auto">
          <a:xfrm>
            <a:off x="5677827" y="1192213"/>
            <a:ext cx="21339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Inverted </a:t>
            </a:r>
            <a:r>
              <a:rPr lang="en-US" dirty="0" smtClean="0"/>
              <a:t>ordering</a:t>
            </a:r>
            <a:endParaRPr lang="en-US" dirty="0"/>
          </a:p>
        </p:txBody>
      </p:sp>
      <p:sp>
        <p:nvSpPr>
          <p:cNvPr id="50216" name="Line 42"/>
          <p:cNvSpPr>
            <a:spLocks noChangeShapeType="1"/>
          </p:cNvSpPr>
          <p:nvPr/>
        </p:nvSpPr>
        <p:spPr bwMode="auto">
          <a:xfrm>
            <a:off x="2919413" y="2144713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17" name="Line 44"/>
          <p:cNvSpPr>
            <a:spLocks noChangeShapeType="1"/>
          </p:cNvSpPr>
          <p:nvPr/>
        </p:nvSpPr>
        <p:spPr bwMode="auto">
          <a:xfrm>
            <a:off x="7696200" y="24384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18" name="Text Box 46"/>
          <p:cNvSpPr txBox="1">
            <a:spLocks noChangeArrowheads="1"/>
          </p:cNvSpPr>
          <p:nvPr/>
        </p:nvSpPr>
        <p:spPr bwMode="auto">
          <a:xfrm>
            <a:off x="964837" y="1202846"/>
            <a:ext cx="194316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Normal </a:t>
            </a:r>
            <a:r>
              <a:rPr lang="en-US" dirty="0" smtClean="0"/>
              <a:t>ordering</a:t>
            </a:r>
            <a:endParaRPr lang="en-US" dirty="0"/>
          </a:p>
        </p:txBody>
      </p:sp>
      <p:sp>
        <p:nvSpPr>
          <p:cNvPr id="50219" name="Rectangle 47"/>
          <p:cNvSpPr>
            <a:spLocks noChangeArrowheads="1"/>
          </p:cNvSpPr>
          <p:nvPr/>
        </p:nvSpPr>
        <p:spPr bwMode="auto">
          <a:xfrm>
            <a:off x="1447800" y="3657600"/>
            <a:ext cx="13716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20" name="Rectangle 48"/>
          <p:cNvSpPr>
            <a:spLocks noChangeArrowheads="1"/>
          </p:cNvSpPr>
          <p:nvPr/>
        </p:nvSpPr>
        <p:spPr bwMode="auto">
          <a:xfrm>
            <a:off x="1447800" y="3962400"/>
            <a:ext cx="1371600" cy="152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21" name="WordArt 49"/>
          <p:cNvSpPr>
            <a:spLocks noChangeArrowheads="1" noChangeShapeType="1" noTextEdit="1"/>
          </p:cNvSpPr>
          <p:nvPr/>
        </p:nvSpPr>
        <p:spPr bwMode="auto">
          <a:xfrm>
            <a:off x="875905" y="212645"/>
            <a:ext cx="6070600" cy="89372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Neutrino mass ordering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50222" name="Rectangle 51"/>
          <p:cNvSpPr>
            <a:spLocks noChangeArrowheads="1"/>
          </p:cNvSpPr>
          <p:nvPr/>
        </p:nvSpPr>
        <p:spPr bwMode="auto">
          <a:xfrm>
            <a:off x="2362200" y="3657600"/>
            <a:ext cx="457200" cy="1524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23" name="Rectangle 52"/>
          <p:cNvSpPr>
            <a:spLocks noChangeArrowheads="1"/>
          </p:cNvSpPr>
          <p:nvPr/>
        </p:nvSpPr>
        <p:spPr bwMode="auto">
          <a:xfrm>
            <a:off x="2286000" y="3962400"/>
            <a:ext cx="304800" cy="152400"/>
          </a:xfrm>
          <a:prstGeom prst="rect">
            <a:avLst/>
          </a:prstGeom>
          <a:solidFill>
            <a:srgbClr val="00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24" name="Rectangle 63"/>
          <p:cNvSpPr>
            <a:spLocks noChangeArrowheads="1"/>
          </p:cNvSpPr>
          <p:nvPr/>
        </p:nvSpPr>
        <p:spPr bwMode="auto">
          <a:xfrm>
            <a:off x="1524000" y="2133600"/>
            <a:ext cx="628650" cy="152400"/>
          </a:xfrm>
          <a:prstGeom prst="rect">
            <a:avLst/>
          </a:prstGeom>
          <a:solidFill>
            <a:srgbClr val="00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28" name="Line 42"/>
          <p:cNvSpPr>
            <a:spLocks noChangeShapeType="1"/>
          </p:cNvSpPr>
          <p:nvPr/>
        </p:nvSpPr>
        <p:spPr bwMode="auto">
          <a:xfrm>
            <a:off x="3125788" y="2136775"/>
            <a:ext cx="0" cy="1978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32" name="Line 42"/>
          <p:cNvSpPr>
            <a:spLocks noChangeShapeType="1"/>
          </p:cNvSpPr>
          <p:nvPr/>
        </p:nvSpPr>
        <p:spPr bwMode="auto">
          <a:xfrm>
            <a:off x="7896225" y="2136775"/>
            <a:ext cx="0" cy="1978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" name="Text Box 38"/>
          <p:cNvSpPr txBox="1">
            <a:spLocks noChangeArrowheads="1"/>
          </p:cNvSpPr>
          <p:nvPr/>
        </p:nvSpPr>
        <p:spPr bwMode="auto">
          <a:xfrm>
            <a:off x="6784775" y="2956342"/>
            <a:ext cx="9362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D</a:t>
            </a:r>
            <a:r>
              <a:rPr lang="en-US" sz="2000" dirty="0" smtClean="0"/>
              <a:t>m</a:t>
            </a:r>
            <a:r>
              <a:rPr lang="en-US" sz="2000" baseline="-25000" dirty="0" smtClean="0"/>
              <a:t>31</a:t>
            </a:r>
            <a:r>
              <a:rPr lang="en-US" sz="2000" baseline="30000" dirty="0" smtClean="0"/>
              <a:t>2</a:t>
            </a:r>
            <a:endParaRPr lang="en-US" sz="2000" dirty="0"/>
          </a:p>
        </p:txBody>
      </p:sp>
      <p:sp>
        <p:nvSpPr>
          <p:cNvPr id="77" name="Text Box 38"/>
          <p:cNvSpPr txBox="1">
            <a:spLocks noChangeArrowheads="1"/>
          </p:cNvSpPr>
          <p:nvPr/>
        </p:nvSpPr>
        <p:spPr bwMode="auto">
          <a:xfrm>
            <a:off x="3270163" y="3381015"/>
            <a:ext cx="9362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D</a:t>
            </a:r>
            <a:r>
              <a:rPr lang="en-US" sz="2000" dirty="0" smtClean="0"/>
              <a:t>m</a:t>
            </a:r>
            <a:r>
              <a:rPr lang="en-US" sz="2000" baseline="-25000" dirty="0" smtClean="0"/>
              <a:t>31</a:t>
            </a:r>
            <a:r>
              <a:rPr lang="en-US" sz="2000" baseline="30000" dirty="0" smtClean="0"/>
              <a:t>2</a:t>
            </a:r>
            <a:endParaRPr lang="en-US" sz="2000" dirty="0"/>
          </a:p>
        </p:txBody>
      </p:sp>
      <p:sp>
        <p:nvSpPr>
          <p:cNvPr id="78" name="Text Box 38"/>
          <p:cNvSpPr txBox="1">
            <a:spLocks noChangeArrowheads="1"/>
          </p:cNvSpPr>
          <p:nvPr/>
        </p:nvSpPr>
        <p:spPr bwMode="auto">
          <a:xfrm>
            <a:off x="2122676" y="2682875"/>
            <a:ext cx="9362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D</a:t>
            </a:r>
            <a:r>
              <a:rPr lang="en-US" sz="2000" dirty="0" smtClean="0"/>
              <a:t>m</a:t>
            </a:r>
            <a:r>
              <a:rPr lang="en-US" sz="2000" baseline="-25000" dirty="0" smtClean="0"/>
              <a:t>32</a:t>
            </a:r>
            <a:r>
              <a:rPr lang="en-US" sz="2000" baseline="30000" dirty="0" smtClean="0"/>
              <a:t>2</a:t>
            </a:r>
            <a:endParaRPr lang="en-US" sz="2000" dirty="0"/>
          </a:p>
        </p:txBody>
      </p:sp>
      <p:sp>
        <p:nvSpPr>
          <p:cNvPr id="79" name="Text Box 38"/>
          <p:cNvSpPr txBox="1">
            <a:spLocks noChangeArrowheads="1"/>
          </p:cNvSpPr>
          <p:nvPr/>
        </p:nvSpPr>
        <p:spPr bwMode="auto">
          <a:xfrm>
            <a:off x="8043202" y="2756287"/>
            <a:ext cx="9362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D</a:t>
            </a:r>
            <a:r>
              <a:rPr lang="en-US" sz="2000" dirty="0" smtClean="0"/>
              <a:t>m</a:t>
            </a:r>
            <a:r>
              <a:rPr lang="en-US" sz="2000" baseline="-25000" dirty="0" smtClean="0"/>
              <a:t>32</a:t>
            </a:r>
            <a:r>
              <a:rPr lang="en-US" sz="2000" baseline="30000" dirty="0" smtClean="0"/>
              <a:t>2</a:t>
            </a:r>
            <a:endParaRPr lang="en-US" sz="2000" dirty="0"/>
          </a:p>
        </p:txBody>
      </p:sp>
      <p:sp>
        <p:nvSpPr>
          <p:cNvPr id="52" name="Text Box 38"/>
          <p:cNvSpPr txBox="1">
            <a:spLocks noChangeArrowheads="1"/>
          </p:cNvSpPr>
          <p:nvPr/>
        </p:nvSpPr>
        <p:spPr bwMode="auto">
          <a:xfrm>
            <a:off x="8075801" y="2070189"/>
            <a:ext cx="9362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D</a:t>
            </a:r>
            <a:r>
              <a:rPr lang="en-US" sz="2000" dirty="0" smtClean="0"/>
              <a:t>m</a:t>
            </a:r>
            <a:r>
              <a:rPr lang="en-US" sz="2000" baseline="-25000" dirty="0" smtClean="0"/>
              <a:t>2</a:t>
            </a:r>
            <a:r>
              <a:rPr lang="en-US" sz="2000" baseline="-25000" dirty="0" smtClean="0"/>
              <a:t>1</a:t>
            </a:r>
            <a:r>
              <a:rPr lang="en-US" sz="2000" baseline="30000" dirty="0" smtClean="0"/>
              <a:t>2</a:t>
            </a:r>
            <a:endParaRPr lang="en-US" sz="2000" dirty="0"/>
          </a:p>
        </p:txBody>
      </p:sp>
      <p:sp>
        <p:nvSpPr>
          <p:cNvPr id="53" name="Text Box 38"/>
          <p:cNvSpPr txBox="1">
            <a:spLocks noChangeArrowheads="1"/>
          </p:cNvSpPr>
          <p:nvPr/>
        </p:nvSpPr>
        <p:spPr bwMode="auto">
          <a:xfrm>
            <a:off x="3274650" y="3749226"/>
            <a:ext cx="9362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D</a:t>
            </a:r>
            <a:r>
              <a:rPr lang="en-US" sz="2000" dirty="0" smtClean="0"/>
              <a:t>m</a:t>
            </a:r>
            <a:r>
              <a:rPr lang="en-US" sz="2000" baseline="-25000" dirty="0" smtClean="0"/>
              <a:t>2</a:t>
            </a:r>
            <a:r>
              <a:rPr lang="en-US" sz="2000" baseline="-25000" dirty="0" smtClean="0"/>
              <a:t>1</a:t>
            </a:r>
            <a:r>
              <a:rPr lang="en-US" sz="2000" baseline="30000" dirty="0" smtClean="0"/>
              <a:t>2</a:t>
            </a:r>
            <a:endParaRPr lang="en-US" sz="2000" dirty="0"/>
          </a:p>
        </p:txBody>
      </p:sp>
      <p:sp>
        <p:nvSpPr>
          <p:cNvPr id="54" name="TextBox 53"/>
          <p:cNvSpPr txBox="1"/>
          <p:nvPr/>
        </p:nvSpPr>
        <p:spPr>
          <a:xfrm>
            <a:off x="1208881" y="4922874"/>
            <a:ext cx="20677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Preferable by  global fit of </a:t>
            </a:r>
          </a:p>
          <a:p>
            <a:r>
              <a:rPr lang="en-IE" sz="2000" dirty="0" smtClean="0"/>
              <a:t>oscillation data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20491" name="Text Box 10"/>
          <p:cNvSpPr txBox="1">
            <a:spLocks noChangeArrowheads="1"/>
          </p:cNvSpPr>
          <p:nvPr/>
        </p:nvSpPr>
        <p:spPr bwMode="auto">
          <a:xfrm>
            <a:off x="7769225" y="1320800"/>
            <a:ext cx="885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LSND</a:t>
            </a:r>
          </a:p>
        </p:txBody>
      </p:sp>
      <p:sp>
        <p:nvSpPr>
          <p:cNvPr id="20497" name="Text Box 18"/>
          <p:cNvSpPr txBox="1">
            <a:spLocks noChangeArrowheads="1"/>
          </p:cNvSpPr>
          <p:nvPr/>
        </p:nvSpPr>
        <p:spPr bwMode="auto">
          <a:xfrm>
            <a:off x="5675313" y="231775"/>
            <a:ext cx="2074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Symbol" pitchFamily="18" charset="2"/>
              </a:rPr>
              <a:t>D</a:t>
            </a:r>
            <a:r>
              <a:rPr lang="en-US"/>
              <a:t>m</a:t>
            </a:r>
            <a:r>
              <a:rPr lang="en-US" baseline="-25000"/>
              <a:t>41</a:t>
            </a:r>
            <a:r>
              <a:rPr lang="en-US" baseline="30000"/>
              <a:t>2</a:t>
            </a:r>
            <a:r>
              <a:rPr lang="en-US"/>
              <a:t> =  1 - 2 eV</a:t>
            </a:r>
            <a:r>
              <a:rPr lang="en-US" baseline="30000"/>
              <a:t>2</a:t>
            </a:r>
            <a:endParaRPr lang="en-US"/>
          </a:p>
        </p:txBody>
      </p:sp>
      <p:sp>
        <p:nvSpPr>
          <p:cNvPr id="18" name="WordArt 4"/>
          <p:cNvSpPr>
            <a:spLocks noChangeArrowheads="1" noChangeShapeType="1" noTextEdit="1"/>
          </p:cNvSpPr>
          <p:nvPr/>
        </p:nvSpPr>
        <p:spPr bwMode="auto">
          <a:xfrm>
            <a:off x="647587" y="1222026"/>
            <a:ext cx="2701669" cy="124707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CC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Back-up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CCCC"/>
              </a:solidFill>
              <a:effectLst>
                <a:prstShdw prst="shdw13" dist="53882" dir="13500000">
                  <a:srgbClr val="868686"/>
                </a:prstShdw>
              </a:effectLst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00610" y="2083893"/>
            <a:ext cx="2803779" cy="181624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44419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7965" y="1612930"/>
            <a:ext cx="15281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Lagrangian</a:t>
            </a:r>
            <a:endParaRPr lang="en-US" sz="2000" dirty="0"/>
          </a:p>
        </p:txBody>
      </p:sp>
      <p:sp>
        <p:nvSpPr>
          <p:cNvPr id="7" name="Text Box 33"/>
          <p:cNvSpPr txBox="1">
            <a:spLocks noChangeArrowheads="1"/>
          </p:cNvSpPr>
          <p:nvPr/>
        </p:nvSpPr>
        <p:spPr bwMode="auto">
          <a:xfrm>
            <a:off x="350109" y="2232887"/>
            <a:ext cx="27542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       </a:t>
            </a:r>
            <a:r>
              <a:rPr lang="en-US" sz="2000" dirty="0"/>
              <a:t>l </a:t>
            </a:r>
            <a:r>
              <a:rPr lang="en-US" sz="2000" dirty="0">
                <a:latin typeface="Symbol" pitchFamily="18" charset="2"/>
              </a:rPr>
              <a:t>g</a:t>
            </a:r>
            <a:r>
              <a:rPr lang="en-US" sz="2000" baseline="-25000" dirty="0">
                <a:latin typeface="Symbol" pitchFamily="18" charset="2"/>
              </a:rPr>
              <a:t> </a:t>
            </a:r>
            <a:r>
              <a:rPr lang="en-US" sz="2000" baseline="30000" dirty="0">
                <a:latin typeface="Symbol" pitchFamily="18" charset="2"/>
              </a:rPr>
              <a:t>m</a:t>
            </a:r>
            <a:r>
              <a:rPr lang="en-US" sz="2000" baseline="-25000" dirty="0">
                <a:latin typeface="Symbol" pitchFamily="18" charset="2"/>
              </a:rPr>
              <a:t> </a:t>
            </a:r>
            <a:r>
              <a:rPr lang="en-US" sz="2000" dirty="0"/>
              <a:t>(1 -</a:t>
            </a:r>
            <a:r>
              <a:rPr lang="en-US" sz="2000" dirty="0">
                <a:latin typeface="Symbol" pitchFamily="18" charset="2"/>
              </a:rPr>
              <a:t> </a:t>
            </a:r>
            <a:r>
              <a:rPr lang="en-US" sz="2000" dirty="0" smtClean="0">
                <a:latin typeface="Symbol" pitchFamily="18" charset="2"/>
              </a:rPr>
              <a:t>g</a:t>
            </a:r>
            <a:r>
              <a:rPr lang="en-US" sz="2000" baseline="-25000" dirty="0" smtClean="0"/>
              <a:t>5</a:t>
            </a:r>
            <a:r>
              <a:rPr lang="en-US" sz="2000" dirty="0" smtClean="0"/>
              <a:t>)</a:t>
            </a:r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/>
              <a:t>l</a:t>
            </a:r>
            <a:r>
              <a:rPr lang="en-US" sz="2000" dirty="0" smtClean="0">
                <a:latin typeface="Symbol" pitchFamily="18" charset="2"/>
              </a:rPr>
              <a:t> </a:t>
            </a:r>
            <a:r>
              <a:rPr lang="en-US" sz="2000" dirty="0" err="1"/>
              <a:t>W</a:t>
            </a:r>
            <a:r>
              <a:rPr lang="en-US" sz="2000" baseline="30000" dirty="0" err="1"/>
              <a:t>+</a:t>
            </a:r>
            <a:r>
              <a:rPr lang="en-US" sz="2000" baseline="-25000" dirty="0" err="1">
                <a:latin typeface="Symbol" pitchFamily="18" charset="2"/>
              </a:rPr>
              <a:t>m</a:t>
            </a:r>
            <a:r>
              <a:rPr lang="en-US" sz="2000" dirty="0"/>
              <a:t> </a:t>
            </a:r>
          </a:p>
        </p:txBody>
      </p:sp>
      <p:sp>
        <p:nvSpPr>
          <p:cNvPr id="8" name="Text Box 39"/>
          <p:cNvSpPr txBox="1">
            <a:spLocks noChangeArrowheads="1"/>
          </p:cNvSpPr>
          <p:nvPr/>
        </p:nvSpPr>
        <p:spPr bwMode="auto">
          <a:xfrm>
            <a:off x="337079" y="2082305"/>
            <a:ext cx="5715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  g</a:t>
            </a:r>
          </a:p>
          <a:p>
            <a:r>
              <a:rPr lang="en-US" sz="2000" dirty="0"/>
              <a:t>2 2</a:t>
            </a:r>
          </a:p>
        </p:txBody>
      </p:sp>
      <p:sp>
        <p:nvSpPr>
          <p:cNvPr id="9" name="Line 41"/>
          <p:cNvSpPr>
            <a:spLocks noChangeShapeType="1"/>
          </p:cNvSpPr>
          <p:nvPr/>
        </p:nvSpPr>
        <p:spPr bwMode="auto">
          <a:xfrm>
            <a:off x="454552" y="2446347"/>
            <a:ext cx="3778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Freeform 42"/>
          <p:cNvSpPr>
            <a:spLocks/>
          </p:cNvSpPr>
          <p:nvPr/>
        </p:nvSpPr>
        <p:spPr bwMode="auto">
          <a:xfrm>
            <a:off x="579293" y="2486458"/>
            <a:ext cx="231775" cy="192088"/>
          </a:xfrm>
          <a:custGeom>
            <a:avLst/>
            <a:gdLst>
              <a:gd name="T0" fmla="*/ 0 w 192"/>
              <a:gd name="T1" fmla="*/ 46 h 183"/>
              <a:gd name="T2" fmla="*/ 45 w 192"/>
              <a:gd name="T3" fmla="*/ 183 h 183"/>
              <a:gd name="T4" fmla="*/ 45 w 192"/>
              <a:gd name="T5" fmla="*/ 0 h 183"/>
              <a:gd name="T6" fmla="*/ 192 w 192"/>
              <a:gd name="T7" fmla="*/ 0 h 183"/>
              <a:gd name="T8" fmla="*/ 0 60000 65536"/>
              <a:gd name="T9" fmla="*/ 0 60000 65536"/>
              <a:gd name="T10" fmla="*/ 0 60000 65536"/>
              <a:gd name="T11" fmla="*/ 0 60000 65536"/>
              <a:gd name="T12" fmla="*/ 0 w 192"/>
              <a:gd name="T13" fmla="*/ 0 h 183"/>
              <a:gd name="T14" fmla="*/ 192 w 192"/>
              <a:gd name="T15" fmla="*/ 183 h 18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2" h="183">
                <a:moveTo>
                  <a:pt x="0" y="46"/>
                </a:moveTo>
                <a:lnTo>
                  <a:pt x="45" y="183"/>
                </a:lnTo>
                <a:lnTo>
                  <a:pt x="45" y="0"/>
                </a:lnTo>
                <a:lnTo>
                  <a:pt x="192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946538" y="2247183"/>
            <a:ext cx="12512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5522703" y="2369795"/>
            <a:ext cx="1751797" cy="1015663"/>
          </a:xfrm>
          <a:prstGeom prst="rect">
            <a:avLst/>
          </a:prstGeom>
          <a:solidFill>
            <a:srgbClr val="FF00FF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Amplitudes,  probabilities </a:t>
            </a:r>
          </a:p>
          <a:p>
            <a:r>
              <a:rPr lang="en-US" sz="2000" dirty="0" smtClean="0"/>
              <a:t>of processes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 rot="741190">
            <a:off x="3709138" y="3502878"/>
            <a:ext cx="1001485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QFT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 rot="20958527">
            <a:off x="3914451" y="4136346"/>
            <a:ext cx="798067" cy="461665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QM</a:t>
            </a:r>
            <a:endParaRPr lang="en-US" sz="2400" dirty="0"/>
          </a:p>
        </p:txBody>
      </p:sp>
      <p:sp>
        <p:nvSpPr>
          <p:cNvPr id="20" name="Right Arrow 19"/>
          <p:cNvSpPr/>
          <p:nvPr/>
        </p:nvSpPr>
        <p:spPr bwMode="auto">
          <a:xfrm>
            <a:off x="3877866" y="2632997"/>
            <a:ext cx="664028" cy="529722"/>
          </a:xfrm>
          <a:prstGeom prst="rightArrow">
            <a:avLst/>
          </a:prstGeom>
          <a:solidFill>
            <a:srgbClr val="FF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10808" y="4514706"/>
            <a:ext cx="1763080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Observables,</a:t>
            </a:r>
          </a:p>
          <a:p>
            <a:r>
              <a:rPr lang="en-US" sz="2000" dirty="0" smtClean="0"/>
              <a:t>number of events, etc..</a:t>
            </a:r>
            <a:endParaRPr lang="en-US" sz="2000" dirty="0"/>
          </a:p>
        </p:txBody>
      </p:sp>
      <p:sp>
        <p:nvSpPr>
          <p:cNvPr id="25" name="Down Arrow 24"/>
          <p:cNvSpPr/>
          <p:nvPr/>
        </p:nvSpPr>
        <p:spPr bwMode="auto">
          <a:xfrm rot="18593230">
            <a:off x="6366002" y="3595339"/>
            <a:ext cx="500743" cy="609601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946538" y="1089709"/>
            <a:ext cx="4965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Starting from  the first principles</a:t>
            </a:r>
            <a:endParaRPr lang="en-US" sz="2000" dirty="0"/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369737" y="2847219"/>
            <a:ext cx="2591177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 </a:t>
            </a:r>
            <a:r>
              <a:rPr lang="en-US" sz="2000" dirty="0"/>
              <a:t>- ½ </a:t>
            </a:r>
            <a:r>
              <a:rPr lang="en-US" sz="2000" dirty="0" err="1"/>
              <a:t>m</a:t>
            </a:r>
            <a:r>
              <a:rPr lang="en-US" sz="2000" baseline="-25000" dirty="0" err="1"/>
              <a:t>L</a:t>
            </a:r>
            <a:r>
              <a:rPr lang="en-US" sz="2000" dirty="0"/>
              <a:t> </a:t>
            </a:r>
            <a:r>
              <a:rPr lang="en-US" sz="2000" dirty="0" err="1">
                <a:latin typeface="Symbol" pitchFamily="18" charset="2"/>
              </a:rPr>
              <a:t>n</a:t>
            </a:r>
            <a:r>
              <a:rPr lang="en-US" sz="2000" baseline="-25000" dirty="0" err="1"/>
              <a:t>L</a:t>
            </a:r>
            <a:r>
              <a:rPr lang="en-US" sz="2000" baseline="30000" dirty="0" err="1"/>
              <a:t>T</a:t>
            </a:r>
            <a:r>
              <a:rPr lang="en-US" sz="2000" dirty="0" err="1"/>
              <a:t>C</a:t>
            </a:r>
            <a:r>
              <a:rPr lang="en-US" sz="2000" dirty="0" err="1">
                <a:latin typeface="Symbol" pitchFamily="18" charset="2"/>
              </a:rPr>
              <a:t>n</a:t>
            </a:r>
            <a:r>
              <a:rPr lang="en-US" sz="2000" baseline="-25000" dirty="0" err="1"/>
              <a:t>L</a:t>
            </a:r>
            <a:r>
              <a:rPr lang="en-US" sz="2000" dirty="0">
                <a:latin typeface="Symbol" pitchFamily="18" charset="2"/>
              </a:rPr>
              <a:t> </a:t>
            </a:r>
            <a:r>
              <a:rPr lang="en-US" sz="2000" dirty="0" smtClean="0"/>
              <a:t>  </a:t>
            </a:r>
            <a:endParaRPr lang="en-US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394230" y="3385458"/>
            <a:ext cx="20550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 - </a:t>
            </a:r>
            <a:r>
              <a:rPr lang="en-US" sz="2000" dirty="0" err="1" smtClean="0"/>
              <a:t>l</a:t>
            </a:r>
            <a:r>
              <a:rPr lang="en-US" sz="2000" baseline="-25000" dirty="0" err="1" smtClean="0"/>
              <a:t>L</a:t>
            </a:r>
            <a:r>
              <a:rPr lang="en-US" sz="2000" dirty="0" smtClean="0"/>
              <a:t> m</a:t>
            </a:r>
            <a:r>
              <a:rPr lang="en-US" sz="2000" baseline="-25000" dirty="0" smtClean="0"/>
              <a:t>l</a:t>
            </a:r>
            <a:r>
              <a:rPr lang="en-US" sz="2000" dirty="0" smtClean="0"/>
              <a:t> </a:t>
            </a:r>
            <a:r>
              <a:rPr lang="en-US" sz="2000" dirty="0" err="1" smtClean="0"/>
              <a:t>l</a:t>
            </a:r>
            <a:r>
              <a:rPr lang="en-US" sz="2000" baseline="-25000" dirty="0" err="1" smtClean="0"/>
              <a:t>R</a:t>
            </a:r>
            <a:r>
              <a:rPr lang="en-US" sz="2000" dirty="0" smtClean="0"/>
              <a:t>  + </a:t>
            </a:r>
            <a:r>
              <a:rPr lang="en-US" sz="2000" dirty="0" err="1" smtClean="0"/>
              <a:t>h.c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707042" y="3401095"/>
            <a:ext cx="12512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2186024" y="5828724"/>
            <a:ext cx="3098358" cy="400110"/>
          </a:xfrm>
          <a:prstGeom prst="rect">
            <a:avLst/>
          </a:prstGeom>
          <a:solidFill>
            <a:srgbClr val="66CCFF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Actually not very simple</a:t>
            </a:r>
            <a:endParaRPr lang="en-US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2173323" y="6305034"/>
            <a:ext cx="5774277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Quantum mechanics at macroscopic distances </a:t>
            </a:r>
            <a:endParaRPr lang="en-US" sz="2000" dirty="0"/>
          </a:p>
        </p:txBody>
      </p:sp>
      <p:sp>
        <p:nvSpPr>
          <p:cNvPr id="29" name="WordArt 26"/>
          <p:cNvSpPr>
            <a:spLocks noChangeArrowheads="1" noChangeShapeType="1" noTextEdit="1"/>
          </p:cNvSpPr>
          <p:nvPr/>
        </p:nvSpPr>
        <p:spPr bwMode="auto">
          <a:xfrm>
            <a:off x="375205" y="116963"/>
            <a:ext cx="3165437" cy="896568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In principle: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ChangeArrowheads="1"/>
          </p:cNvSpPr>
          <p:nvPr/>
        </p:nvSpPr>
        <p:spPr bwMode="auto">
          <a:xfrm>
            <a:off x="-9361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44419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1721" y="3406070"/>
            <a:ext cx="23782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Initial conditions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60842" y="4160123"/>
            <a:ext cx="3018640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Recall, the usual set-up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460842" y="4660686"/>
            <a:ext cx="24091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asymptotic states </a:t>
            </a:r>
          </a:p>
          <a:p>
            <a:r>
              <a:rPr lang="en-US" sz="2000" dirty="0" smtClean="0"/>
              <a:t>described by plane waves 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3550719" y="6051788"/>
            <a:ext cx="23312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single interaction </a:t>
            </a:r>
          </a:p>
          <a:p>
            <a:r>
              <a:rPr lang="en-US" sz="2000" dirty="0" smtClean="0"/>
              <a:t>region</a:t>
            </a:r>
            <a:endParaRPr lang="en-US" sz="2000" dirty="0"/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3202629" y="4669362"/>
            <a:ext cx="781752" cy="39456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460842" y="2567464"/>
            <a:ext cx="4037999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Formalism should be adjusted </a:t>
            </a:r>
          </a:p>
          <a:p>
            <a:r>
              <a:rPr lang="en-US" sz="2000" dirty="0" smtClean="0"/>
              <a:t>to specific physics situation</a:t>
            </a:r>
            <a:endParaRPr lang="en-US" sz="2000" dirty="0"/>
          </a:p>
        </p:txBody>
      </p:sp>
      <p:sp>
        <p:nvSpPr>
          <p:cNvPr id="16" name="WordArt 5"/>
          <p:cNvSpPr>
            <a:spLocks noChangeArrowheads="1" noChangeShapeType="1" noTextEdit="1"/>
          </p:cNvSpPr>
          <p:nvPr/>
        </p:nvSpPr>
        <p:spPr bwMode="auto">
          <a:xfrm>
            <a:off x="534253" y="1484818"/>
            <a:ext cx="1719742" cy="6746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199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Set-up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prstShdw prst="shdw13" dist="53882" dir="13500000">
                  <a:srgbClr val="868686"/>
                </a:prstShdw>
              </a:effectLst>
              <a:latin typeface="Arial Black"/>
            </a:endParaRPr>
          </a:p>
        </p:txBody>
      </p:sp>
      <p:sp>
        <p:nvSpPr>
          <p:cNvPr id="17" name="WordArt 5"/>
          <p:cNvSpPr>
            <a:spLocks noChangeArrowheads="1" noChangeShapeType="1" noTextEdit="1"/>
          </p:cNvSpPr>
          <p:nvPr/>
        </p:nvSpPr>
        <p:spPr bwMode="auto">
          <a:xfrm>
            <a:off x="5184324" y="1463552"/>
            <a:ext cx="3396142" cy="6746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199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Approximations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prstShdw prst="shdw13" dist="53882" dir="13500000">
                  <a:srgbClr val="868686"/>
                </a:prstShdw>
              </a:effectLst>
              <a:latin typeface="Arial Black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56050" y="2382798"/>
            <a:ext cx="38246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Approximations, if one does </a:t>
            </a:r>
          </a:p>
          <a:p>
            <a:r>
              <a:rPr lang="en-US" sz="2000" dirty="0" smtClean="0"/>
              <a:t>not want to consider whole </a:t>
            </a:r>
          </a:p>
          <a:p>
            <a:r>
              <a:rPr lang="en-US" sz="2000" dirty="0" smtClean="0"/>
              <a:t>history of the Universe to </a:t>
            </a:r>
          </a:p>
          <a:p>
            <a:r>
              <a:rPr lang="en-US" sz="2000" dirty="0" smtClean="0"/>
              <a:t>compute e.g. signal in </a:t>
            </a:r>
            <a:r>
              <a:rPr lang="en-US" sz="2000" dirty="0" err="1" smtClean="0"/>
              <a:t>Daya</a:t>
            </a:r>
            <a:r>
              <a:rPr lang="en-US" sz="2000" dirty="0" smtClean="0"/>
              <a:t> Bay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428184" y="5733131"/>
            <a:ext cx="19750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2000" dirty="0" smtClean="0"/>
              <a:t> enormous       </a:t>
            </a:r>
          </a:p>
          <a:p>
            <a:r>
              <a:rPr lang="en-US" sz="2000" dirty="0" smtClean="0"/>
              <a:t>  simplification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 rot="422082">
            <a:off x="6395189" y="3812819"/>
            <a:ext cx="1780268" cy="646331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Truncating the process</a:t>
            </a:r>
            <a:endParaRPr lang="en-US" dirty="0"/>
          </a:p>
        </p:txBody>
      </p:sp>
      <p:cxnSp>
        <p:nvCxnSpPr>
          <p:cNvPr id="21" name="Straight Connector 20"/>
          <p:cNvCxnSpPr/>
          <p:nvPr/>
        </p:nvCxnSpPr>
        <p:spPr bwMode="auto">
          <a:xfrm flipV="1">
            <a:off x="4749398" y="4429601"/>
            <a:ext cx="847068" cy="58761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V="1">
            <a:off x="3191743" y="5553820"/>
            <a:ext cx="901490" cy="43635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4858258" y="5377543"/>
            <a:ext cx="781752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4688973" y="5594677"/>
            <a:ext cx="781752" cy="37372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Freeform 5"/>
          <p:cNvSpPr>
            <a:spLocks/>
          </p:cNvSpPr>
          <p:nvPr/>
        </p:nvSpPr>
        <p:spPr bwMode="auto">
          <a:xfrm>
            <a:off x="3894939" y="4856012"/>
            <a:ext cx="1004887" cy="915987"/>
          </a:xfrm>
          <a:custGeom>
            <a:avLst/>
            <a:gdLst>
              <a:gd name="T0" fmla="*/ 113 w 633"/>
              <a:gd name="T1" fmla="*/ 417 h 577"/>
              <a:gd name="T2" fmla="*/ 40 w 633"/>
              <a:gd name="T3" fmla="*/ 152 h 577"/>
              <a:gd name="T4" fmla="*/ 351 w 633"/>
              <a:gd name="T5" fmla="*/ 15 h 577"/>
              <a:gd name="T6" fmla="*/ 625 w 633"/>
              <a:gd name="T7" fmla="*/ 243 h 577"/>
              <a:gd name="T8" fmla="*/ 397 w 633"/>
              <a:gd name="T9" fmla="*/ 545 h 577"/>
              <a:gd name="T10" fmla="*/ 113 w 633"/>
              <a:gd name="T11" fmla="*/ 417 h 57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33"/>
              <a:gd name="T19" fmla="*/ 0 h 577"/>
              <a:gd name="T20" fmla="*/ 633 w 633"/>
              <a:gd name="T21" fmla="*/ 577 h 57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33" h="577">
                <a:moveTo>
                  <a:pt x="113" y="417"/>
                </a:moveTo>
                <a:cubicBezTo>
                  <a:pt x="53" y="352"/>
                  <a:pt x="0" y="219"/>
                  <a:pt x="40" y="152"/>
                </a:cubicBezTo>
                <a:cubicBezTo>
                  <a:pt x="80" y="85"/>
                  <a:pt x="254" y="0"/>
                  <a:pt x="351" y="15"/>
                </a:cubicBezTo>
                <a:cubicBezTo>
                  <a:pt x="448" y="30"/>
                  <a:pt x="617" y="155"/>
                  <a:pt x="625" y="243"/>
                </a:cubicBezTo>
                <a:cubicBezTo>
                  <a:pt x="633" y="331"/>
                  <a:pt x="481" y="513"/>
                  <a:pt x="397" y="545"/>
                </a:cubicBezTo>
                <a:cubicBezTo>
                  <a:pt x="313" y="577"/>
                  <a:pt x="173" y="482"/>
                  <a:pt x="113" y="417"/>
                </a:cubicBezTo>
                <a:close/>
              </a:path>
            </a:pathLst>
          </a:cu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WordArt 5"/>
          <p:cNvSpPr>
            <a:spLocks noChangeArrowheads="1" noChangeShapeType="1" noTextEdit="1"/>
          </p:cNvSpPr>
          <p:nvPr/>
        </p:nvSpPr>
        <p:spPr bwMode="auto">
          <a:xfrm>
            <a:off x="6073388" y="5194889"/>
            <a:ext cx="2698464" cy="54525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199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Localizations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FF00"/>
              </a:solidFill>
              <a:effectLst>
                <a:prstShdw prst="shdw13" dist="53882" dir="13500000">
                  <a:srgbClr val="868686"/>
                </a:prstShdw>
              </a:effectLst>
              <a:latin typeface="Arial Black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362311" y="5771999"/>
            <a:ext cx="2569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of some initial and final particles</a:t>
            </a:r>
            <a:endParaRPr lang="en-IE" sz="2000" dirty="0"/>
          </a:p>
        </p:txBody>
      </p:sp>
      <p:sp>
        <p:nvSpPr>
          <p:cNvPr id="25" name="WordArt 26"/>
          <p:cNvSpPr>
            <a:spLocks noChangeArrowheads="1" noChangeShapeType="1" noTextEdit="1"/>
          </p:cNvSpPr>
          <p:nvPr/>
        </p:nvSpPr>
        <p:spPr bwMode="auto">
          <a:xfrm>
            <a:off x="375204" y="276458"/>
            <a:ext cx="5090763" cy="896568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What is the problem?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2051730" y="1833362"/>
            <a:ext cx="2607356" cy="93160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25607" name="WordArt 8"/>
          <p:cNvSpPr>
            <a:spLocks noChangeArrowheads="1" noChangeShapeType="1" noTextEdit="1"/>
          </p:cNvSpPr>
          <p:nvPr/>
        </p:nvSpPr>
        <p:spPr bwMode="auto">
          <a:xfrm>
            <a:off x="851359" y="265806"/>
            <a:ext cx="6208660" cy="89211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/>
              </a:rPr>
              <a:t>… for maximal mixing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tx2"/>
              </a:solidFill>
              <a:latin typeface="Arial Black"/>
            </a:endParaRPr>
          </a:p>
        </p:txBody>
      </p:sp>
      <p:sp>
        <p:nvSpPr>
          <p:cNvPr id="6" name="Text Box 54"/>
          <p:cNvSpPr txBox="1">
            <a:spLocks noChangeArrowheads="1"/>
          </p:cNvSpPr>
          <p:nvPr/>
        </p:nvSpPr>
        <p:spPr bwMode="auto">
          <a:xfrm>
            <a:off x="2117046" y="2320560"/>
            <a:ext cx="2748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>
                <a:latin typeface="Symbol" pitchFamily="18" charset="2"/>
              </a:rPr>
              <a:t>t</a:t>
            </a:r>
            <a:r>
              <a:rPr lang="en-US" sz="2000" baseline="-25000" dirty="0" smtClean="0">
                <a:latin typeface="Symbol" pitchFamily="18" charset="2"/>
              </a:rPr>
              <a:t>  </a:t>
            </a:r>
            <a:r>
              <a:rPr lang="en-US" sz="2000" dirty="0" smtClean="0"/>
              <a:t>= ( -</a:t>
            </a:r>
            <a:r>
              <a:rPr lang="en-US" sz="2000" dirty="0" smtClean="0">
                <a:latin typeface="Symbol" pitchFamily="18" charset="2"/>
              </a:rPr>
              <a:t> n</a:t>
            </a:r>
            <a:r>
              <a:rPr lang="en-US" sz="2000" baseline="-25000" dirty="0">
                <a:latin typeface="Times New Roman" pitchFamily="18" charset="0"/>
              </a:rPr>
              <a:t>2</a:t>
            </a:r>
            <a:r>
              <a:rPr lang="en-US" sz="2000" dirty="0" smtClean="0">
                <a:latin typeface="Symbol" pitchFamily="18" charset="2"/>
              </a:rPr>
              <a:t>  </a:t>
            </a:r>
            <a:r>
              <a:rPr lang="en-US" sz="2000" dirty="0" smtClean="0"/>
              <a:t>+ </a:t>
            </a:r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 smtClean="0">
                <a:latin typeface="Symbol" pitchFamily="18" charset="2"/>
              </a:rPr>
              <a:t>3</a:t>
            </a:r>
            <a:r>
              <a:rPr lang="en-US" sz="2000" baseline="-25000" dirty="0" smtClean="0">
                <a:latin typeface="Times New Roman" pitchFamily="18" charset="0"/>
              </a:rPr>
              <a:t> </a:t>
            </a:r>
            <a:r>
              <a:rPr lang="en-US" sz="2000" dirty="0" smtClean="0"/>
              <a:t>) / 2</a:t>
            </a:r>
            <a:r>
              <a:rPr lang="en-US" sz="2000" baseline="30000" dirty="0" smtClean="0"/>
              <a:t>1/2</a:t>
            </a:r>
            <a:r>
              <a:rPr lang="en-US" sz="2000" dirty="0" smtClean="0"/>
              <a:t> </a:t>
            </a:r>
            <a:r>
              <a:rPr lang="en-US" sz="2000" baseline="-25000" dirty="0" smtClean="0">
                <a:latin typeface="Times New Roman" pitchFamily="18" charset="0"/>
              </a:rPr>
              <a:t> </a:t>
            </a:r>
            <a:endParaRPr lang="en-US" sz="2000" dirty="0">
              <a:latin typeface="Symbol" pitchFamily="18" charset="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3638" y="3058886"/>
            <a:ext cx="79007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The difference in phase only, mass composition is the same!</a:t>
            </a:r>
          </a:p>
          <a:p>
            <a:r>
              <a:rPr lang="en-IE" sz="2000" dirty="0" smtClean="0"/>
              <a:t>Interaction of neutrino state depends on the phase difference </a:t>
            </a:r>
          </a:p>
          <a:p>
            <a:r>
              <a:rPr lang="en-IE" sz="2000" dirty="0" smtClean="0"/>
              <a:t>between mass </a:t>
            </a:r>
            <a:r>
              <a:rPr lang="en-IE" sz="2000" dirty="0" err="1" smtClean="0"/>
              <a:t>eigenstates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sp>
        <p:nvSpPr>
          <p:cNvPr id="15" name="Text Box 54"/>
          <p:cNvSpPr txBox="1">
            <a:spLocks noChangeArrowheads="1"/>
          </p:cNvSpPr>
          <p:nvPr/>
        </p:nvSpPr>
        <p:spPr bwMode="auto">
          <a:xfrm>
            <a:off x="2117046" y="1855134"/>
            <a:ext cx="2748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>
                <a:latin typeface="Symbol" pitchFamily="18" charset="2"/>
              </a:rPr>
              <a:t>m</a:t>
            </a:r>
            <a:r>
              <a:rPr lang="en-US" sz="2000" baseline="-25000" dirty="0" smtClean="0">
                <a:latin typeface="Symbol" pitchFamily="18" charset="2"/>
              </a:rPr>
              <a:t>  </a:t>
            </a:r>
            <a:r>
              <a:rPr lang="en-US" sz="2000" dirty="0" smtClean="0"/>
              <a:t>= ( </a:t>
            </a:r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 smtClean="0">
                <a:latin typeface="Times New Roman" pitchFamily="18" charset="0"/>
              </a:rPr>
              <a:t>2</a:t>
            </a:r>
            <a:r>
              <a:rPr lang="en-US" sz="2000" dirty="0" smtClean="0">
                <a:latin typeface="Symbol" pitchFamily="18" charset="2"/>
              </a:rPr>
              <a:t>  </a:t>
            </a:r>
            <a:r>
              <a:rPr lang="en-US" sz="2000" dirty="0" smtClean="0"/>
              <a:t>+ </a:t>
            </a:r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 smtClean="0">
                <a:latin typeface="Symbol" pitchFamily="18" charset="2"/>
              </a:rPr>
              <a:t>3</a:t>
            </a:r>
            <a:r>
              <a:rPr lang="en-US" sz="2000" baseline="-25000" dirty="0" smtClean="0">
                <a:latin typeface="Times New Roman" pitchFamily="18" charset="0"/>
              </a:rPr>
              <a:t> </a:t>
            </a:r>
            <a:r>
              <a:rPr lang="en-US" sz="2000" dirty="0" smtClean="0"/>
              <a:t>) / 2</a:t>
            </a:r>
            <a:r>
              <a:rPr lang="en-US" sz="2000" baseline="30000" dirty="0" smtClean="0"/>
              <a:t>1/2</a:t>
            </a:r>
            <a:r>
              <a:rPr lang="en-US" sz="2000" dirty="0" smtClean="0"/>
              <a:t> </a:t>
            </a:r>
            <a:r>
              <a:rPr lang="en-US" sz="2000" baseline="-25000" dirty="0" smtClean="0">
                <a:latin typeface="Times New Roman" pitchFamily="18" charset="0"/>
              </a:rPr>
              <a:t> </a:t>
            </a:r>
            <a:endParaRPr lang="en-US" sz="2000" dirty="0">
              <a:latin typeface="Symbol" pitchFamily="18" charset="2"/>
            </a:endParaRPr>
          </a:p>
        </p:txBody>
      </p:sp>
      <p:sp>
        <p:nvSpPr>
          <p:cNvPr id="16" name="Text Box 54"/>
          <p:cNvSpPr txBox="1">
            <a:spLocks noChangeArrowheads="1"/>
          </p:cNvSpPr>
          <p:nvPr/>
        </p:nvSpPr>
        <p:spPr bwMode="auto">
          <a:xfrm>
            <a:off x="1953761" y="4365171"/>
            <a:ext cx="3118982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n </a:t>
            </a:r>
            <a:r>
              <a:rPr lang="en-US" sz="2000" dirty="0" smtClean="0"/>
              <a:t>(</a:t>
            </a:r>
            <a:r>
              <a:rPr lang="en-US" sz="2000" dirty="0" smtClean="0">
                <a:latin typeface="Symbol" pitchFamily="18" charset="2"/>
              </a:rPr>
              <a:t>f</a:t>
            </a:r>
            <a:r>
              <a:rPr lang="en-US" sz="2000" dirty="0" smtClean="0"/>
              <a:t>) =(e   </a:t>
            </a:r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 smtClean="0">
                <a:latin typeface="Times New Roman" pitchFamily="18" charset="0"/>
              </a:rPr>
              <a:t>2</a:t>
            </a:r>
            <a:r>
              <a:rPr lang="en-US" sz="2000" dirty="0" smtClean="0">
                <a:latin typeface="Symbol" pitchFamily="18" charset="2"/>
              </a:rPr>
              <a:t>  </a:t>
            </a:r>
            <a:r>
              <a:rPr lang="en-US" sz="2000" dirty="0" smtClean="0"/>
              <a:t>+ </a:t>
            </a:r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 smtClean="0">
                <a:latin typeface="Symbol" pitchFamily="18" charset="2"/>
              </a:rPr>
              <a:t>3</a:t>
            </a:r>
            <a:r>
              <a:rPr lang="en-US" sz="2000" baseline="-25000" dirty="0" smtClean="0">
                <a:latin typeface="Times New Roman" pitchFamily="18" charset="0"/>
              </a:rPr>
              <a:t> </a:t>
            </a:r>
            <a:r>
              <a:rPr lang="en-US" sz="2000" dirty="0" smtClean="0"/>
              <a:t>)/2</a:t>
            </a:r>
            <a:r>
              <a:rPr lang="en-US" sz="2000" baseline="30000" dirty="0" smtClean="0"/>
              <a:t>1/2</a:t>
            </a:r>
            <a:r>
              <a:rPr lang="en-US" sz="2000" dirty="0" smtClean="0"/>
              <a:t> </a:t>
            </a:r>
            <a:r>
              <a:rPr lang="en-US" sz="2000" baseline="-25000" dirty="0" smtClean="0">
                <a:latin typeface="Times New Roman" pitchFamily="18" charset="0"/>
              </a:rPr>
              <a:t> </a:t>
            </a:r>
            <a:endParaRPr lang="en-US" sz="2000" dirty="0">
              <a:latin typeface="Symbol" pitchFamily="18" charset="2"/>
            </a:endParaRPr>
          </a:p>
        </p:txBody>
      </p:sp>
      <p:sp>
        <p:nvSpPr>
          <p:cNvPr id="17" name="Text Box 66"/>
          <p:cNvSpPr txBox="1">
            <a:spLocks noChangeArrowheads="1"/>
          </p:cNvSpPr>
          <p:nvPr/>
        </p:nvSpPr>
        <p:spPr bwMode="auto">
          <a:xfrm>
            <a:off x="2832253" y="4278479"/>
            <a:ext cx="4379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 i</a:t>
            </a:r>
            <a:r>
              <a:rPr lang="en-US" dirty="0" smtClean="0">
                <a:latin typeface="Symbol" pitchFamily="18" charset="2"/>
              </a:rPr>
              <a:t>f</a:t>
            </a:r>
            <a:endParaRPr lang="en-US" dirty="0">
              <a:latin typeface="Symbol" pitchFamily="18" charset="2"/>
            </a:endParaRPr>
          </a:p>
        </p:txBody>
      </p:sp>
      <p:sp>
        <p:nvSpPr>
          <p:cNvPr id="18" name="Text Box 54"/>
          <p:cNvSpPr txBox="1">
            <a:spLocks noChangeArrowheads="1"/>
          </p:cNvSpPr>
          <p:nvPr/>
        </p:nvSpPr>
        <p:spPr bwMode="auto">
          <a:xfrm>
            <a:off x="1953761" y="5758543"/>
            <a:ext cx="25037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n </a:t>
            </a:r>
            <a:r>
              <a:rPr lang="en-US" sz="2000" dirty="0" smtClean="0"/>
              <a:t>(</a:t>
            </a:r>
            <a:r>
              <a:rPr lang="en-US" sz="2000" dirty="0" smtClean="0">
                <a:latin typeface="Symbol" pitchFamily="18" charset="2"/>
              </a:rPr>
              <a:t>f</a:t>
            </a:r>
            <a:r>
              <a:rPr lang="en-US" sz="2000" dirty="0" smtClean="0"/>
              <a:t>) =    </a:t>
            </a:r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>
                <a:latin typeface="Symbol" pitchFamily="18" charset="2"/>
              </a:rPr>
              <a:t>t</a:t>
            </a:r>
            <a:r>
              <a:rPr lang="en-US" sz="2000" baseline="-25000" dirty="0" smtClean="0">
                <a:latin typeface="Times New Roman" pitchFamily="18" charset="0"/>
              </a:rPr>
              <a:t> </a:t>
            </a:r>
            <a:r>
              <a:rPr lang="en-US" sz="2000" dirty="0" smtClean="0"/>
              <a:t>   </a:t>
            </a:r>
            <a:r>
              <a:rPr lang="en-US" sz="2000" dirty="0" smtClean="0">
                <a:latin typeface="Symbol" pitchFamily="18" charset="2"/>
              </a:rPr>
              <a:t> f</a:t>
            </a:r>
            <a:r>
              <a:rPr lang="en-US" sz="2000" dirty="0" smtClean="0"/>
              <a:t> = </a:t>
            </a:r>
            <a:r>
              <a:rPr lang="en-US" sz="2000" dirty="0" smtClean="0">
                <a:latin typeface="Symbol" pitchFamily="18" charset="2"/>
              </a:rPr>
              <a:t>p</a:t>
            </a:r>
            <a:r>
              <a:rPr lang="en-US" sz="2000" dirty="0" smtClean="0"/>
              <a:t>   </a:t>
            </a:r>
            <a:r>
              <a:rPr lang="en-US" sz="2000" baseline="-25000" dirty="0" smtClean="0">
                <a:latin typeface="Times New Roman" pitchFamily="18" charset="0"/>
              </a:rPr>
              <a:t> </a:t>
            </a:r>
            <a:endParaRPr lang="en-US" sz="2000" dirty="0">
              <a:latin typeface="Symbol" pitchFamily="18" charset="2"/>
            </a:endParaRPr>
          </a:p>
        </p:txBody>
      </p:sp>
      <p:sp>
        <p:nvSpPr>
          <p:cNvPr id="20" name="Text Box 54"/>
          <p:cNvSpPr txBox="1">
            <a:spLocks noChangeArrowheads="1"/>
          </p:cNvSpPr>
          <p:nvPr/>
        </p:nvSpPr>
        <p:spPr bwMode="auto">
          <a:xfrm>
            <a:off x="2962885" y="5412863"/>
            <a:ext cx="13990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 smtClean="0">
                <a:latin typeface="Symbol" pitchFamily="18" charset="2"/>
              </a:rPr>
              <a:t>m</a:t>
            </a:r>
            <a:r>
              <a:rPr lang="en-US" sz="2000" baseline="-25000" dirty="0" smtClean="0">
                <a:latin typeface="Times New Roman" pitchFamily="18" charset="0"/>
              </a:rPr>
              <a:t> </a:t>
            </a:r>
            <a:r>
              <a:rPr lang="en-US" sz="2000" dirty="0" smtClean="0"/>
              <a:t>   </a:t>
            </a:r>
            <a:r>
              <a:rPr lang="en-US" sz="2000" dirty="0" smtClean="0">
                <a:latin typeface="Symbol" pitchFamily="18" charset="2"/>
              </a:rPr>
              <a:t> f</a:t>
            </a:r>
            <a:r>
              <a:rPr lang="en-US" sz="2000" dirty="0" smtClean="0"/>
              <a:t> = </a:t>
            </a:r>
            <a:r>
              <a:rPr lang="en-US" sz="2000" dirty="0" smtClean="0">
                <a:latin typeface="Symbol" pitchFamily="18" charset="2"/>
              </a:rPr>
              <a:t>0</a:t>
            </a:r>
            <a:r>
              <a:rPr lang="en-US" sz="2000" dirty="0" smtClean="0"/>
              <a:t>   </a:t>
            </a:r>
            <a:r>
              <a:rPr lang="en-US" sz="2000" baseline="-25000" dirty="0" smtClean="0">
                <a:latin typeface="Times New Roman" pitchFamily="18" charset="0"/>
              </a:rPr>
              <a:t> </a:t>
            </a:r>
            <a:endParaRPr lang="en-US" sz="2000" dirty="0">
              <a:latin typeface="Symbol" pitchFamily="18" charset="2"/>
            </a:endParaRPr>
          </a:p>
        </p:txBody>
      </p:sp>
      <p:sp>
        <p:nvSpPr>
          <p:cNvPr id="21" name="Text Box 54"/>
          <p:cNvSpPr txBox="1">
            <a:spLocks noChangeArrowheads="1"/>
          </p:cNvSpPr>
          <p:nvPr/>
        </p:nvSpPr>
        <p:spPr bwMode="auto">
          <a:xfrm>
            <a:off x="2984656" y="6071565"/>
            <a:ext cx="249085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 smtClean="0">
                <a:latin typeface="Symbol" pitchFamily="18" charset="2"/>
              </a:rPr>
              <a:t>m</a:t>
            </a:r>
            <a:r>
              <a:rPr lang="en-US" sz="2000" baseline="-25000" dirty="0" smtClean="0">
                <a:latin typeface="Times New Roman" pitchFamily="18" charset="0"/>
              </a:rPr>
              <a:t> </a:t>
            </a:r>
            <a:r>
              <a:rPr lang="en-US" sz="2000" dirty="0" smtClean="0"/>
              <a:t> , </a:t>
            </a:r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>
                <a:latin typeface="Symbol" pitchFamily="18" charset="2"/>
              </a:rPr>
              <a:t>t</a:t>
            </a:r>
            <a:r>
              <a:rPr lang="en-US" sz="2000" dirty="0" smtClean="0"/>
              <a:t> </a:t>
            </a:r>
            <a:r>
              <a:rPr lang="en-US" sz="2000" dirty="0" smtClean="0">
                <a:latin typeface="Symbol" pitchFamily="18" charset="2"/>
              </a:rPr>
              <a:t> 0</a:t>
            </a:r>
            <a:r>
              <a:rPr lang="en-US" sz="2000" dirty="0" smtClean="0"/>
              <a:t> &lt;</a:t>
            </a:r>
            <a:r>
              <a:rPr lang="en-US" sz="2000" dirty="0" smtClean="0">
                <a:latin typeface="Symbol" pitchFamily="18" charset="2"/>
              </a:rPr>
              <a:t> f</a:t>
            </a:r>
            <a:r>
              <a:rPr lang="en-US" sz="2000" dirty="0" smtClean="0"/>
              <a:t> &lt; </a:t>
            </a:r>
            <a:r>
              <a:rPr lang="en-US" sz="2000" dirty="0" smtClean="0">
                <a:latin typeface="Symbol" pitchFamily="18" charset="2"/>
              </a:rPr>
              <a:t>p  </a:t>
            </a:r>
            <a:r>
              <a:rPr lang="en-US" sz="2000" dirty="0" smtClean="0"/>
              <a:t>   </a:t>
            </a:r>
            <a:r>
              <a:rPr lang="en-US" sz="2000" baseline="-25000" dirty="0" smtClean="0">
                <a:latin typeface="Times New Roman" pitchFamily="18" charset="0"/>
              </a:rPr>
              <a:t> </a:t>
            </a:r>
            <a:endParaRPr lang="en-US" sz="2000" dirty="0">
              <a:latin typeface="Symbol" pitchFamily="18" charset="2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475514" y="5523208"/>
            <a:ext cx="32657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/>
              <a:t>Flavor</a:t>
            </a:r>
            <a:r>
              <a:rPr lang="en-IE" sz="2000" dirty="0" smtClean="0"/>
              <a:t> composition (interaction properties) depends on </a:t>
            </a:r>
            <a:r>
              <a:rPr lang="en-US" sz="2000" dirty="0" smtClean="0">
                <a:latin typeface="Symbol" pitchFamily="18" charset="2"/>
              </a:rPr>
              <a:t>f</a:t>
            </a:r>
            <a:endParaRPr lang="en-IE" sz="2000" dirty="0"/>
          </a:p>
        </p:txBody>
      </p:sp>
      <p:sp>
        <p:nvSpPr>
          <p:cNvPr id="23" name="Left Brace 22"/>
          <p:cNvSpPr/>
          <p:nvPr/>
        </p:nvSpPr>
        <p:spPr bwMode="auto">
          <a:xfrm>
            <a:off x="2810480" y="5510837"/>
            <a:ext cx="274651" cy="998824"/>
          </a:xfrm>
          <a:prstGeom prst="lef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6" name="Text Box 53"/>
          <p:cNvSpPr txBox="1">
            <a:spLocks noChangeArrowheads="1"/>
          </p:cNvSpPr>
          <p:nvPr/>
        </p:nvSpPr>
        <p:spPr bwMode="auto">
          <a:xfrm>
            <a:off x="633638" y="1455024"/>
            <a:ext cx="1050696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q </a:t>
            </a:r>
            <a:r>
              <a:rPr lang="en-US" sz="2000" dirty="0" smtClean="0"/>
              <a:t>= </a:t>
            </a:r>
            <a:r>
              <a:rPr lang="en-US" sz="2000" dirty="0" smtClean="0">
                <a:latin typeface="Symbol" pitchFamily="18" charset="2"/>
              </a:rPr>
              <a:t>p/4 </a:t>
            </a:r>
            <a:r>
              <a:rPr lang="en-US" sz="2000" baseline="-25000" dirty="0" smtClean="0">
                <a:latin typeface="Times New Roman" pitchFamily="18" charset="0"/>
              </a:rPr>
              <a:t>       </a:t>
            </a:r>
            <a:endParaRPr lang="en-US" sz="2000" dirty="0">
              <a:latin typeface="Symbol" pitchFamily="18" charset="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208337" y="144938"/>
            <a:ext cx="627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**</a:t>
            </a:r>
            <a:endParaRPr lang="en-I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-1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6" name="WordArt 10"/>
          <p:cNvSpPr>
            <a:spLocks noChangeArrowheads="1" noChangeShapeType="1" noTextEdit="1"/>
          </p:cNvSpPr>
          <p:nvPr/>
        </p:nvSpPr>
        <p:spPr bwMode="auto">
          <a:xfrm>
            <a:off x="338531" y="192246"/>
            <a:ext cx="5562534" cy="67836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Decoherence</a:t>
            </a:r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 of reactor neutrinos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96756" y="203014"/>
            <a:ext cx="31472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smtClean="0">
                <a:solidFill>
                  <a:srgbClr val="FF0000"/>
                </a:solidFill>
              </a:rPr>
              <a:t>A de </a:t>
            </a:r>
            <a:r>
              <a:rPr lang="en-IE" i="1" dirty="0" err="1" smtClean="0">
                <a:solidFill>
                  <a:srgbClr val="FF0000"/>
                </a:solidFill>
              </a:rPr>
              <a:t>Gouvea</a:t>
            </a:r>
            <a:r>
              <a:rPr lang="en-IE" i="1" dirty="0" smtClean="0">
                <a:solidFill>
                  <a:srgbClr val="FF0000"/>
                </a:solidFill>
              </a:rPr>
              <a:t>, V De </a:t>
            </a:r>
            <a:r>
              <a:rPr lang="en-IE" i="1" dirty="0" err="1" smtClean="0">
                <a:solidFill>
                  <a:srgbClr val="FF0000"/>
                </a:solidFill>
              </a:rPr>
              <a:t>Romeri</a:t>
            </a:r>
            <a:r>
              <a:rPr lang="en-IE" i="1" dirty="0" smtClean="0">
                <a:solidFill>
                  <a:srgbClr val="FF0000"/>
                </a:solidFill>
              </a:rPr>
              <a:t>, </a:t>
            </a:r>
          </a:p>
          <a:p>
            <a:r>
              <a:rPr lang="en-IE" i="1" dirty="0" smtClean="0">
                <a:solidFill>
                  <a:srgbClr val="FF0000"/>
                </a:solidFill>
              </a:rPr>
              <a:t>C.A. </a:t>
            </a:r>
            <a:r>
              <a:rPr lang="en-IE" i="1" dirty="0" err="1" smtClean="0">
                <a:solidFill>
                  <a:srgbClr val="FF0000"/>
                </a:solidFill>
              </a:rPr>
              <a:t>Termes</a:t>
            </a:r>
            <a:r>
              <a:rPr lang="en-IE" i="1" dirty="0" smtClean="0">
                <a:solidFill>
                  <a:srgbClr val="FF0000"/>
                </a:solidFill>
              </a:rPr>
              <a:t>, 2104.05806 </a:t>
            </a:r>
          </a:p>
          <a:p>
            <a:r>
              <a:rPr lang="en-IE" i="1" dirty="0" smtClean="0">
                <a:solidFill>
                  <a:srgbClr val="FF0000"/>
                </a:solidFill>
              </a:rPr>
              <a:t>[hep-ph]</a:t>
            </a:r>
            <a:endParaRPr lang="en-IE" i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83691" y="1614004"/>
            <a:ext cx="2009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err="1" smtClean="0"/>
              <a:t>Daya</a:t>
            </a:r>
            <a:r>
              <a:rPr lang="en-IE" dirty="0" smtClean="0"/>
              <a:t> Bay, RENO</a:t>
            </a:r>
            <a:endParaRPr lang="en-IE" dirty="0"/>
          </a:p>
        </p:txBody>
      </p:sp>
      <p:sp>
        <p:nvSpPr>
          <p:cNvPr id="12" name="TextBox 11"/>
          <p:cNvSpPr txBox="1"/>
          <p:nvPr/>
        </p:nvSpPr>
        <p:spPr>
          <a:xfrm>
            <a:off x="5996756" y="1480578"/>
            <a:ext cx="14566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/>
              <a:t>KamLAND</a:t>
            </a:r>
            <a:endParaRPr lang="en-IE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389928" y="2285996"/>
            <a:ext cx="14283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Expected</a:t>
            </a:r>
          </a:p>
          <a:p>
            <a:r>
              <a:rPr lang="en-IE" sz="2000" dirty="0" smtClean="0"/>
              <a:t>damping effect</a:t>
            </a:r>
            <a:endParaRPr lang="en-IE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76759" y="4221122"/>
            <a:ext cx="64663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Absence of </a:t>
            </a:r>
            <a:r>
              <a:rPr lang="en-IE" sz="2000" dirty="0" err="1" smtClean="0"/>
              <a:t>decoherence</a:t>
            </a:r>
            <a:r>
              <a:rPr lang="en-IE" sz="2000" dirty="0" smtClean="0"/>
              <a:t> (damping) effect means </a:t>
            </a:r>
            <a:endParaRPr lang="en-IE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2805296" y="4635786"/>
            <a:ext cx="1205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sym typeface="Wingdings" pitchFamily="2" charset="2"/>
              </a:rPr>
              <a:t>L &lt;&lt; </a:t>
            </a:r>
            <a:r>
              <a:rPr lang="en-IE" sz="2000" dirty="0" err="1" smtClean="0">
                <a:sym typeface="Wingdings" pitchFamily="2" charset="2"/>
              </a:rPr>
              <a:t>L</a:t>
            </a:r>
            <a:r>
              <a:rPr lang="en-IE" sz="2000" baseline="-25000" dirty="0" err="1" smtClean="0">
                <a:sym typeface="Wingdings" pitchFamily="2" charset="2"/>
              </a:rPr>
              <a:t>coh</a:t>
            </a:r>
            <a:r>
              <a:rPr lang="en-IE" sz="2000" baseline="-25000" dirty="0" smtClean="0">
                <a:sym typeface="Wingdings" pitchFamily="2" charset="2"/>
              </a:rPr>
              <a:t> </a:t>
            </a:r>
            <a:endParaRPr lang="en-IE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338530" y="1030087"/>
            <a:ext cx="32021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Bound on size of the WP</a:t>
            </a:r>
            <a:endParaRPr lang="en-IE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4369983" y="4635786"/>
            <a:ext cx="9569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Symbol" pitchFamily="18" charset="2"/>
              </a:rPr>
              <a:t> </a:t>
            </a:r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x</a:t>
            </a:r>
            <a:r>
              <a:rPr lang="en-IE" sz="2000" dirty="0" smtClean="0">
                <a:sym typeface="Wingdings" pitchFamily="2" charset="2"/>
              </a:rPr>
              <a:t> &gt; L</a:t>
            </a:r>
            <a:r>
              <a:rPr lang="en-IE" sz="2000" baseline="-25000" dirty="0" smtClean="0"/>
              <a:t>        </a:t>
            </a:r>
            <a:endParaRPr lang="en-IE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5163179" y="4483003"/>
            <a:ext cx="7425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Symbol" pitchFamily="18" charset="2"/>
              </a:rPr>
              <a:t>D</a:t>
            </a:r>
            <a:r>
              <a:rPr lang="en-IE" sz="2000" dirty="0" smtClean="0"/>
              <a:t>m</a:t>
            </a:r>
            <a:r>
              <a:rPr lang="en-IE" sz="2000" baseline="30000" dirty="0" smtClean="0"/>
              <a:t>2</a:t>
            </a:r>
            <a:endParaRPr lang="en-IE" sz="2000" dirty="0" smtClean="0"/>
          </a:p>
          <a:p>
            <a:r>
              <a:rPr lang="en-IE" sz="2000" dirty="0" smtClean="0"/>
              <a:t>2E</a:t>
            </a:r>
            <a:r>
              <a:rPr lang="en-IE" sz="2000" baseline="30000" dirty="0" smtClean="0"/>
              <a:t>2</a:t>
            </a:r>
            <a:r>
              <a:rPr lang="en-IE" sz="2000" dirty="0" smtClean="0"/>
              <a:t>  </a:t>
            </a:r>
            <a:endParaRPr lang="en-IE" sz="2000" dirty="0"/>
          </a:p>
        </p:txBody>
      </p:sp>
      <p:sp>
        <p:nvSpPr>
          <p:cNvPr id="17" name="Right Arrow 16"/>
          <p:cNvSpPr/>
          <p:nvPr/>
        </p:nvSpPr>
        <p:spPr>
          <a:xfrm>
            <a:off x="3965933" y="4646412"/>
            <a:ext cx="276446" cy="384982"/>
          </a:xfrm>
          <a:prstGeom prst="rightArrow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18" name="Straight Connector 17"/>
          <p:cNvCxnSpPr/>
          <p:nvPr/>
        </p:nvCxnSpPr>
        <p:spPr>
          <a:xfrm>
            <a:off x="5258876" y="4827166"/>
            <a:ext cx="43593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69704" y="5105573"/>
            <a:ext cx="22115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Analysis of data: </a:t>
            </a:r>
            <a:endParaRPr lang="en-IE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2748488" y="5158738"/>
            <a:ext cx="3928759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Symbol" pitchFamily="18" charset="2"/>
              </a:rPr>
              <a:t> </a:t>
            </a:r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x</a:t>
            </a:r>
            <a:r>
              <a:rPr lang="en-IE" sz="2000" dirty="0" smtClean="0">
                <a:sym typeface="Wingdings" pitchFamily="2" charset="2"/>
              </a:rPr>
              <a:t> &gt; 2.1 x 10</a:t>
            </a:r>
            <a:r>
              <a:rPr lang="en-IE" sz="2000" baseline="30000" dirty="0" smtClean="0">
                <a:sym typeface="Wingdings" pitchFamily="2" charset="2"/>
              </a:rPr>
              <a:t>-11</a:t>
            </a:r>
            <a:r>
              <a:rPr lang="en-IE" sz="2000" dirty="0" smtClean="0">
                <a:sym typeface="Wingdings" pitchFamily="2" charset="2"/>
              </a:rPr>
              <a:t> cm  (90% C.L.)</a:t>
            </a:r>
            <a:r>
              <a:rPr lang="en-IE" sz="2000" baseline="-25000" dirty="0" smtClean="0"/>
              <a:t>     </a:t>
            </a:r>
            <a:endParaRPr lang="en-IE" sz="2000" dirty="0"/>
          </a:p>
        </p:txBody>
      </p:sp>
      <p:pic>
        <p:nvPicPr>
          <p:cNvPr id="23" name="Picture 22" descr="dego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3220" y="1919538"/>
            <a:ext cx="3110028" cy="2152722"/>
          </a:xfrm>
          <a:prstGeom prst="rect">
            <a:avLst/>
          </a:prstGeom>
        </p:spPr>
      </p:pic>
      <p:pic>
        <p:nvPicPr>
          <p:cNvPr id="24" name="Picture 23" descr="dego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63124" y="1950092"/>
            <a:ext cx="3125964" cy="2122168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405905" y="5667128"/>
            <a:ext cx="78662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The bound corresponds to the energy resolution of detectors </a:t>
            </a:r>
            <a:r>
              <a:rPr lang="en-IE" sz="2000" dirty="0" err="1" smtClean="0">
                <a:latin typeface="Symbol" pitchFamily="18" charset="2"/>
              </a:rPr>
              <a:t>d</a:t>
            </a:r>
            <a:r>
              <a:rPr lang="en-IE" sz="2000" baseline="-25000" dirty="0" err="1" smtClean="0"/>
              <a:t>E</a:t>
            </a:r>
            <a:endParaRPr lang="en-IE" sz="2000" dirty="0" smtClean="0"/>
          </a:p>
        </p:txBody>
      </p:sp>
      <p:sp>
        <p:nvSpPr>
          <p:cNvPr id="26" name="TextBox 25"/>
          <p:cNvSpPr txBox="1"/>
          <p:nvPr/>
        </p:nvSpPr>
        <p:spPr>
          <a:xfrm>
            <a:off x="3189751" y="6056605"/>
            <a:ext cx="1318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err="1" smtClean="0">
                <a:latin typeface="Symbol" pitchFamily="18" charset="2"/>
              </a:rPr>
              <a:t>s</a:t>
            </a:r>
            <a:r>
              <a:rPr lang="en-IE" baseline="-25000" dirty="0" err="1" smtClean="0"/>
              <a:t>x</a:t>
            </a:r>
            <a:r>
              <a:rPr lang="en-US" dirty="0" smtClean="0"/>
              <a:t> ~</a:t>
            </a:r>
            <a:r>
              <a:rPr lang="en-IE" dirty="0" smtClean="0"/>
              <a:t>  1/</a:t>
            </a:r>
            <a:r>
              <a:rPr lang="en-IE" dirty="0" err="1" smtClean="0">
                <a:latin typeface="Symbol" pitchFamily="18" charset="2"/>
              </a:rPr>
              <a:t>d</a:t>
            </a:r>
            <a:r>
              <a:rPr lang="en-IE" baseline="-25000" dirty="0" err="1" smtClean="0"/>
              <a:t>E</a:t>
            </a:r>
            <a:endParaRPr lang="en-I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 dirty="0"/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5" name="WordArt 10"/>
          <p:cNvSpPr>
            <a:spLocks noChangeArrowheads="1" noChangeShapeType="1" noTextEdit="1"/>
          </p:cNvSpPr>
          <p:nvPr/>
        </p:nvSpPr>
        <p:spPr bwMode="auto">
          <a:xfrm>
            <a:off x="349152" y="233916"/>
            <a:ext cx="3584889" cy="56333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Other studies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07000" y="1138389"/>
            <a:ext cx="71357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/>
              <a:t>Daya</a:t>
            </a:r>
            <a:r>
              <a:rPr lang="en-IE" sz="2000" dirty="0" smtClean="0"/>
              <a:t> Bay: </a:t>
            </a:r>
            <a:r>
              <a:rPr lang="en-IE" sz="2000" dirty="0" err="1" smtClean="0"/>
              <a:t>decoherence</a:t>
            </a:r>
            <a:r>
              <a:rPr lang="en-IE" sz="2000" dirty="0" smtClean="0"/>
              <a:t> due to finite momentum spread </a:t>
            </a:r>
            <a:r>
              <a:rPr lang="en-IE" sz="2000" dirty="0" smtClean="0">
                <a:latin typeface="Symbol" pitchFamily="18" charset="2"/>
              </a:rPr>
              <a:t>s</a:t>
            </a:r>
            <a:r>
              <a:rPr lang="en-IE" sz="2000" baseline="-25000" dirty="0" smtClean="0"/>
              <a:t>p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419131" y="4493703"/>
            <a:ext cx="83846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Damping effects in various experiments computed </a:t>
            </a:r>
          </a:p>
          <a:p>
            <a:r>
              <a:rPr lang="en-IE" sz="2000" dirty="0" smtClean="0"/>
              <a:t>for </a:t>
            </a:r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x</a:t>
            </a:r>
            <a:r>
              <a:rPr lang="en-IE" sz="2000" dirty="0" smtClean="0">
                <a:sym typeface="Wingdings" pitchFamily="2" charset="2"/>
              </a:rPr>
              <a:t> = 2.1 x 10</a:t>
            </a:r>
            <a:r>
              <a:rPr lang="en-IE" sz="2000" baseline="30000" dirty="0" smtClean="0">
                <a:sym typeface="Wingdings" pitchFamily="2" charset="2"/>
              </a:rPr>
              <a:t>-11</a:t>
            </a:r>
            <a:r>
              <a:rPr lang="en-IE" sz="2000" dirty="0" smtClean="0">
                <a:sym typeface="Wingdings" pitchFamily="2" charset="2"/>
              </a:rPr>
              <a:t> cm (as found in A de </a:t>
            </a:r>
            <a:r>
              <a:rPr lang="en-IE" sz="2000" dirty="0" err="1" smtClean="0">
                <a:sym typeface="Wingdings" pitchFamily="2" charset="2"/>
              </a:rPr>
              <a:t>Gouvea</a:t>
            </a:r>
            <a:r>
              <a:rPr lang="en-IE" sz="2000" dirty="0" smtClean="0">
                <a:sym typeface="Wingdings" pitchFamily="2" charset="2"/>
              </a:rPr>
              <a:t> et al). 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6696793" y="4103845"/>
            <a:ext cx="24472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err="1" smtClean="0">
                <a:solidFill>
                  <a:srgbClr val="FF0000"/>
                </a:solidFill>
              </a:rPr>
              <a:t>C.A.Arguelles</a:t>
            </a:r>
            <a:r>
              <a:rPr lang="en-IE" i="1" dirty="0" smtClean="0">
                <a:solidFill>
                  <a:srgbClr val="FF0000"/>
                </a:solidFill>
              </a:rPr>
              <a:t> et al, </a:t>
            </a:r>
          </a:p>
          <a:p>
            <a:r>
              <a:rPr lang="en-IE" i="1" dirty="0" smtClean="0">
                <a:solidFill>
                  <a:srgbClr val="FF0000"/>
                </a:solidFill>
              </a:rPr>
              <a:t>2201.05108 [hep-ph]</a:t>
            </a:r>
            <a:endParaRPr lang="en-IE" i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509346" y="1558214"/>
            <a:ext cx="2538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smtClean="0">
                <a:solidFill>
                  <a:srgbClr val="FF0000"/>
                </a:solidFill>
              </a:rPr>
              <a:t>F.P. An, et al, </a:t>
            </a:r>
          </a:p>
          <a:p>
            <a:r>
              <a:rPr lang="en-IE" i="1" dirty="0" smtClean="0">
                <a:solidFill>
                  <a:srgbClr val="FF0000"/>
                </a:solidFill>
              </a:rPr>
              <a:t>1608.01661 [hep-ex]</a:t>
            </a:r>
            <a:endParaRPr lang="en-IE" i="1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988317" y="1547581"/>
            <a:ext cx="2668743" cy="369332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IE" dirty="0" smtClean="0">
                <a:latin typeface="Symbol" pitchFamily="18" charset="2"/>
              </a:rPr>
              <a:t>s</a:t>
            </a:r>
            <a:r>
              <a:rPr lang="en-IE" baseline="-25000" dirty="0" smtClean="0"/>
              <a:t>p</a:t>
            </a:r>
            <a:r>
              <a:rPr lang="en-IE" dirty="0" smtClean="0"/>
              <a:t> /p &lt; 0.23  (95% C.L.)</a:t>
            </a:r>
            <a:endParaRPr lang="en-IE" dirty="0"/>
          </a:p>
        </p:txBody>
      </p:sp>
      <p:sp>
        <p:nvSpPr>
          <p:cNvPr id="26" name="TextBox 25"/>
          <p:cNvSpPr txBox="1"/>
          <p:nvPr/>
        </p:nvSpPr>
        <p:spPr>
          <a:xfrm>
            <a:off x="774468" y="1928087"/>
            <a:ext cx="53481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for p = 3 </a:t>
            </a:r>
            <a:r>
              <a:rPr lang="en-IE" sz="2000" dirty="0" err="1" smtClean="0"/>
              <a:t>MeV</a:t>
            </a:r>
            <a:r>
              <a:rPr lang="en-IE" sz="2000" dirty="0" smtClean="0"/>
              <a:t>:  </a:t>
            </a:r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x</a:t>
            </a:r>
            <a:r>
              <a:rPr lang="en-US" sz="2000" dirty="0" smtClean="0"/>
              <a:t> ~</a:t>
            </a:r>
            <a:r>
              <a:rPr lang="en-IE" sz="2000" dirty="0" smtClean="0"/>
              <a:t> 1/</a:t>
            </a:r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E</a:t>
            </a:r>
            <a:r>
              <a:rPr lang="en-IE" sz="2000" dirty="0" smtClean="0">
                <a:sym typeface="Wingdings" pitchFamily="2" charset="2"/>
              </a:rPr>
              <a:t> = 2.8 x 10</a:t>
            </a:r>
            <a:r>
              <a:rPr lang="en-IE" sz="2000" baseline="30000" dirty="0" smtClean="0">
                <a:sym typeface="Wingdings" pitchFamily="2" charset="2"/>
              </a:rPr>
              <a:t>-11</a:t>
            </a:r>
            <a:r>
              <a:rPr lang="en-IE" sz="2000" dirty="0" smtClean="0">
                <a:sym typeface="Wingdings" pitchFamily="2" charset="2"/>
              </a:rPr>
              <a:t> cm</a:t>
            </a:r>
            <a:r>
              <a:rPr lang="en-IE" sz="2000" baseline="-25000" dirty="0" smtClean="0"/>
              <a:t>   </a:t>
            </a:r>
            <a:endParaRPr lang="en-IE" sz="2000" dirty="0" smtClean="0"/>
          </a:p>
        </p:txBody>
      </p:sp>
      <p:sp>
        <p:nvSpPr>
          <p:cNvPr id="27" name="TextBox 26"/>
          <p:cNvSpPr txBox="1"/>
          <p:nvPr/>
        </p:nvSpPr>
        <p:spPr>
          <a:xfrm>
            <a:off x="349152" y="2690031"/>
            <a:ext cx="42759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JUNO in future may set the limit  </a:t>
            </a:r>
            <a:endParaRPr lang="en-IE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1008393" y="3111407"/>
            <a:ext cx="2681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>
                <a:latin typeface="Symbol" pitchFamily="18" charset="2"/>
              </a:rPr>
              <a:t>s</a:t>
            </a:r>
            <a:r>
              <a:rPr lang="en-IE" baseline="-25000" dirty="0" smtClean="0"/>
              <a:t>p</a:t>
            </a:r>
            <a:r>
              <a:rPr lang="en-IE" dirty="0" smtClean="0"/>
              <a:t> /p   &lt; 10</a:t>
            </a:r>
            <a:r>
              <a:rPr lang="en-IE" baseline="30000" dirty="0" smtClean="0"/>
              <a:t>-2</a:t>
            </a:r>
            <a:r>
              <a:rPr lang="en-IE" dirty="0" smtClean="0"/>
              <a:t> (95% C.L.)</a:t>
            </a:r>
            <a:endParaRPr lang="en-IE" dirty="0"/>
          </a:p>
        </p:txBody>
      </p:sp>
      <p:sp>
        <p:nvSpPr>
          <p:cNvPr id="29" name="TextBox 28"/>
          <p:cNvSpPr txBox="1"/>
          <p:nvPr/>
        </p:nvSpPr>
        <p:spPr>
          <a:xfrm>
            <a:off x="3817074" y="3091262"/>
            <a:ext cx="2679406" cy="40011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>
                <a:sym typeface="Wingdings" pitchFamily="2" charset="2"/>
              </a:rPr>
              <a:t></a:t>
            </a:r>
            <a:r>
              <a:rPr lang="en-IE" sz="2000" dirty="0" smtClean="0">
                <a:latin typeface="Symbol" pitchFamily="18" charset="2"/>
              </a:rPr>
              <a:t> </a:t>
            </a:r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x</a:t>
            </a:r>
            <a:r>
              <a:rPr lang="en-US" sz="2000" dirty="0" smtClean="0"/>
              <a:t> </a:t>
            </a:r>
            <a:r>
              <a:rPr lang="en-IE" sz="2000" dirty="0" smtClean="0">
                <a:sym typeface="Wingdings" pitchFamily="2" charset="2"/>
              </a:rPr>
              <a:t>&gt; 2.3 x 10</a:t>
            </a:r>
            <a:r>
              <a:rPr lang="en-IE" sz="2000" baseline="30000" dirty="0" smtClean="0">
                <a:sym typeface="Wingdings" pitchFamily="2" charset="2"/>
              </a:rPr>
              <a:t>-10</a:t>
            </a:r>
            <a:r>
              <a:rPr lang="en-IE" sz="2000" dirty="0" smtClean="0">
                <a:sym typeface="Wingdings" pitchFamily="2" charset="2"/>
              </a:rPr>
              <a:t> cm</a:t>
            </a:r>
            <a:r>
              <a:rPr lang="en-IE" sz="2000" baseline="-25000" dirty="0" smtClean="0"/>
              <a:t> </a:t>
            </a:r>
            <a:endParaRPr lang="en-IE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302168" y="4106147"/>
            <a:ext cx="64008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/>
              <a:t>Decoherence</a:t>
            </a:r>
            <a:r>
              <a:rPr lang="en-IE" sz="2000" dirty="0" smtClean="0"/>
              <a:t> in oscillations active – </a:t>
            </a:r>
            <a:r>
              <a:rPr lang="en-IE" sz="2000" dirty="0" err="1" smtClean="0"/>
              <a:t>eV</a:t>
            </a:r>
            <a:r>
              <a:rPr lang="en-IE" sz="2000" dirty="0" smtClean="0"/>
              <a:t> scale sterile</a:t>
            </a:r>
            <a:endParaRPr lang="en-IE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6560278" y="2753821"/>
            <a:ext cx="21069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smtClean="0">
                <a:solidFill>
                  <a:srgbClr val="FF0000"/>
                </a:solidFill>
              </a:rPr>
              <a:t>J. Wang et al.</a:t>
            </a:r>
          </a:p>
          <a:p>
            <a:r>
              <a:rPr lang="en-IE" i="1" dirty="0" smtClean="0">
                <a:solidFill>
                  <a:srgbClr val="FF0000"/>
                </a:solidFill>
              </a:rPr>
              <a:t>2112.14450 [hep-ex]</a:t>
            </a:r>
            <a:endParaRPr lang="en-IE" i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7865" y="5297285"/>
            <a:ext cx="8384627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Claims: </a:t>
            </a:r>
          </a:p>
          <a:p>
            <a:r>
              <a:rPr lang="en-IE" sz="2000" dirty="0" smtClean="0"/>
              <a:t>  - </a:t>
            </a:r>
            <a:r>
              <a:rPr lang="en-IE" sz="2000" dirty="0" err="1" smtClean="0"/>
              <a:t>decoherence</a:t>
            </a:r>
            <a:r>
              <a:rPr lang="en-IE" sz="2000" dirty="0" smtClean="0"/>
              <a:t> allows to reconcile BEST result with reactor bounds; </a:t>
            </a:r>
          </a:p>
          <a:p>
            <a:r>
              <a:rPr lang="en-IE" sz="2000" dirty="0" smtClean="0"/>
              <a:t>   - results of analysis should be presented in two forms: with and   without </a:t>
            </a:r>
            <a:r>
              <a:rPr lang="en-IE" sz="2000" dirty="0" err="1" smtClean="0"/>
              <a:t>decoherence</a:t>
            </a:r>
            <a:r>
              <a:rPr lang="en-IE" sz="2000" dirty="0" smtClean="0"/>
              <a:t> 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-21266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 dirty="0"/>
          </a:p>
        </p:txBody>
      </p:sp>
      <p:sp>
        <p:nvSpPr>
          <p:cNvPr id="22" name="Rectangle 21"/>
          <p:cNvSpPr/>
          <p:nvPr/>
        </p:nvSpPr>
        <p:spPr>
          <a:xfrm>
            <a:off x="1578083" y="4602778"/>
            <a:ext cx="4652595" cy="512639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5" name="WordArt 10"/>
          <p:cNvSpPr>
            <a:spLocks noChangeArrowheads="1" noChangeShapeType="1" noTextEdit="1"/>
          </p:cNvSpPr>
          <p:nvPr/>
        </p:nvSpPr>
        <p:spPr bwMode="auto">
          <a:xfrm>
            <a:off x="391680" y="244546"/>
            <a:ext cx="7136169" cy="69092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Propagation </a:t>
            </a:r>
            <a:r>
              <a:rPr lang="en-US" sz="3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decoherence</a:t>
            </a:r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 and energy resolution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44857" y="2022705"/>
            <a:ext cx="75614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R(</a:t>
            </a:r>
            <a:r>
              <a:rPr lang="en-IE" sz="2000" dirty="0" err="1" smtClean="0"/>
              <a:t>E</a:t>
            </a:r>
            <a:r>
              <a:rPr lang="en-IE" sz="2000" baseline="-25000" dirty="0" err="1" smtClean="0"/>
              <a:t>r</a:t>
            </a:r>
            <a:r>
              <a:rPr lang="en-IE" sz="2000" dirty="0" smtClean="0"/>
              <a:t> , E)   energy resolution in experimental set-up (width </a:t>
            </a:r>
            <a:r>
              <a:rPr lang="en-IE" sz="2000" dirty="0" err="1" smtClean="0">
                <a:latin typeface="Symbol" pitchFamily="18" charset="2"/>
              </a:rPr>
              <a:t>d</a:t>
            </a:r>
            <a:r>
              <a:rPr lang="en-IE" sz="2000" baseline="-25000" dirty="0" err="1" smtClean="0"/>
              <a:t>E</a:t>
            </a:r>
            <a:r>
              <a:rPr lang="en-IE" sz="2000" baseline="-25000" dirty="0" smtClean="0"/>
              <a:t> </a:t>
            </a:r>
            <a:r>
              <a:rPr lang="en-IE" sz="2000" dirty="0" smtClean="0"/>
              <a:t>):</a:t>
            </a:r>
          </a:p>
          <a:p>
            <a:r>
              <a:rPr lang="en-IE" sz="2000" dirty="0" smtClean="0"/>
              <a:t>              - spectrum of produced neutrinos  (line),  or</a:t>
            </a:r>
          </a:p>
          <a:p>
            <a:r>
              <a:rPr lang="en-IE" sz="2000" dirty="0" smtClean="0"/>
              <a:t>              - energy  resolution of a detector   </a:t>
            </a:r>
            <a:endParaRPr lang="en-IE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338518" y="1007042"/>
            <a:ext cx="5892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integration over the energy resolution of setup – another sources of damping</a:t>
            </a:r>
            <a:endParaRPr lang="en-IE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55481" y="3264178"/>
            <a:ext cx="76784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f(E, E) – WP of produced neutrino in  energy representation </a:t>
            </a:r>
            <a:endParaRPr lang="en-IE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572453" y="3604424"/>
            <a:ext cx="77634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acts on oscillations,  as R does, and can be attached to R(</a:t>
            </a:r>
            <a:r>
              <a:rPr lang="en-IE" sz="2000" dirty="0" err="1" smtClean="0"/>
              <a:t>E</a:t>
            </a:r>
            <a:r>
              <a:rPr lang="en-IE" sz="2000" baseline="-25000" dirty="0" err="1" smtClean="0"/>
              <a:t>r</a:t>
            </a:r>
            <a:r>
              <a:rPr lang="en-IE" sz="2000" dirty="0" smtClean="0"/>
              <a:t>, E) </a:t>
            </a:r>
            <a:endParaRPr lang="en-IE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476756" y="4202668"/>
            <a:ext cx="38081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Effective resolution function</a:t>
            </a:r>
            <a:endParaRPr lang="en-IE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1578083" y="4698475"/>
            <a:ext cx="48652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/>
              <a:t>R</a:t>
            </a:r>
            <a:r>
              <a:rPr lang="en-IE" sz="2000" baseline="-25000" dirty="0" err="1" smtClean="0"/>
              <a:t>eff</a:t>
            </a:r>
            <a:r>
              <a:rPr lang="en-IE" sz="2000" dirty="0" smtClean="0"/>
              <a:t> (</a:t>
            </a:r>
            <a:r>
              <a:rPr lang="en-IE" sz="2000" dirty="0" err="1" smtClean="0"/>
              <a:t>E</a:t>
            </a:r>
            <a:r>
              <a:rPr lang="en-IE" sz="2000" baseline="-25000" dirty="0" err="1" smtClean="0"/>
              <a:t>r</a:t>
            </a:r>
            <a:r>
              <a:rPr lang="en-IE" sz="2000" dirty="0" smtClean="0"/>
              <a:t> , E)  =    </a:t>
            </a:r>
            <a:r>
              <a:rPr lang="en-IE" sz="2000" dirty="0" err="1" smtClean="0"/>
              <a:t>dE</a:t>
            </a:r>
            <a:r>
              <a:rPr lang="en-IE" sz="2000" dirty="0" smtClean="0"/>
              <a:t> R(</a:t>
            </a:r>
            <a:r>
              <a:rPr lang="en-IE" sz="2000" dirty="0" err="1" smtClean="0"/>
              <a:t>E</a:t>
            </a:r>
            <a:r>
              <a:rPr lang="en-IE" sz="2000" baseline="-25000" dirty="0" err="1" smtClean="0"/>
              <a:t>r</a:t>
            </a:r>
            <a:r>
              <a:rPr lang="en-IE" sz="2000" dirty="0" smtClean="0"/>
              <a:t> , E) |f(E, E)|</a:t>
            </a:r>
            <a:r>
              <a:rPr lang="en-IE" sz="2000" baseline="30000" dirty="0" smtClean="0"/>
              <a:t>2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097000" y="3310131"/>
            <a:ext cx="1382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676636" y="4730374"/>
            <a:ext cx="1382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744470" y="4733912"/>
            <a:ext cx="1382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34563" y="5312367"/>
            <a:ext cx="66487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For Gaussian f and R, </a:t>
            </a:r>
            <a:r>
              <a:rPr lang="en-IE" sz="2000" dirty="0" err="1" smtClean="0"/>
              <a:t>R</a:t>
            </a:r>
            <a:r>
              <a:rPr lang="en-IE" sz="2000" baseline="-25000" dirty="0" err="1" smtClean="0"/>
              <a:t>eff</a:t>
            </a:r>
            <a:r>
              <a:rPr lang="en-IE" sz="2000" dirty="0" smtClean="0"/>
              <a:t> is also Gaussian with width</a:t>
            </a:r>
            <a:endParaRPr lang="en-IE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3327190" y="5770704"/>
            <a:ext cx="1231528" cy="400110"/>
          </a:xfrm>
          <a:prstGeom prst="rect">
            <a:avLst/>
          </a:prstGeom>
          <a:solidFill>
            <a:srgbClr val="FF00FF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Symbol" pitchFamily="18" charset="2"/>
              </a:rPr>
              <a:t>d</a:t>
            </a:r>
            <a:r>
              <a:rPr lang="en-IE" sz="2000" baseline="-25000" dirty="0" smtClean="0"/>
              <a:t>E</a:t>
            </a:r>
            <a:r>
              <a:rPr lang="en-IE" sz="2000" baseline="30000" dirty="0" smtClean="0"/>
              <a:t>2  </a:t>
            </a:r>
            <a:r>
              <a:rPr lang="en-IE" sz="2000" dirty="0" smtClean="0"/>
              <a:t>+ </a:t>
            </a:r>
            <a:r>
              <a:rPr lang="en-IE" sz="2000" dirty="0" smtClean="0">
                <a:latin typeface="Symbol" pitchFamily="18" charset="2"/>
              </a:rPr>
              <a:t>s</a:t>
            </a:r>
            <a:r>
              <a:rPr lang="en-IE" sz="2000" baseline="-25000" dirty="0" smtClean="0"/>
              <a:t>E</a:t>
            </a:r>
            <a:r>
              <a:rPr lang="en-IE" sz="2000" baseline="30000" dirty="0" smtClean="0"/>
              <a:t>2</a:t>
            </a:r>
            <a:r>
              <a:rPr lang="en-IE" sz="2000" dirty="0" smtClean="0"/>
              <a:t>    </a:t>
            </a:r>
            <a:endParaRPr lang="en-IE" sz="20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5658410" y="4733912"/>
            <a:ext cx="1382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98012" y="6202713"/>
            <a:ext cx="6253651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The problem: to disentangle the two contributions </a:t>
            </a:r>
            <a:endParaRPr lang="en-IE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6104996" y="1008821"/>
            <a:ext cx="30390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err="1" smtClean="0">
                <a:solidFill>
                  <a:srgbClr val="FF0000"/>
                </a:solidFill>
              </a:rPr>
              <a:t>E.Kh</a:t>
            </a:r>
            <a:r>
              <a:rPr lang="en-IE" i="1" dirty="0" smtClean="0">
                <a:solidFill>
                  <a:srgbClr val="FF0000"/>
                </a:solidFill>
              </a:rPr>
              <a:t>. </a:t>
            </a:r>
            <a:r>
              <a:rPr lang="en-IE" i="1" dirty="0" err="1" smtClean="0">
                <a:solidFill>
                  <a:srgbClr val="FF0000"/>
                </a:solidFill>
              </a:rPr>
              <a:t>Akhmedov</a:t>
            </a:r>
            <a:r>
              <a:rPr lang="en-IE" i="1" dirty="0" smtClean="0">
                <a:solidFill>
                  <a:srgbClr val="FF0000"/>
                </a:solidFill>
              </a:rPr>
              <a:t> and A.Y.S.</a:t>
            </a:r>
          </a:p>
          <a:p>
            <a:r>
              <a:rPr lang="en-IE" i="1" dirty="0" smtClean="0">
                <a:solidFill>
                  <a:srgbClr val="FF0000"/>
                </a:solidFill>
              </a:rPr>
              <a:t> 2208.03736[hep-ph]</a:t>
            </a:r>
          </a:p>
        </p:txBody>
      </p:sp>
      <p:sp>
        <p:nvSpPr>
          <p:cNvPr id="29" name="Freeform 28"/>
          <p:cNvSpPr/>
          <p:nvPr/>
        </p:nvSpPr>
        <p:spPr>
          <a:xfrm>
            <a:off x="3359089" y="4613411"/>
            <a:ext cx="170120" cy="491373"/>
          </a:xfrm>
          <a:custGeom>
            <a:avLst/>
            <a:gdLst>
              <a:gd name="connsiteX0" fmla="*/ 170120 w 170120"/>
              <a:gd name="connsiteY0" fmla="*/ 194930 h 597195"/>
              <a:gd name="connsiteX1" fmla="*/ 116958 w 170120"/>
              <a:gd name="connsiteY1" fmla="*/ 56707 h 597195"/>
              <a:gd name="connsiteX2" fmla="*/ 63795 w 170120"/>
              <a:gd name="connsiteY2" fmla="*/ 535172 h 597195"/>
              <a:gd name="connsiteX3" fmla="*/ 0 w 170120"/>
              <a:gd name="connsiteY3" fmla="*/ 428847 h 59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120" h="597195">
                <a:moveTo>
                  <a:pt x="170120" y="194930"/>
                </a:moveTo>
                <a:cubicBezTo>
                  <a:pt x="152399" y="97465"/>
                  <a:pt x="134679" y="0"/>
                  <a:pt x="116958" y="56707"/>
                </a:cubicBezTo>
                <a:cubicBezTo>
                  <a:pt x="99237" y="113414"/>
                  <a:pt x="83288" y="473149"/>
                  <a:pt x="63795" y="535172"/>
                </a:cubicBezTo>
                <a:cubicBezTo>
                  <a:pt x="44302" y="597195"/>
                  <a:pt x="22151" y="513021"/>
                  <a:pt x="0" y="428847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 dirty="0"/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5" name="WordArt 10"/>
          <p:cNvSpPr>
            <a:spLocks noChangeArrowheads="1" noChangeShapeType="1" noTextEdit="1"/>
          </p:cNvSpPr>
          <p:nvPr/>
        </p:nvSpPr>
        <p:spPr bwMode="auto">
          <a:xfrm>
            <a:off x="455478" y="276442"/>
            <a:ext cx="4139780" cy="55270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WP’s of reactor neutrinos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827" y="1052599"/>
            <a:ext cx="69749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Source: </a:t>
            </a:r>
            <a:r>
              <a:rPr lang="en-IE" sz="2000" dirty="0" smtClean="0">
                <a:latin typeface="Symbol" pitchFamily="18" charset="2"/>
              </a:rPr>
              <a:t> b</a:t>
            </a:r>
            <a:r>
              <a:rPr lang="en-IE" sz="2000" dirty="0" smtClean="0"/>
              <a:t>-decays of fragments  N of nuclear fission </a:t>
            </a:r>
            <a:endParaRPr lang="en-IE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2918546" y="1389992"/>
            <a:ext cx="1967038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 </a:t>
            </a:r>
            <a:r>
              <a:rPr lang="en-IE" sz="2000" dirty="0" smtClean="0">
                <a:sym typeface="Wingdings" pitchFamily="2" charset="2"/>
              </a:rPr>
              <a:t> N’ + e</a:t>
            </a:r>
            <a:r>
              <a:rPr lang="en-IE" sz="2000" baseline="30000" dirty="0" smtClean="0">
                <a:sym typeface="Wingdings" pitchFamily="2" charset="2"/>
              </a:rPr>
              <a:t>-</a:t>
            </a:r>
            <a:r>
              <a:rPr lang="en-IE" sz="2000" dirty="0" smtClean="0">
                <a:sym typeface="Wingdings" pitchFamily="2" charset="2"/>
              </a:rPr>
              <a:t> + </a:t>
            </a:r>
            <a:r>
              <a:rPr lang="en-IE" sz="2000" dirty="0" smtClean="0">
                <a:latin typeface="Symbol" pitchFamily="18" charset="2"/>
                <a:sym typeface="Wingdings" pitchFamily="2" charset="2"/>
              </a:rPr>
              <a:t>n</a:t>
            </a:r>
            <a:r>
              <a:rPr lang="en-IE" sz="2000" dirty="0" smtClean="0">
                <a:sym typeface="Wingdings" pitchFamily="2" charset="2"/>
              </a:rPr>
              <a:t>  </a:t>
            </a:r>
            <a:endParaRPr lang="en-IE" sz="20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616523" y="1513154"/>
            <a:ext cx="1382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91680" y="1862639"/>
            <a:ext cx="85077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 quickly </a:t>
            </a:r>
            <a:r>
              <a:rPr lang="en-IE" sz="2000" dirty="0" err="1" smtClean="0"/>
              <a:t>thermalise</a:t>
            </a:r>
            <a:r>
              <a:rPr lang="en-IE" sz="2000" dirty="0" smtClean="0"/>
              <a:t>  </a:t>
            </a:r>
            <a:r>
              <a:rPr lang="en-IE" sz="2000" dirty="0" smtClean="0">
                <a:sym typeface="Wingdings" pitchFamily="2" charset="2"/>
              </a:rPr>
              <a:t></a:t>
            </a:r>
            <a:r>
              <a:rPr lang="en-IE" sz="2000" dirty="0" smtClean="0"/>
              <a:t> in equilibrium with medium in the moment of decay </a:t>
            </a:r>
            <a:r>
              <a:rPr lang="en-IE" sz="2000" dirty="0" smtClean="0">
                <a:sym typeface="Wingdings" pitchFamily="2" charset="2"/>
              </a:rPr>
              <a:t> t</a:t>
            </a:r>
            <a:r>
              <a:rPr lang="en-IE" sz="2000" dirty="0" smtClean="0"/>
              <a:t>he average velocity: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46560" y="3006478"/>
            <a:ext cx="86761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If</a:t>
            </a:r>
            <a:r>
              <a:rPr lang="en-IE" sz="2000" dirty="0" smtClean="0">
                <a:sym typeface="Wingdings" pitchFamily="2" charset="2"/>
              </a:rPr>
              <a:t> N’ and e</a:t>
            </a:r>
            <a:r>
              <a:rPr lang="en-IE" sz="2000" baseline="30000" dirty="0" smtClean="0">
                <a:sym typeface="Wingdings" pitchFamily="2" charset="2"/>
              </a:rPr>
              <a:t>-</a:t>
            </a:r>
            <a:r>
              <a:rPr lang="en-IE" sz="2000" dirty="0" smtClean="0">
                <a:sym typeface="Wingdings" pitchFamily="2" charset="2"/>
              </a:rPr>
              <a:t>  are not detected or their interactions can be neglected, </a:t>
            </a:r>
          </a:p>
          <a:p>
            <a:r>
              <a:rPr lang="en-IE" sz="2000" dirty="0" smtClean="0">
                <a:sym typeface="Wingdings" pitchFamily="2" charset="2"/>
              </a:rPr>
              <a:t>localization of  </a:t>
            </a:r>
            <a:r>
              <a:rPr lang="en-IE" sz="2000" dirty="0" smtClean="0">
                <a:latin typeface="Symbol" pitchFamily="18" charset="2"/>
                <a:sym typeface="Wingdings" pitchFamily="2" charset="2"/>
              </a:rPr>
              <a:t>n</a:t>
            </a:r>
            <a:r>
              <a:rPr lang="en-IE" sz="2000" dirty="0" smtClean="0">
                <a:sym typeface="Wingdings" pitchFamily="2" charset="2"/>
              </a:rPr>
              <a:t> production process  is given by localization of N.</a:t>
            </a:r>
            <a:r>
              <a:rPr lang="en-IE" sz="2000" baseline="30000" dirty="0" smtClean="0">
                <a:sym typeface="Wingdings" pitchFamily="2" charset="2"/>
              </a:rPr>
              <a:t>  </a:t>
            </a:r>
            <a:r>
              <a:rPr lang="en-IE" sz="2000" dirty="0" smtClean="0"/>
              <a:t>      </a:t>
            </a:r>
            <a:endParaRPr lang="en-IE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2939452" y="3742662"/>
            <a:ext cx="2588566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Symbol" pitchFamily="18" charset="2"/>
              </a:rPr>
              <a:t> </a:t>
            </a:r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x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US" sz="2000" dirty="0" smtClean="0"/>
              <a:t>~ </a:t>
            </a:r>
            <a:r>
              <a:rPr lang="en-US" sz="2000" dirty="0" err="1" smtClean="0"/>
              <a:t>v</a:t>
            </a:r>
            <a:r>
              <a:rPr lang="en-US" sz="2000" baseline="-25000" dirty="0" err="1" smtClean="0">
                <a:latin typeface="Symbol" pitchFamily="18" charset="2"/>
              </a:rPr>
              <a:t>n</a:t>
            </a:r>
            <a:r>
              <a:rPr lang="en-IE" sz="2000" dirty="0" err="1" smtClean="0"/>
              <a:t>t</a:t>
            </a:r>
            <a:r>
              <a:rPr lang="en-IE" sz="2000" baseline="-25000" dirty="0" err="1" smtClean="0"/>
              <a:t>N</a:t>
            </a:r>
            <a:r>
              <a:rPr lang="en-US" sz="2000" dirty="0" smtClean="0"/>
              <a:t> ~</a:t>
            </a:r>
            <a:r>
              <a:rPr lang="en-IE" sz="2000" dirty="0" smtClean="0">
                <a:sym typeface="Wingdings" pitchFamily="2" charset="2"/>
              </a:rPr>
              <a:t> X</a:t>
            </a:r>
            <a:r>
              <a:rPr lang="en-IE" sz="2000" baseline="-25000" dirty="0" smtClean="0">
                <a:sym typeface="Wingdings" pitchFamily="2" charset="2"/>
              </a:rPr>
              <a:t>N</a:t>
            </a:r>
            <a:r>
              <a:rPr lang="en-IE" sz="2000" dirty="0" smtClean="0">
                <a:sym typeface="Wingdings" pitchFamily="2" charset="2"/>
              </a:rPr>
              <a:t> c/</a:t>
            </a:r>
            <a:r>
              <a:rPr lang="en-IE" sz="2000" dirty="0" err="1" smtClean="0">
                <a:sym typeface="Wingdings" pitchFamily="2" charset="2"/>
              </a:rPr>
              <a:t>v</a:t>
            </a:r>
            <a:r>
              <a:rPr lang="en-IE" sz="2000" baseline="-25000" dirty="0" err="1" smtClean="0">
                <a:sym typeface="Wingdings" pitchFamily="2" charset="2"/>
              </a:rPr>
              <a:t>N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baseline="-25000" dirty="0" smtClean="0"/>
              <a:t>    </a:t>
            </a:r>
            <a:endParaRPr lang="en-IE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3076848" y="4529453"/>
            <a:ext cx="2271316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err="1" smtClean="0"/>
              <a:t>t</a:t>
            </a:r>
            <a:r>
              <a:rPr lang="en-IE" sz="2000" baseline="-25000" dirty="0" err="1" smtClean="0"/>
              <a:t>N</a:t>
            </a:r>
            <a:r>
              <a:rPr lang="en-US" sz="2000" dirty="0" smtClean="0"/>
              <a:t> ~</a:t>
            </a:r>
            <a:r>
              <a:rPr lang="en-IE" sz="2000" dirty="0" smtClean="0">
                <a:sym typeface="Wingdings" pitchFamily="2" charset="2"/>
              </a:rPr>
              <a:t> [</a:t>
            </a:r>
            <a:r>
              <a:rPr lang="en-IE" sz="2000" dirty="0" err="1" smtClean="0">
                <a:latin typeface="Symbol" pitchFamily="18" charset="2"/>
                <a:sym typeface="Wingdings" pitchFamily="2" charset="2"/>
              </a:rPr>
              <a:t>s</a:t>
            </a:r>
            <a:r>
              <a:rPr lang="en-IE" sz="2000" baseline="-25000" dirty="0" err="1" smtClean="0"/>
              <a:t>AA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dirty="0" err="1" smtClean="0">
                <a:sym typeface="Wingdings" pitchFamily="2" charset="2"/>
              </a:rPr>
              <a:t>n</a:t>
            </a:r>
            <a:r>
              <a:rPr lang="en-IE" sz="2000" baseline="-25000" dirty="0" err="1" smtClean="0">
                <a:sym typeface="Wingdings" pitchFamily="2" charset="2"/>
              </a:rPr>
              <a:t>U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dirty="0" err="1" smtClean="0">
                <a:sym typeface="Wingdings" pitchFamily="2" charset="2"/>
              </a:rPr>
              <a:t>v</a:t>
            </a:r>
            <a:r>
              <a:rPr lang="en-IE" sz="2000" baseline="-25000" dirty="0" err="1" smtClean="0">
                <a:sym typeface="Wingdings" pitchFamily="2" charset="2"/>
              </a:rPr>
              <a:t>N</a:t>
            </a:r>
            <a:r>
              <a:rPr lang="en-IE" sz="2000" dirty="0" smtClean="0"/>
              <a:t>]</a:t>
            </a:r>
            <a:r>
              <a:rPr lang="en-IE" sz="2000" baseline="30000" dirty="0" smtClean="0"/>
              <a:t>-1 </a:t>
            </a:r>
            <a:r>
              <a:rPr lang="en-IE" sz="2000" baseline="-25000" dirty="0" smtClean="0">
                <a:sym typeface="Wingdings" pitchFamily="2" charset="2"/>
              </a:rPr>
              <a:t>             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baseline="-25000" dirty="0" smtClean="0"/>
              <a:t>    </a:t>
            </a:r>
            <a:endParaRPr lang="en-IE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375591" y="4146677"/>
            <a:ext cx="6928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</a:t>
            </a:r>
            <a:r>
              <a:rPr lang="en-IE" sz="2000" dirty="0" err="1" smtClean="0"/>
              <a:t>t</a:t>
            </a:r>
            <a:r>
              <a:rPr lang="en-IE" sz="2000" baseline="-25000" dirty="0" err="1" smtClean="0"/>
              <a:t>N</a:t>
            </a:r>
            <a:r>
              <a:rPr lang="en-IE" sz="2000" dirty="0" smtClean="0"/>
              <a:t> - time between two collisions  of N with other atoms</a:t>
            </a:r>
            <a:endParaRPr lang="en-IE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478459" y="5020520"/>
            <a:ext cx="56033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latin typeface="Symbol" pitchFamily="18" charset="2"/>
                <a:sym typeface="Wingdings" pitchFamily="2" charset="2"/>
              </a:rPr>
              <a:t>s</a:t>
            </a:r>
            <a:r>
              <a:rPr lang="en-IE" sz="2000" baseline="-25000" dirty="0" err="1" smtClean="0"/>
              <a:t>AA</a:t>
            </a:r>
            <a:r>
              <a:rPr lang="en-IE" sz="2000" dirty="0" smtClean="0"/>
              <a:t> geometric cross-section</a:t>
            </a:r>
            <a:r>
              <a:rPr lang="en-IE" sz="2000" dirty="0" smtClean="0">
                <a:latin typeface="Symbol" pitchFamily="18" charset="2"/>
                <a:sym typeface="Wingdings" pitchFamily="2" charset="2"/>
              </a:rPr>
              <a:t>  </a:t>
            </a:r>
            <a:r>
              <a:rPr lang="en-IE" sz="2000" dirty="0" err="1" smtClean="0">
                <a:latin typeface="Symbol" pitchFamily="18" charset="2"/>
                <a:sym typeface="Wingdings" pitchFamily="2" charset="2"/>
              </a:rPr>
              <a:t>s</a:t>
            </a:r>
            <a:r>
              <a:rPr lang="en-IE" sz="2000" baseline="-25000" dirty="0" err="1" smtClean="0"/>
              <a:t>AA</a:t>
            </a:r>
            <a:r>
              <a:rPr lang="en-US" sz="2000" dirty="0" smtClean="0"/>
              <a:t> ~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dirty="0" smtClean="0">
                <a:latin typeface="Symbol" pitchFamily="18" charset="2"/>
                <a:sym typeface="Wingdings" pitchFamily="2" charset="2"/>
              </a:rPr>
              <a:t>p</a:t>
            </a:r>
            <a:r>
              <a:rPr lang="en-IE" sz="2000" dirty="0" smtClean="0">
                <a:sym typeface="Wingdings" pitchFamily="2" charset="2"/>
              </a:rPr>
              <a:t>(2r</a:t>
            </a:r>
            <a:r>
              <a:rPr lang="en-IE" sz="2000" baseline="-25000" dirty="0" smtClean="0">
                <a:sym typeface="Wingdings" pitchFamily="2" charset="2"/>
              </a:rPr>
              <a:t>vdW</a:t>
            </a:r>
            <a:r>
              <a:rPr lang="en-IE" sz="2000" dirty="0" smtClean="0"/>
              <a:t>)</a:t>
            </a:r>
            <a:r>
              <a:rPr lang="en-IE" sz="2000" baseline="30000" dirty="0" smtClean="0"/>
              <a:t> 2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6055224" y="5061081"/>
            <a:ext cx="27538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Van </a:t>
            </a:r>
            <a:r>
              <a:rPr lang="en-IE" sz="2000" dirty="0" err="1" smtClean="0"/>
              <a:t>der</a:t>
            </a:r>
            <a:r>
              <a:rPr lang="en-IE" sz="2000" dirty="0" smtClean="0"/>
              <a:t> Waals radius</a:t>
            </a:r>
            <a:endParaRPr lang="en-IE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3013883" y="2509550"/>
            <a:ext cx="1967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err="1" smtClean="0">
                <a:sym typeface="Wingdings" pitchFamily="2" charset="2"/>
              </a:rPr>
              <a:t>v</a:t>
            </a:r>
            <a:r>
              <a:rPr lang="en-IE" baseline="-25000" dirty="0" err="1" smtClean="0">
                <a:sym typeface="Wingdings" pitchFamily="2" charset="2"/>
              </a:rPr>
              <a:t>N</a:t>
            </a:r>
            <a:r>
              <a:rPr lang="en-US" dirty="0" smtClean="0"/>
              <a:t> ~</a:t>
            </a:r>
            <a:r>
              <a:rPr lang="en-IE" dirty="0" smtClean="0">
                <a:sym typeface="Wingdings" pitchFamily="2" charset="2"/>
              </a:rPr>
              <a:t> [3T/ </a:t>
            </a:r>
            <a:r>
              <a:rPr lang="en-IE" dirty="0" err="1" smtClean="0">
                <a:sym typeface="Wingdings" pitchFamily="2" charset="2"/>
              </a:rPr>
              <a:t>m</a:t>
            </a:r>
            <a:r>
              <a:rPr lang="en-IE" baseline="-25000" dirty="0" err="1" smtClean="0">
                <a:sym typeface="Wingdings" pitchFamily="2" charset="2"/>
              </a:rPr>
              <a:t>N</a:t>
            </a:r>
            <a:r>
              <a:rPr lang="en-IE" dirty="0" smtClean="0"/>
              <a:t>]</a:t>
            </a:r>
            <a:r>
              <a:rPr lang="en-IE" baseline="30000" dirty="0" smtClean="0"/>
              <a:t>-1/2</a:t>
            </a:r>
            <a:r>
              <a:rPr lang="en-IE" baseline="-25000" dirty="0" smtClean="0">
                <a:sym typeface="Wingdings" pitchFamily="2" charset="2"/>
              </a:rPr>
              <a:t>       </a:t>
            </a:r>
            <a:endParaRPr lang="en-IE" dirty="0"/>
          </a:p>
        </p:txBody>
      </p:sp>
      <p:sp>
        <p:nvSpPr>
          <p:cNvPr id="24" name="TextBox 23"/>
          <p:cNvSpPr txBox="1"/>
          <p:nvPr/>
        </p:nvSpPr>
        <p:spPr>
          <a:xfrm>
            <a:off x="499726" y="5411950"/>
            <a:ext cx="40955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sym typeface="Wingdings" pitchFamily="2" charset="2"/>
              </a:rPr>
              <a:t>n</a:t>
            </a:r>
            <a:r>
              <a:rPr lang="en-IE" sz="2000" baseline="-25000" dirty="0" err="1" smtClean="0">
                <a:sym typeface="Wingdings" pitchFamily="2" charset="2"/>
              </a:rPr>
              <a:t>U</a:t>
            </a:r>
            <a:r>
              <a:rPr lang="en-IE" sz="2000" dirty="0" smtClean="0"/>
              <a:t> - number density of Uranium</a:t>
            </a:r>
            <a:endParaRPr lang="en-IE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3062131" y="5855842"/>
            <a:ext cx="2498693" cy="400110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x</a:t>
            </a:r>
            <a:r>
              <a:rPr lang="en-US" sz="2000" dirty="0" smtClean="0"/>
              <a:t> </a:t>
            </a:r>
            <a:r>
              <a:rPr lang="en-IE" sz="2000" dirty="0" smtClean="0">
                <a:sym typeface="Wingdings" pitchFamily="2" charset="2"/>
              </a:rPr>
              <a:t>= 2.8 x 10</a:t>
            </a:r>
            <a:r>
              <a:rPr lang="en-IE" sz="2000" baseline="30000" dirty="0" smtClean="0">
                <a:sym typeface="Wingdings" pitchFamily="2" charset="2"/>
              </a:rPr>
              <a:t>-3</a:t>
            </a:r>
            <a:r>
              <a:rPr lang="en-IE" sz="2000" dirty="0" smtClean="0">
                <a:sym typeface="Wingdings" pitchFamily="2" charset="2"/>
              </a:rPr>
              <a:t> cm</a:t>
            </a:r>
            <a:r>
              <a:rPr lang="en-IE" sz="2000" baseline="-25000" dirty="0" smtClean="0"/>
              <a:t> 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 dirty="0"/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48974" y="1301099"/>
            <a:ext cx="14673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x</a:t>
            </a:r>
            <a:r>
              <a:rPr lang="en-US" sz="2000" dirty="0" smtClean="0"/>
              <a:t> </a:t>
            </a:r>
            <a:r>
              <a:rPr lang="en-IE" sz="2000" dirty="0" smtClean="0">
                <a:sym typeface="Wingdings" pitchFamily="2" charset="2"/>
              </a:rPr>
              <a:t>&gt;&gt; </a:t>
            </a:r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x</a:t>
            </a:r>
            <a:r>
              <a:rPr lang="en-IE" sz="2000" baseline="30000" dirty="0" err="1" smtClean="0">
                <a:sym typeface="Wingdings" pitchFamily="2" charset="2"/>
              </a:rPr>
              <a:t>exp</a:t>
            </a:r>
            <a:r>
              <a:rPr lang="en-IE" sz="2000" baseline="-25000" dirty="0" smtClean="0"/>
              <a:t> </a:t>
            </a:r>
            <a:endParaRPr lang="en-IE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2703400" y="3639173"/>
            <a:ext cx="2211585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x</a:t>
            </a:r>
            <a:r>
              <a:rPr lang="en-US" sz="2000" dirty="0" smtClean="0"/>
              <a:t> </a:t>
            </a:r>
            <a:r>
              <a:rPr lang="en-IE" sz="2000" dirty="0" smtClean="0">
                <a:sym typeface="Wingdings" pitchFamily="2" charset="2"/>
              </a:rPr>
              <a:t>= 1.4 x 10</a:t>
            </a:r>
            <a:r>
              <a:rPr lang="en-IE" sz="2000" baseline="30000" dirty="0" smtClean="0">
                <a:sym typeface="Wingdings" pitchFamily="2" charset="2"/>
              </a:rPr>
              <a:t>-4</a:t>
            </a:r>
            <a:r>
              <a:rPr lang="en-IE" sz="2000" dirty="0" smtClean="0">
                <a:sym typeface="Wingdings" pitchFamily="2" charset="2"/>
              </a:rPr>
              <a:t> cm</a:t>
            </a:r>
            <a:r>
              <a:rPr lang="en-IE" sz="2000" baseline="-25000" dirty="0" smtClean="0"/>
              <a:t> </a:t>
            </a:r>
            <a:endParaRPr lang="en-IE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785095" y="1320393"/>
            <a:ext cx="2732578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x</a:t>
            </a:r>
            <a:r>
              <a:rPr lang="en-US" sz="2000" dirty="0" smtClean="0"/>
              <a:t> </a:t>
            </a:r>
            <a:r>
              <a:rPr lang="en-IE" sz="2000" dirty="0" smtClean="0">
                <a:sym typeface="Wingdings" pitchFamily="2" charset="2"/>
              </a:rPr>
              <a:t>/ </a:t>
            </a:r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x</a:t>
            </a:r>
            <a:r>
              <a:rPr lang="en-IE" sz="2000" baseline="30000" dirty="0" err="1" smtClean="0">
                <a:sym typeface="Wingdings" pitchFamily="2" charset="2"/>
              </a:rPr>
              <a:t>exp</a:t>
            </a:r>
            <a:r>
              <a:rPr lang="en-IE" sz="2000" dirty="0" smtClean="0"/>
              <a:t> = 10</a:t>
            </a:r>
            <a:r>
              <a:rPr lang="en-IE" sz="2000" baseline="30000" dirty="0" smtClean="0"/>
              <a:t>5</a:t>
            </a:r>
            <a:r>
              <a:rPr lang="en-IE" sz="2000" dirty="0" smtClean="0"/>
              <a:t> - 10</a:t>
            </a:r>
            <a:r>
              <a:rPr lang="en-IE" sz="2000" baseline="30000" dirty="0" smtClean="0"/>
              <a:t>6</a:t>
            </a:r>
            <a:r>
              <a:rPr lang="en-IE" sz="2000" baseline="-25000" dirty="0" smtClean="0"/>
              <a:t> </a:t>
            </a:r>
            <a:endParaRPr lang="en-IE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4914985" y="1935106"/>
            <a:ext cx="1479646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latin typeface="Symbol" pitchFamily="18" charset="2"/>
              </a:rPr>
              <a:t>s</a:t>
            </a:r>
            <a:r>
              <a:rPr lang="en-IE" sz="2000" baseline="-25000" dirty="0" err="1" smtClean="0"/>
              <a:t>E</a:t>
            </a:r>
            <a:r>
              <a:rPr lang="en-US" sz="2000" dirty="0" smtClean="0"/>
              <a:t> ~ </a:t>
            </a:r>
            <a:r>
              <a:rPr lang="en-IE" sz="2000" dirty="0" smtClean="0">
                <a:sym typeface="Wingdings" pitchFamily="2" charset="2"/>
              </a:rPr>
              <a:t>1 </a:t>
            </a:r>
            <a:r>
              <a:rPr lang="en-IE" sz="2000" dirty="0" err="1" smtClean="0">
                <a:sym typeface="Wingdings" pitchFamily="2" charset="2"/>
              </a:rPr>
              <a:t>eV</a:t>
            </a:r>
            <a:r>
              <a:rPr lang="en-IE" sz="2000" baseline="-25000" dirty="0" smtClean="0"/>
              <a:t> </a:t>
            </a:r>
            <a:endParaRPr lang="en-IE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731929" y="1935115"/>
            <a:ext cx="47119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Corresponding energy uncertainty</a:t>
            </a:r>
            <a:endParaRPr lang="en-IE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757667" y="2303317"/>
            <a:ext cx="45692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Symbol" pitchFamily="18" charset="2"/>
              </a:rPr>
              <a:t> </a:t>
            </a:r>
            <a:r>
              <a:rPr lang="en-IE" sz="2000" dirty="0" smtClean="0"/>
              <a:t>while energy resolution</a:t>
            </a:r>
            <a:r>
              <a:rPr lang="en-IE" sz="2000" dirty="0" smtClean="0">
                <a:latin typeface="Symbol" pitchFamily="18" charset="2"/>
              </a:rPr>
              <a:t> </a:t>
            </a:r>
            <a:r>
              <a:rPr lang="en-IE" sz="2000" dirty="0" err="1" smtClean="0">
                <a:latin typeface="Symbol" pitchFamily="18" charset="2"/>
              </a:rPr>
              <a:t>d</a:t>
            </a:r>
            <a:r>
              <a:rPr lang="en-IE" sz="2000" baseline="-25000" dirty="0" err="1" smtClean="0"/>
              <a:t>E</a:t>
            </a:r>
            <a:r>
              <a:rPr lang="en-US" sz="2000" dirty="0" smtClean="0"/>
              <a:t> ~ </a:t>
            </a:r>
            <a:r>
              <a:rPr lang="en-IE" sz="2000" dirty="0" smtClean="0"/>
              <a:t>10</a:t>
            </a:r>
            <a:r>
              <a:rPr lang="en-IE" sz="2000" baseline="30000" dirty="0" smtClean="0"/>
              <a:t>5</a:t>
            </a:r>
            <a:r>
              <a:rPr lang="en-IE" sz="2000" dirty="0" smtClean="0">
                <a:sym typeface="Wingdings" pitchFamily="2" charset="2"/>
              </a:rPr>
              <a:t>  </a:t>
            </a:r>
            <a:r>
              <a:rPr lang="en-IE" sz="2000" dirty="0" err="1" smtClean="0">
                <a:sym typeface="Wingdings" pitchFamily="2" charset="2"/>
              </a:rPr>
              <a:t>eV</a:t>
            </a:r>
            <a:r>
              <a:rPr lang="en-IE" sz="2000" baseline="-25000" dirty="0" smtClean="0"/>
              <a:t> </a:t>
            </a:r>
            <a:endParaRPr lang="en-IE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305297" y="1299127"/>
            <a:ext cx="511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1.  </a:t>
            </a:r>
            <a:endParaRPr lang="en-IE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284031" y="1935106"/>
            <a:ext cx="501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2.</a:t>
            </a:r>
            <a:endParaRPr lang="en-IE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338507" y="3646983"/>
            <a:ext cx="4253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3.</a:t>
            </a:r>
            <a:endParaRPr lang="en-IE" sz="2000" dirty="0"/>
          </a:p>
        </p:txBody>
      </p:sp>
      <p:sp>
        <p:nvSpPr>
          <p:cNvPr id="20" name="WordArt 10"/>
          <p:cNvSpPr>
            <a:spLocks noChangeArrowheads="1" noChangeShapeType="1" noTextEdit="1"/>
          </p:cNvSpPr>
          <p:nvPr/>
        </p:nvSpPr>
        <p:spPr bwMode="auto">
          <a:xfrm>
            <a:off x="455478" y="180762"/>
            <a:ext cx="3584889" cy="94610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Implications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15826" y="2796339"/>
            <a:ext cx="7067187" cy="7078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To be sensitive to WP separation energy resolution function should be known with better that 10</a:t>
            </a:r>
            <a:r>
              <a:rPr lang="en-IE" sz="2000" baseline="30000" dirty="0" smtClean="0"/>
              <a:t>-5</a:t>
            </a:r>
            <a:r>
              <a:rPr lang="en-IE" sz="2000" dirty="0" smtClean="0"/>
              <a:t> accuracy</a:t>
            </a:r>
            <a:endParaRPr lang="en-IE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774469" y="4239338"/>
            <a:ext cx="81568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Large </a:t>
            </a:r>
            <a:r>
              <a:rPr lang="en-IE" sz="2000" dirty="0" smtClean="0">
                <a:latin typeface="Symbol" pitchFamily="18" charset="2"/>
              </a:rPr>
              <a:t>D</a:t>
            </a:r>
            <a:r>
              <a:rPr lang="en-IE" sz="2000" dirty="0" smtClean="0"/>
              <a:t>m</a:t>
            </a:r>
            <a:r>
              <a:rPr lang="en-IE" sz="2000" baseline="30000" dirty="0" smtClean="0"/>
              <a:t>2</a:t>
            </a:r>
            <a:r>
              <a:rPr lang="en-IE" sz="2000" dirty="0" smtClean="0"/>
              <a:t> does not help since oscillatory pattern shows up at L</a:t>
            </a:r>
            <a:r>
              <a:rPr lang="en-US" sz="2000" dirty="0" smtClean="0"/>
              <a:t> ~</a:t>
            </a:r>
            <a:r>
              <a:rPr lang="en-IE" sz="2000" dirty="0" smtClean="0"/>
              <a:t> </a:t>
            </a:r>
            <a:r>
              <a:rPr lang="en-IE" sz="2000" dirty="0" err="1" smtClean="0"/>
              <a:t>l</a:t>
            </a:r>
            <a:r>
              <a:rPr lang="en-IE" sz="2000" baseline="-25000" dirty="0" err="1" smtClean="0">
                <a:latin typeface="Symbol" pitchFamily="18" charset="2"/>
              </a:rPr>
              <a:t>n</a:t>
            </a:r>
            <a:endParaRPr lang="en-IE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1592330" y="4703520"/>
            <a:ext cx="3064740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 but  </a:t>
            </a:r>
            <a:r>
              <a:rPr lang="en-IE" sz="2000" dirty="0" err="1" smtClean="0"/>
              <a:t>L</a:t>
            </a:r>
            <a:r>
              <a:rPr lang="en-IE" sz="2000" baseline="-25000" dirty="0" err="1" smtClean="0"/>
              <a:t>coh</a:t>
            </a:r>
            <a:r>
              <a:rPr lang="en-IE" sz="2000" dirty="0" smtClean="0"/>
              <a:t> </a:t>
            </a:r>
            <a:r>
              <a:rPr lang="en-US" sz="2000" dirty="0" smtClean="0"/>
              <a:t>~</a:t>
            </a:r>
            <a:r>
              <a:rPr lang="en-IE" sz="2000" dirty="0" smtClean="0"/>
              <a:t> </a:t>
            </a:r>
            <a:r>
              <a:rPr lang="en-IE" sz="2000" dirty="0" err="1" smtClean="0"/>
              <a:t>l</a:t>
            </a:r>
            <a:r>
              <a:rPr lang="en-IE" sz="2000" baseline="-25000" dirty="0" err="1" smtClean="0">
                <a:latin typeface="Symbol" pitchFamily="18" charset="2"/>
              </a:rPr>
              <a:t>n</a:t>
            </a:r>
            <a:r>
              <a:rPr lang="en-IE" sz="2000" dirty="0" smtClean="0"/>
              <a:t> </a:t>
            </a:r>
            <a:r>
              <a:rPr lang="en-US" sz="2000" dirty="0" smtClean="0"/>
              <a:t>~</a:t>
            </a:r>
            <a:r>
              <a:rPr lang="en-IE" sz="2000" dirty="0" smtClean="0"/>
              <a:t> 1/</a:t>
            </a:r>
            <a:r>
              <a:rPr lang="en-IE" sz="2000" dirty="0" smtClean="0">
                <a:latin typeface="Symbol" pitchFamily="18" charset="2"/>
              </a:rPr>
              <a:t>D</a:t>
            </a:r>
            <a:r>
              <a:rPr lang="en-IE" sz="2000" dirty="0" smtClean="0"/>
              <a:t>m</a:t>
            </a:r>
            <a:r>
              <a:rPr lang="en-IE" sz="2000" baseline="30000" dirty="0" smtClean="0"/>
              <a:t>2</a:t>
            </a:r>
            <a:endParaRPr lang="en-IE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4667703" y="4737941"/>
            <a:ext cx="41281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sym typeface="Wingdings" pitchFamily="2" charset="2"/>
              </a:rPr>
              <a:t> </a:t>
            </a:r>
            <a:r>
              <a:rPr lang="en-IE" sz="2000" dirty="0" smtClean="0">
                <a:latin typeface="Symbol" pitchFamily="18" charset="2"/>
              </a:rPr>
              <a:t>D</a:t>
            </a:r>
            <a:r>
              <a:rPr lang="en-IE" sz="2000" dirty="0" smtClean="0"/>
              <a:t>m</a:t>
            </a:r>
            <a:r>
              <a:rPr lang="en-IE" sz="2000" baseline="30000" dirty="0" smtClean="0"/>
              <a:t>2</a:t>
            </a:r>
            <a:r>
              <a:rPr lang="en-IE" sz="2000" dirty="0" smtClean="0"/>
              <a:t> cancels in damping factor</a:t>
            </a:r>
            <a:endParaRPr lang="en-IE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315928" y="4250795"/>
            <a:ext cx="4691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4.</a:t>
            </a:r>
            <a:endParaRPr lang="en-IE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785095" y="3639173"/>
            <a:ext cx="19183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For Cr source:</a:t>
            </a:r>
            <a:endParaRPr lang="en-IE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369095" y="5325797"/>
            <a:ext cx="447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5.</a:t>
            </a:r>
            <a:endParaRPr lang="en-IE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862555" y="6126326"/>
            <a:ext cx="78855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Experiments with L</a:t>
            </a:r>
            <a:r>
              <a:rPr lang="en-US" sz="2000" dirty="0" smtClean="0"/>
              <a:t> ~</a:t>
            </a:r>
            <a:r>
              <a:rPr lang="en-IE" sz="2000" dirty="0" smtClean="0"/>
              <a:t>  </a:t>
            </a:r>
            <a:r>
              <a:rPr lang="en-IE" sz="2000" dirty="0" err="1" smtClean="0"/>
              <a:t>L</a:t>
            </a:r>
            <a:r>
              <a:rPr lang="en-IE" sz="2000" baseline="-25000" dirty="0" err="1" smtClean="0"/>
              <a:t>coh</a:t>
            </a:r>
            <a:r>
              <a:rPr lang="en-IE" sz="2000" dirty="0" smtClean="0"/>
              <a:t> ?  Lower energies? Widening lines?</a:t>
            </a:r>
            <a:endParaRPr lang="en-IE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862555" y="5315164"/>
            <a:ext cx="6790734" cy="7078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If some additional damping is found,  it is due to some new physics and not due to WP separation</a:t>
            </a:r>
            <a:endParaRPr lang="en-IE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415165" y="6126810"/>
            <a:ext cx="447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6.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-11113" y="-4763"/>
            <a:ext cx="9144001" cy="685800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502787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502792" name="Text Box 8"/>
          <p:cNvSpPr txBox="1">
            <a:spLocks noChangeArrowheads="1"/>
          </p:cNvSpPr>
          <p:nvPr/>
        </p:nvSpPr>
        <p:spPr bwMode="auto">
          <a:xfrm rot="21377931">
            <a:off x="1938907" y="2231069"/>
            <a:ext cx="4434372" cy="707886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/>
              <a:t>Simple but not as simple as in many </a:t>
            </a:r>
          </a:p>
          <a:p>
            <a:r>
              <a:rPr lang="en-US" sz="2000" dirty="0" smtClean="0"/>
              <a:t>textbooks (</a:t>
            </a:r>
            <a:r>
              <a:rPr lang="en-US" sz="2000" dirty="0" err="1" smtClean="0"/>
              <a:t>pointlike</a:t>
            </a:r>
            <a:r>
              <a:rPr lang="en-US" sz="2000" dirty="0" smtClean="0"/>
              <a:t> or plane wave)</a:t>
            </a:r>
            <a:endParaRPr lang="en-US" sz="2000" dirty="0"/>
          </a:p>
        </p:txBody>
      </p:sp>
      <p:sp>
        <p:nvSpPr>
          <p:cNvPr id="13" name="Text Box 18"/>
          <p:cNvSpPr txBox="1">
            <a:spLocks noChangeArrowheads="1"/>
          </p:cNvSpPr>
          <p:nvPr/>
        </p:nvSpPr>
        <p:spPr bwMode="auto">
          <a:xfrm>
            <a:off x="2672410" y="3070709"/>
            <a:ext cx="5170115" cy="707886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Conceptually wrong but gives correct final </a:t>
            </a:r>
          </a:p>
          <a:p>
            <a:r>
              <a:rPr lang="en-US" sz="2000" dirty="0" smtClean="0"/>
              <a:t>results for physically relevant situations </a:t>
            </a:r>
          </a:p>
        </p:txBody>
      </p:sp>
      <p:sp>
        <p:nvSpPr>
          <p:cNvPr id="11" name="TextBox 10"/>
          <p:cNvSpPr txBox="1"/>
          <p:nvPr/>
        </p:nvSpPr>
        <p:spPr>
          <a:xfrm rot="252497">
            <a:off x="3561224" y="4080657"/>
            <a:ext cx="5149653" cy="1323439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Wave packet picture (or QFT) should be used to avoid  misconception. Complications related to WP disappear in final result in physically relevant cases</a:t>
            </a:r>
            <a:endParaRPr lang="en-IE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2807196" y="6176075"/>
            <a:ext cx="3559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…disappear in normalization</a:t>
            </a:r>
            <a:endParaRPr lang="en-IE" sz="2000" dirty="0"/>
          </a:p>
        </p:txBody>
      </p:sp>
      <p:sp>
        <p:nvSpPr>
          <p:cNvPr id="10" name="WordArt 26"/>
          <p:cNvSpPr>
            <a:spLocks noChangeArrowheads="1" noChangeShapeType="1" noTextEdit="1"/>
          </p:cNvSpPr>
          <p:nvPr/>
        </p:nvSpPr>
        <p:spPr bwMode="auto">
          <a:xfrm>
            <a:off x="375204" y="255175"/>
            <a:ext cx="5090763" cy="71582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Neutrino oscillations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125174" y="255175"/>
            <a:ext cx="627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**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aseline="30000" dirty="0" smtClean="0"/>
              <a:t> 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914400" y="2317898"/>
            <a:ext cx="4444409" cy="1456660"/>
          </a:xfrm>
          <a:prstGeom prst="rect">
            <a:avLst/>
          </a:prstGeom>
          <a:solidFill>
            <a:srgbClr val="FFCC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5" name="Text Box 46"/>
          <p:cNvSpPr txBox="1">
            <a:spLocks noChangeArrowheads="1"/>
          </p:cNvSpPr>
          <p:nvPr/>
        </p:nvSpPr>
        <p:spPr bwMode="auto">
          <a:xfrm>
            <a:off x="1311275" y="2532615"/>
            <a:ext cx="45878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n</a:t>
            </a:r>
            <a:r>
              <a:rPr lang="en-US" sz="2000" baseline="-25000" dirty="0">
                <a:latin typeface="Times New Roman" pitchFamily="18" charset="0"/>
              </a:rPr>
              <a:t>e</a:t>
            </a:r>
          </a:p>
          <a:p>
            <a:r>
              <a:rPr lang="en-US" sz="2000" dirty="0">
                <a:latin typeface="Symbol" pitchFamily="18" charset="2"/>
              </a:rPr>
              <a:t>n</a:t>
            </a:r>
            <a:r>
              <a:rPr lang="en-US" sz="2000" baseline="-25000" dirty="0">
                <a:latin typeface="Symbol" pitchFamily="18" charset="2"/>
              </a:rPr>
              <a:t>m</a:t>
            </a:r>
            <a:r>
              <a:rPr lang="en-US" sz="2000" baseline="-25000" dirty="0">
                <a:latin typeface="Times New Roman" pitchFamily="18" charset="0"/>
              </a:rPr>
              <a:t> </a:t>
            </a:r>
          </a:p>
          <a:p>
            <a:r>
              <a:rPr lang="en-US" sz="2000" dirty="0" err="1">
                <a:latin typeface="Symbol" pitchFamily="18" charset="2"/>
              </a:rPr>
              <a:t>n</a:t>
            </a:r>
            <a:r>
              <a:rPr lang="en-US" sz="2000" baseline="-25000" dirty="0" err="1">
                <a:latin typeface="Symbol" pitchFamily="18" charset="2"/>
              </a:rPr>
              <a:t>t</a:t>
            </a:r>
            <a:endParaRPr lang="en-US" sz="2000" dirty="0">
              <a:latin typeface="Symbol" pitchFamily="18" charset="2"/>
            </a:endParaRPr>
          </a:p>
        </p:txBody>
      </p:sp>
      <p:sp>
        <p:nvSpPr>
          <p:cNvPr id="6" name="Text Box 45"/>
          <p:cNvSpPr txBox="1">
            <a:spLocks noChangeArrowheads="1"/>
          </p:cNvSpPr>
          <p:nvPr/>
        </p:nvSpPr>
        <p:spPr bwMode="auto">
          <a:xfrm>
            <a:off x="4439351" y="2530546"/>
            <a:ext cx="40267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n</a:t>
            </a:r>
            <a:r>
              <a:rPr lang="en-US" sz="2000" baseline="-25000" dirty="0">
                <a:latin typeface="Times New Roman" pitchFamily="18" charset="0"/>
              </a:rPr>
              <a:t>1</a:t>
            </a:r>
          </a:p>
          <a:p>
            <a:r>
              <a:rPr lang="en-US" sz="2000" dirty="0">
                <a:latin typeface="Symbol" pitchFamily="18" charset="2"/>
              </a:rPr>
              <a:t>n</a:t>
            </a:r>
            <a:r>
              <a:rPr lang="en-US" sz="2000" baseline="-25000" dirty="0">
                <a:latin typeface="Times New Roman" pitchFamily="18" charset="0"/>
              </a:rPr>
              <a:t>2</a:t>
            </a:r>
          </a:p>
          <a:p>
            <a:r>
              <a:rPr lang="en-US" sz="2000" dirty="0">
                <a:latin typeface="Symbol" pitchFamily="18" charset="2"/>
              </a:rPr>
              <a:t>n</a:t>
            </a:r>
            <a:r>
              <a:rPr lang="en-US" sz="2000" baseline="-25000" dirty="0">
                <a:latin typeface="Times New Roman" pitchFamily="18" charset="0"/>
              </a:rPr>
              <a:t>3</a:t>
            </a:r>
            <a:endParaRPr lang="en-US" sz="2000" dirty="0">
              <a:latin typeface="Symbol" pitchFamily="18" charset="2"/>
            </a:endParaRPr>
          </a:p>
        </p:txBody>
      </p:sp>
      <p:sp>
        <p:nvSpPr>
          <p:cNvPr id="7" name="Text Box 42"/>
          <p:cNvSpPr txBox="1">
            <a:spLocks noChangeArrowheads="1"/>
          </p:cNvSpPr>
          <p:nvPr/>
        </p:nvSpPr>
        <p:spPr bwMode="auto">
          <a:xfrm>
            <a:off x="1867356" y="1648043"/>
            <a:ext cx="2279358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latin typeface="Symbol" pitchFamily="18" charset="2"/>
              </a:rPr>
              <a:t>n</a:t>
            </a:r>
            <a:r>
              <a:rPr lang="en-US" sz="2400" baseline="-25000" dirty="0" err="1" smtClean="0"/>
              <a:t>f</a:t>
            </a:r>
            <a:r>
              <a:rPr lang="en-US" sz="2400" dirty="0" smtClean="0"/>
              <a:t>  = U</a:t>
            </a:r>
            <a:r>
              <a:rPr lang="en-US" sz="2400" baseline="-25000" dirty="0" smtClean="0"/>
              <a:t>PMNS  </a:t>
            </a:r>
            <a:r>
              <a:rPr lang="en-US" sz="2400" dirty="0" smtClean="0">
                <a:latin typeface="Symbol" pitchFamily="18" charset="2"/>
              </a:rPr>
              <a:t>n</a:t>
            </a:r>
            <a:r>
              <a:rPr lang="en-US" sz="2400" baseline="-25000" dirty="0" smtClean="0"/>
              <a:t>m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530538" y="2543248"/>
            <a:ext cx="18343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U</a:t>
            </a:r>
            <a:r>
              <a:rPr lang="en-US" sz="2000" baseline="-25000" dirty="0" smtClean="0"/>
              <a:t>e1</a:t>
            </a:r>
            <a:r>
              <a:rPr lang="en-US" sz="2000" baseline="30000" dirty="0" smtClean="0"/>
              <a:t>    </a:t>
            </a:r>
            <a:r>
              <a:rPr lang="en-US" sz="2000" dirty="0" smtClean="0"/>
              <a:t>U</a:t>
            </a:r>
            <a:r>
              <a:rPr lang="en-US" sz="2000" baseline="-25000" dirty="0" smtClean="0"/>
              <a:t>e2</a:t>
            </a:r>
            <a:r>
              <a:rPr lang="en-US" sz="2000" dirty="0" smtClean="0"/>
              <a:t>   U</a:t>
            </a:r>
            <a:r>
              <a:rPr lang="en-US" sz="2000" baseline="-25000" dirty="0" smtClean="0"/>
              <a:t>e3</a:t>
            </a:r>
            <a:r>
              <a:rPr lang="en-US" sz="2000" dirty="0" smtClean="0"/>
              <a:t>  </a:t>
            </a:r>
          </a:p>
          <a:p>
            <a:r>
              <a:rPr lang="en-US" sz="2000" dirty="0" smtClean="0"/>
              <a:t>U</a:t>
            </a:r>
            <a:r>
              <a:rPr lang="en-US" sz="2000" baseline="-25000" dirty="0" smtClean="0">
                <a:latin typeface="Symbol" pitchFamily="18" charset="2"/>
              </a:rPr>
              <a:t>m</a:t>
            </a:r>
            <a:r>
              <a:rPr lang="en-US" sz="2000" baseline="-25000" dirty="0" smtClean="0"/>
              <a:t>1</a:t>
            </a:r>
            <a:r>
              <a:rPr lang="en-US" sz="2000" baseline="30000" dirty="0" smtClean="0"/>
              <a:t>   </a:t>
            </a:r>
            <a:r>
              <a:rPr lang="en-US" sz="2000" dirty="0" smtClean="0"/>
              <a:t> U</a:t>
            </a:r>
            <a:r>
              <a:rPr lang="en-US" sz="2000" baseline="-25000" dirty="0" smtClean="0">
                <a:latin typeface="Symbol" pitchFamily="18" charset="2"/>
              </a:rPr>
              <a:t>m</a:t>
            </a:r>
            <a:r>
              <a:rPr lang="en-US" sz="2000" baseline="-25000" dirty="0" smtClean="0"/>
              <a:t>2</a:t>
            </a:r>
            <a:r>
              <a:rPr lang="en-US" sz="2000" baseline="30000" dirty="0" smtClean="0"/>
              <a:t>    </a:t>
            </a:r>
            <a:r>
              <a:rPr lang="en-US" sz="2000" dirty="0" smtClean="0"/>
              <a:t>U</a:t>
            </a:r>
            <a:r>
              <a:rPr lang="en-US" sz="2000" baseline="-25000" dirty="0" smtClean="0">
                <a:latin typeface="Symbol" pitchFamily="18" charset="2"/>
              </a:rPr>
              <a:t>m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U</a:t>
            </a:r>
            <a:r>
              <a:rPr lang="en-US" sz="2000" baseline="-25000" dirty="0" smtClean="0"/>
              <a:t> </a:t>
            </a:r>
            <a:r>
              <a:rPr lang="en-US" sz="2000" baseline="-25000" dirty="0" smtClean="0">
                <a:latin typeface="Symbol" pitchFamily="18" charset="2"/>
              </a:rPr>
              <a:t>t</a:t>
            </a:r>
            <a:r>
              <a:rPr lang="en-US" sz="2000" baseline="-25000" dirty="0" smtClean="0"/>
              <a:t>1</a:t>
            </a:r>
            <a:r>
              <a:rPr lang="en-US" sz="2000" baseline="30000" dirty="0" smtClean="0"/>
              <a:t>    </a:t>
            </a:r>
            <a:r>
              <a:rPr lang="en-US" sz="2000" dirty="0" smtClean="0"/>
              <a:t>U</a:t>
            </a:r>
            <a:r>
              <a:rPr lang="en-US" sz="2000" baseline="-25000" dirty="0" smtClean="0">
                <a:latin typeface="Symbol" pitchFamily="18" charset="2"/>
              </a:rPr>
              <a:t>t</a:t>
            </a:r>
            <a:r>
              <a:rPr lang="en-US" sz="2000" baseline="-25000" dirty="0" smtClean="0"/>
              <a:t>2</a:t>
            </a:r>
            <a:r>
              <a:rPr lang="en-US" sz="2000" baseline="30000" dirty="0" smtClean="0"/>
              <a:t>     </a:t>
            </a:r>
            <a:r>
              <a:rPr lang="en-US" sz="2000" dirty="0" smtClean="0"/>
              <a:t>U</a:t>
            </a:r>
            <a:r>
              <a:rPr lang="en-US" sz="2000" baseline="-25000" dirty="0" smtClean="0">
                <a:latin typeface="Symbol" pitchFamily="18" charset="2"/>
              </a:rPr>
              <a:t>t</a:t>
            </a:r>
            <a:r>
              <a:rPr lang="en-US" sz="2000" baseline="-25000" dirty="0" smtClean="0"/>
              <a:t>3</a:t>
            </a:r>
            <a:r>
              <a:rPr lang="en-US" sz="2000" baseline="30000" dirty="0" smtClean="0"/>
              <a:t> </a:t>
            </a:r>
            <a:r>
              <a:rPr lang="en-IE" sz="2000" dirty="0" smtClean="0"/>
              <a:t>   </a:t>
            </a:r>
            <a:endParaRPr lang="en-IE" sz="2000" dirty="0"/>
          </a:p>
        </p:txBody>
      </p:sp>
      <p:sp>
        <p:nvSpPr>
          <p:cNvPr id="9" name="AutoShape 48"/>
          <p:cNvSpPr>
            <a:spLocks noChangeArrowheads="1"/>
          </p:cNvSpPr>
          <p:nvPr/>
        </p:nvSpPr>
        <p:spPr bwMode="auto">
          <a:xfrm>
            <a:off x="1285965" y="2668775"/>
            <a:ext cx="439737" cy="860425"/>
          </a:xfrm>
          <a:prstGeom prst="bracketPair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48"/>
          <p:cNvSpPr>
            <a:spLocks noChangeArrowheads="1"/>
          </p:cNvSpPr>
          <p:nvPr/>
        </p:nvSpPr>
        <p:spPr bwMode="auto">
          <a:xfrm>
            <a:off x="2424226" y="2604977"/>
            <a:ext cx="1919428" cy="860425"/>
          </a:xfrm>
          <a:prstGeom prst="bracketPair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AutoShape 48"/>
          <p:cNvSpPr>
            <a:spLocks noChangeArrowheads="1"/>
          </p:cNvSpPr>
          <p:nvPr/>
        </p:nvSpPr>
        <p:spPr bwMode="auto">
          <a:xfrm>
            <a:off x="4428718" y="2604977"/>
            <a:ext cx="439737" cy="860425"/>
          </a:xfrm>
          <a:prstGeom prst="bracketPair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908548" y="2828260"/>
            <a:ext cx="5156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=</a:t>
            </a:r>
            <a:endParaRPr lang="en-IE" sz="2000" dirty="0"/>
          </a:p>
        </p:txBody>
      </p:sp>
      <p:sp>
        <p:nvSpPr>
          <p:cNvPr id="16" name="WordArt 26"/>
          <p:cNvSpPr>
            <a:spLocks noChangeArrowheads="1" noChangeShapeType="1" noTextEdit="1"/>
          </p:cNvSpPr>
          <p:nvPr/>
        </p:nvSpPr>
        <p:spPr bwMode="auto">
          <a:xfrm>
            <a:off x="275682" y="255175"/>
            <a:ext cx="3679630" cy="735179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Vacuum mixing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00035" y="3732063"/>
            <a:ext cx="817815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Theory of neutrino </a:t>
            </a:r>
            <a:r>
              <a:rPr lang="en-IE" sz="2000" dirty="0" err="1" smtClean="0"/>
              <a:t>flavor</a:t>
            </a:r>
            <a:r>
              <a:rPr lang="en-IE" sz="2000" dirty="0" smtClean="0"/>
              <a:t> transformations in vacuum  and </a:t>
            </a:r>
          </a:p>
          <a:p>
            <a:r>
              <a:rPr lang="en-IE" sz="2000" dirty="0" smtClean="0"/>
              <a:t>various media will be presented in systematic way.</a:t>
            </a:r>
            <a:br>
              <a:rPr lang="en-IE" sz="2000" dirty="0" smtClean="0"/>
            </a:br>
            <a:r>
              <a:rPr lang="en-IE" sz="2000" dirty="0" smtClean="0"/>
              <a:t>That includes oscillations, adiabatic conversion in matter,</a:t>
            </a:r>
            <a:br>
              <a:rPr lang="en-IE" sz="2000" dirty="0" smtClean="0"/>
            </a:br>
            <a:r>
              <a:rPr lang="en-IE" sz="2000" dirty="0" smtClean="0"/>
              <a:t>parametric effects, transformations in multi-layer media,</a:t>
            </a:r>
            <a:br>
              <a:rPr lang="en-IE" sz="2000" dirty="0" smtClean="0"/>
            </a:br>
            <a:r>
              <a:rPr lang="en-IE" sz="2000" dirty="0" smtClean="0"/>
              <a:t>collective transformations. Physics derivations of the results</a:t>
            </a:r>
            <a:br>
              <a:rPr lang="en-IE" sz="2000" dirty="0" smtClean="0"/>
            </a:br>
            <a:r>
              <a:rPr lang="en-IE" sz="2000" dirty="0" smtClean="0"/>
              <a:t>will be given, and various subtle aspects discussed.</a:t>
            </a:r>
            <a:br>
              <a:rPr lang="en-IE" sz="2000" dirty="0" smtClean="0"/>
            </a:br>
            <a:r>
              <a:rPr lang="en-IE" sz="2000" dirty="0" smtClean="0"/>
              <a:t>Some applications and possible manifestations of physics beyond</a:t>
            </a:r>
            <a:br>
              <a:rPr lang="en-IE" sz="2000" dirty="0" smtClean="0"/>
            </a:br>
            <a:r>
              <a:rPr lang="en-IE" sz="2000" dirty="0" smtClean="0"/>
              <a:t>the standard model will be outlined.</a:t>
            </a:r>
            <a:endParaRPr lang="en-IE" sz="2000" dirty="0"/>
          </a:p>
        </p:txBody>
      </p:sp>
      <p:sp>
        <p:nvSpPr>
          <p:cNvPr id="12" name="WordArt 26"/>
          <p:cNvSpPr>
            <a:spLocks noChangeArrowheads="1" noChangeShapeType="1" noTextEdit="1"/>
          </p:cNvSpPr>
          <p:nvPr/>
        </p:nvSpPr>
        <p:spPr bwMode="auto">
          <a:xfrm>
            <a:off x="328848" y="265814"/>
            <a:ext cx="3849747" cy="884035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Introduction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0035" y="1754373"/>
            <a:ext cx="798505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Theory and observations of the neutrino </a:t>
            </a:r>
            <a:r>
              <a:rPr lang="en-IE" sz="2000" dirty="0" err="1" smtClean="0"/>
              <a:t>flavor</a:t>
            </a:r>
            <a:r>
              <a:rPr lang="en-IE" sz="2000" dirty="0" smtClean="0"/>
              <a:t> transformations </a:t>
            </a:r>
          </a:p>
          <a:p>
            <a:r>
              <a:rPr lang="en-IE" sz="2000" dirty="0" smtClean="0"/>
              <a:t>play the key role in developments of neutrino physics with applications to the Earth based neutrino experiments,  to solar, </a:t>
            </a:r>
          </a:p>
          <a:p>
            <a:r>
              <a:rPr lang="en-IE" sz="2000" dirty="0" smtClean="0"/>
              <a:t>atmospheric and supernova neutrinos,  to cosmic neutrinos of high energies. </a:t>
            </a:r>
            <a:endParaRPr lang="en-IE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3108960" y="1371600"/>
            <a:ext cx="3215640" cy="762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3293944" y="1524000"/>
            <a:ext cx="812031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/>
              <a:t>P(</a:t>
            </a:r>
            <a:r>
              <a:rPr lang="en-US" sz="2000" dirty="0">
                <a:latin typeface="Symbol" pitchFamily="18" charset="2"/>
              </a:rPr>
              <a:t>n</a:t>
            </a:r>
            <a:r>
              <a:rPr lang="en-US" sz="2000" baseline="-25000" dirty="0">
                <a:latin typeface="Symbol" pitchFamily="18" charset="2"/>
              </a:rPr>
              <a:t>m</a:t>
            </a:r>
            <a:r>
              <a:rPr lang="en-US" sz="2000" dirty="0"/>
              <a:t>) </a:t>
            </a:r>
            <a:r>
              <a:rPr lang="en-US" sz="2000" dirty="0" smtClean="0"/>
              <a:t>                          </a:t>
            </a:r>
            <a:endParaRPr lang="en-US" sz="2000" dirty="0"/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4038600" y="1524000"/>
            <a:ext cx="2038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/>
              <a:t>=  sin</a:t>
            </a:r>
            <a:r>
              <a:rPr lang="en-US" sz="2000" baseline="30000" dirty="0"/>
              <a:t>2</a:t>
            </a:r>
            <a:r>
              <a:rPr lang="en-US" sz="2000" dirty="0"/>
              <a:t>2</a:t>
            </a:r>
            <a:r>
              <a:rPr lang="en-US" sz="2000" dirty="0">
                <a:latin typeface="Symbol" pitchFamily="18" charset="2"/>
              </a:rPr>
              <a:t>q</a:t>
            </a:r>
            <a:r>
              <a:rPr lang="en-US" sz="2000" dirty="0"/>
              <a:t> sin</a:t>
            </a:r>
            <a:r>
              <a:rPr lang="en-US" sz="2000" baseline="30000" dirty="0"/>
              <a:t>2</a:t>
            </a:r>
            <a:endParaRPr lang="en-US" sz="2000" dirty="0"/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5676900" y="1381125"/>
            <a:ext cx="5492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Symbol" pitchFamily="18" charset="2"/>
              </a:rPr>
              <a:t>p</a:t>
            </a:r>
            <a:r>
              <a:rPr lang="en-US" sz="2000"/>
              <a:t>x </a:t>
            </a:r>
          </a:p>
          <a:p>
            <a:r>
              <a:rPr lang="en-US" sz="2000"/>
              <a:t> l</a:t>
            </a:r>
            <a:r>
              <a:rPr lang="en-US" sz="2000" baseline="-25000"/>
              <a:t> </a:t>
            </a:r>
            <a:r>
              <a:rPr lang="en-US" sz="2000" baseline="-25000">
                <a:latin typeface="Symbol" pitchFamily="18" charset="2"/>
              </a:rPr>
              <a:t>n</a:t>
            </a:r>
            <a:endParaRPr lang="en-US" sz="2000"/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>
            <a:off x="5767388" y="1752600"/>
            <a:ext cx="266700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8" name="WordArt 18"/>
          <p:cNvSpPr>
            <a:spLocks noChangeArrowheads="1" noChangeShapeType="1" noTextEdit="1"/>
          </p:cNvSpPr>
          <p:nvPr/>
        </p:nvSpPr>
        <p:spPr bwMode="auto">
          <a:xfrm>
            <a:off x="546138" y="244544"/>
            <a:ext cx="4841875" cy="104199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Physics summary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31759" name="Text Box 20"/>
          <p:cNvSpPr txBox="1">
            <a:spLocks noChangeArrowheads="1"/>
          </p:cNvSpPr>
          <p:nvPr/>
        </p:nvSpPr>
        <p:spPr bwMode="auto">
          <a:xfrm>
            <a:off x="1687824" y="2382838"/>
            <a:ext cx="6140450" cy="1006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All complications </a:t>
            </a:r>
            <a:r>
              <a:rPr lang="en-US" sz="2000" dirty="0" smtClean="0"/>
              <a:t>are “absorbed” </a:t>
            </a:r>
            <a:r>
              <a:rPr lang="en-US" sz="2000" dirty="0"/>
              <a:t>in normalization</a:t>
            </a:r>
          </a:p>
          <a:p>
            <a:r>
              <a:rPr lang="en-US" sz="2000" dirty="0"/>
              <a:t>or reduced to partial averaging of oscillations </a:t>
            </a:r>
          </a:p>
          <a:p>
            <a:r>
              <a:rPr lang="en-US" sz="2000" dirty="0"/>
              <a:t>or lead to negligible corrections of order  m/E &lt;&lt; 1</a:t>
            </a:r>
          </a:p>
        </p:txBody>
      </p:sp>
      <p:sp>
        <p:nvSpPr>
          <p:cNvPr id="31760" name="Text Box 22"/>
          <p:cNvSpPr txBox="1">
            <a:spLocks noChangeArrowheads="1"/>
          </p:cNvSpPr>
          <p:nvPr/>
        </p:nvSpPr>
        <p:spPr bwMode="auto">
          <a:xfrm rot="-217485">
            <a:off x="1144588" y="3949700"/>
            <a:ext cx="5614987" cy="7016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Oscillations - effect of the phase difference </a:t>
            </a:r>
          </a:p>
          <a:p>
            <a:r>
              <a:rPr lang="en-US" sz="2000" dirty="0"/>
              <a:t>increase between mass  </a:t>
            </a:r>
            <a:r>
              <a:rPr lang="en-US" sz="2000" dirty="0" err="1" smtClean="0"/>
              <a:t>eigenstates</a:t>
            </a:r>
            <a:endParaRPr lang="en-US" sz="2000" dirty="0"/>
          </a:p>
        </p:txBody>
      </p:sp>
      <p:sp>
        <p:nvSpPr>
          <p:cNvPr id="31761" name="Text Box 23"/>
          <p:cNvSpPr txBox="1">
            <a:spLocks noChangeArrowheads="1"/>
          </p:cNvSpPr>
          <p:nvPr/>
        </p:nvSpPr>
        <p:spPr bwMode="auto">
          <a:xfrm>
            <a:off x="1943100" y="4856163"/>
            <a:ext cx="6219825" cy="701675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Admixtures of the  mass eigenstates  </a:t>
            </a:r>
            <a:r>
              <a:rPr lang="en-US" sz="2000">
                <a:latin typeface="Symbol" pitchFamily="18" charset="2"/>
              </a:rPr>
              <a:t>n</a:t>
            </a:r>
            <a:r>
              <a:rPr lang="en-US" sz="2000" baseline="-25000"/>
              <a:t>i</a:t>
            </a:r>
            <a:r>
              <a:rPr lang="en-US" sz="2000"/>
              <a:t>  in a given </a:t>
            </a:r>
          </a:p>
          <a:p>
            <a:r>
              <a:rPr lang="en-US" sz="2000"/>
              <a:t>neutrino state do not change during propagation</a:t>
            </a:r>
          </a:p>
        </p:txBody>
      </p:sp>
      <p:sp>
        <p:nvSpPr>
          <p:cNvPr id="31762" name="Text Box 24"/>
          <p:cNvSpPr txBox="1">
            <a:spLocks noChangeArrowheads="1"/>
          </p:cNvSpPr>
          <p:nvPr/>
        </p:nvSpPr>
        <p:spPr bwMode="auto">
          <a:xfrm rot="202038">
            <a:off x="2538413" y="5851525"/>
            <a:ext cx="5818187" cy="701675"/>
          </a:xfrm>
          <a:prstGeom prst="rect">
            <a:avLst/>
          </a:prstGeom>
          <a:solidFill>
            <a:srgbClr val="FF33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Flavors (flavor composition) of the eigenstates </a:t>
            </a:r>
          </a:p>
          <a:p>
            <a:r>
              <a:rPr lang="en-US" sz="2000"/>
              <a:t>are fixed by the  vacuum mixing angle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05153" y="1436469"/>
            <a:ext cx="17176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Appearance   probability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4663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7183438" y="2290763"/>
            <a:ext cx="1779587" cy="2141537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</a:rPr>
              <a:t> </a:t>
            </a:r>
          </a:p>
        </p:txBody>
      </p:sp>
      <p:sp>
        <p:nvSpPr>
          <p:cNvPr id="21509" name="WordArt 5"/>
          <p:cNvSpPr>
            <a:spLocks noChangeArrowheads="1" noChangeShapeType="1" noTextEdit="1"/>
          </p:cNvSpPr>
          <p:nvPr/>
        </p:nvSpPr>
        <p:spPr bwMode="auto">
          <a:xfrm>
            <a:off x="200544" y="1789089"/>
            <a:ext cx="1282700" cy="50230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199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Solar</a:t>
            </a:r>
          </a:p>
        </p:txBody>
      </p:sp>
      <p:sp>
        <p:nvSpPr>
          <p:cNvPr id="21510" name="WordArt 6"/>
          <p:cNvSpPr>
            <a:spLocks noChangeArrowheads="1" noChangeShapeType="1" noTextEdit="1"/>
          </p:cNvSpPr>
          <p:nvPr/>
        </p:nvSpPr>
        <p:spPr bwMode="auto">
          <a:xfrm rot="152896">
            <a:off x="138016" y="2708390"/>
            <a:ext cx="2043113" cy="5371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KamLAND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prstShdw prst="shdw13" dist="53882" dir="13500000">
                  <a:srgbClr val="868686"/>
                </a:prstShdw>
              </a:effectLst>
              <a:latin typeface="Arial Black"/>
            </a:endParaRPr>
          </a:p>
        </p:txBody>
      </p:sp>
      <p:sp>
        <p:nvSpPr>
          <p:cNvPr id="21511" name="WordArt 7"/>
          <p:cNvSpPr>
            <a:spLocks noChangeArrowheads="1" noChangeShapeType="1" noTextEdit="1"/>
          </p:cNvSpPr>
          <p:nvPr/>
        </p:nvSpPr>
        <p:spPr bwMode="auto">
          <a:xfrm rot="253883">
            <a:off x="147916" y="5052990"/>
            <a:ext cx="2535237" cy="570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Atmospheric</a:t>
            </a:r>
          </a:p>
        </p:txBody>
      </p:sp>
      <p:sp>
        <p:nvSpPr>
          <p:cNvPr id="21512" name="WordArt 8"/>
          <p:cNvSpPr>
            <a:spLocks noChangeArrowheads="1" noChangeShapeType="1" noTextEdit="1"/>
          </p:cNvSpPr>
          <p:nvPr/>
        </p:nvSpPr>
        <p:spPr bwMode="auto">
          <a:xfrm rot="430217">
            <a:off x="264332" y="275869"/>
            <a:ext cx="1551608" cy="43779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MINOS</a:t>
            </a:r>
          </a:p>
        </p:txBody>
      </p:sp>
      <p:sp>
        <p:nvSpPr>
          <p:cNvPr id="21513" name="WordArt 9"/>
          <p:cNvSpPr>
            <a:spLocks noChangeArrowheads="1" noChangeShapeType="1" noTextEdit="1"/>
          </p:cNvSpPr>
          <p:nvPr/>
        </p:nvSpPr>
        <p:spPr bwMode="auto">
          <a:xfrm rot="344258">
            <a:off x="263095" y="5480416"/>
            <a:ext cx="1919288" cy="4966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neutrinos</a:t>
            </a:r>
          </a:p>
        </p:txBody>
      </p:sp>
      <p:sp>
        <p:nvSpPr>
          <p:cNvPr id="21514" name="WordArt 10"/>
          <p:cNvSpPr>
            <a:spLocks noChangeArrowheads="1" noChangeShapeType="1" noTextEdit="1"/>
          </p:cNvSpPr>
          <p:nvPr/>
        </p:nvSpPr>
        <p:spPr bwMode="auto">
          <a:xfrm>
            <a:off x="124647" y="2221549"/>
            <a:ext cx="2173287" cy="49325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neutrinos</a:t>
            </a:r>
          </a:p>
        </p:txBody>
      </p:sp>
      <p:sp>
        <p:nvSpPr>
          <p:cNvPr id="21515" name="WordArt 11"/>
          <p:cNvSpPr>
            <a:spLocks noChangeArrowheads="1" noChangeShapeType="1" noTextEdit="1"/>
          </p:cNvSpPr>
          <p:nvPr/>
        </p:nvSpPr>
        <p:spPr bwMode="auto">
          <a:xfrm rot="310788">
            <a:off x="238093" y="764663"/>
            <a:ext cx="813974" cy="45201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T2K</a:t>
            </a:r>
          </a:p>
        </p:txBody>
      </p:sp>
      <p:pic>
        <p:nvPicPr>
          <p:cNvPr id="21517" name="Picture 13" descr="evol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457769">
            <a:off x="3433763" y="1417638"/>
            <a:ext cx="2840037" cy="1997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1518" name="Rectangle 14"/>
          <p:cNvSpPr>
            <a:spLocks noChangeArrowheads="1"/>
          </p:cNvSpPr>
          <p:nvPr/>
        </p:nvSpPr>
        <p:spPr bwMode="auto">
          <a:xfrm rot="427925">
            <a:off x="3179763" y="3524250"/>
            <a:ext cx="2843212" cy="1974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/>
          </a:p>
        </p:txBody>
      </p:sp>
      <p:sp>
        <p:nvSpPr>
          <p:cNvPr id="21519" name="Freeform 15"/>
          <p:cNvSpPr>
            <a:spLocks/>
          </p:cNvSpPr>
          <p:nvPr/>
        </p:nvSpPr>
        <p:spPr bwMode="auto">
          <a:xfrm rot="444358">
            <a:off x="3233738" y="3560763"/>
            <a:ext cx="2795587" cy="1419225"/>
          </a:xfrm>
          <a:custGeom>
            <a:avLst/>
            <a:gdLst>
              <a:gd name="T0" fmla="*/ 0 w 2880"/>
              <a:gd name="T1" fmla="*/ 0 h 768"/>
              <a:gd name="T2" fmla="*/ 96 w 2880"/>
              <a:gd name="T3" fmla="*/ 768 h 768"/>
              <a:gd name="T4" fmla="*/ 192 w 2880"/>
              <a:gd name="T5" fmla="*/ 0 h 768"/>
              <a:gd name="T6" fmla="*/ 288 w 2880"/>
              <a:gd name="T7" fmla="*/ 768 h 768"/>
              <a:gd name="T8" fmla="*/ 384 w 2880"/>
              <a:gd name="T9" fmla="*/ 0 h 768"/>
              <a:gd name="T10" fmla="*/ 480 w 2880"/>
              <a:gd name="T11" fmla="*/ 768 h 768"/>
              <a:gd name="T12" fmla="*/ 576 w 2880"/>
              <a:gd name="T13" fmla="*/ 0 h 768"/>
              <a:gd name="T14" fmla="*/ 672 w 2880"/>
              <a:gd name="T15" fmla="*/ 768 h 768"/>
              <a:gd name="T16" fmla="*/ 768 w 2880"/>
              <a:gd name="T17" fmla="*/ 0 h 768"/>
              <a:gd name="T18" fmla="*/ 864 w 2880"/>
              <a:gd name="T19" fmla="*/ 768 h 768"/>
              <a:gd name="T20" fmla="*/ 960 w 2880"/>
              <a:gd name="T21" fmla="*/ 0 h 768"/>
              <a:gd name="T22" fmla="*/ 1056 w 2880"/>
              <a:gd name="T23" fmla="*/ 768 h 768"/>
              <a:gd name="T24" fmla="*/ 1152 w 2880"/>
              <a:gd name="T25" fmla="*/ 0 h 768"/>
              <a:gd name="T26" fmla="*/ 1248 w 2880"/>
              <a:gd name="T27" fmla="*/ 768 h 768"/>
              <a:gd name="T28" fmla="*/ 1344 w 2880"/>
              <a:gd name="T29" fmla="*/ 0 h 768"/>
              <a:gd name="T30" fmla="*/ 1440 w 2880"/>
              <a:gd name="T31" fmla="*/ 768 h 768"/>
              <a:gd name="T32" fmla="*/ 1536 w 2880"/>
              <a:gd name="T33" fmla="*/ 0 h 768"/>
              <a:gd name="T34" fmla="*/ 1632 w 2880"/>
              <a:gd name="T35" fmla="*/ 768 h 768"/>
              <a:gd name="T36" fmla="*/ 1728 w 2880"/>
              <a:gd name="T37" fmla="*/ 0 h 768"/>
              <a:gd name="T38" fmla="*/ 1824 w 2880"/>
              <a:gd name="T39" fmla="*/ 768 h 768"/>
              <a:gd name="T40" fmla="*/ 1920 w 2880"/>
              <a:gd name="T41" fmla="*/ 0 h 768"/>
              <a:gd name="T42" fmla="*/ 2016 w 2880"/>
              <a:gd name="T43" fmla="*/ 768 h 768"/>
              <a:gd name="T44" fmla="*/ 2112 w 2880"/>
              <a:gd name="T45" fmla="*/ 0 h 768"/>
              <a:gd name="T46" fmla="*/ 2208 w 2880"/>
              <a:gd name="T47" fmla="*/ 768 h 768"/>
              <a:gd name="T48" fmla="*/ 2304 w 2880"/>
              <a:gd name="T49" fmla="*/ 0 h 768"/>
              <a:gd name="T50" fmla="*/ 2400 w 2880"/>
              <a:gd name="T51" fmla="*/ 768 h 768"/>
              <a:gd name="T52" fmla="*/ 2496 w 2880"/>
              <a:gd name="T53" fmla="*/ 0 h 768"/>
              <a:gd name="T54" fmla="*/ 2592 w 2880"/>
              <a:gd name="T55" fmla="*/ 768 h 768"/>
              <a:gd name="T56" fmla="*/ 2688 w 2880"/>
              <a:gd name="T57" fmla="*/ 0 h 768"/>
              <a:gd name="T58" fmla="*/ 2784 w 2880"/>
              <a:gd name="T59" fmla="*/ 768 h 768"/>
              <a:gd name="T60" fmla="*/ 2880 w 2880"/>
              <a:gd name="T61" fmla="*/ 0 h 768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2880"/>
              <a:gd name="T94" fmla="*/ 0 h 768"/>
              <a:gd name="T95" fmla="*/ 2880 w 2880"/>
              <a:gd name="T96" fmla="*/ 768 h 768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2880" h="768">
                <a:moveTo>
                  <a:pt x="0" y="0"/>
                </a:moveTo>
                <a:cubicBezTo>
                  <a:pt x="32" y="384"/>
                  <a:pt x="64" y="768"/>
                  <a:pt x="96" y="768"/>
                </a:cubicBezTo>
                <a:cubicBezTo>
                  <a:pt x="128" y="768"/>
                  <a:pt x="160" y="0"/>
                  <a:pt x="192" y="0"/>
                </a:cubicBezTo>
                <a:cubicBezTo>
                  <a:pt x="224" y="0"/>
                  <a:pt x="256" y="768"/>
                  <a:pt x="288" y="768"/>
                </a:cubicBezTo>
                <a:cubicBezTo>
                  <a:pt x="320" y="768"/>
                  <a:pt x="352" y="0"/>
                  <a:pt x="384" y="0"/>
                </a:cubicBezTo>
                <a:cubicBezTo>
                  <a:pt x="416" y="0"/>
                  <a:pt x="448" y="768"/>
                  <a:pt x="480" y="768"/>
                </a:cubicBezTo>
                <a:cubicBezTo>
                  <a:pt x="512" y="768"/>
                  <a:pt x="544" y="0"/>
                  <a:pt x="576" y="0"/>
                </a:cubicBezTo>
                <a:cubicBezTo>
                  <a:pt x="608" y="0"/>
                  <a:pt x="640" y="768"/>
                  <a:pt x="672" y="768"/>
                </a:cubicBezTo>
                <a:cubicBezTo>
                  <a:pt x="704" y="768"/>
                  <a:pt x="736" y="0"/>
                  <a:pt x="768" y="0"/>
                </a:cubicBezTo>
                <a:cubicBezTo>
                  <a:pt x="800" y="0"/>
                  <a:pt x="832" y="768"/>
                  <a:pt x="864" y="768"/>
                </a:cubicBezTo>
                <a:cubicBezTo>
                  <a:pt x="896" y="768"/>
                  <a:pt x="928" y="0"/>
                  <a:pt x="960" y="0"/>
                </a:cubicBezTo>
                <a:cubicBezTo>
                  <a:pt x="992" y="0"/>
                  <a:pt x="1024" y="768"/>
                  <a:pt x="1056" y="768"/>
                </a:cubicBezTo>
                <a:cubicBezTo>
                  <a:pt x="1088" y="768"/>
                  <a:pt x="1120" y="0"/>
                  <a:pt x="1152" y="0"/>
                </a:cubicBezTo>
                <a:cubicBezTo>
                  <a:pt x="1184" y="0"/>
                  <a:pt x="1216" y="768"/>
                  <a:pt x="1248" y="768"/>
                </a:cubicBezTo>
                <a:cubicBezTo>
                  <a:pt x="1280" y="768"/>
                  <a:pt x="1312" y="0"/>
                  <a:pt x="1344" y="0"/>
                </a:cubicBezTo>
                <a:cubicBezTo>
                  <a:pt x="1376" y="0"/>
                  <a:pt x="1408" y="768"/>
                  <a:pt x="1440" y="768"/>
                </a:cubicBezTo>
                <a:cubicBezTo>
                  <a:pt x="1472" y="768"/>
                  <a:pt x="1504" y="0"/>
                  <a:pt x="1536" y="0"/>
                </a:cubicBezTo>
                <a:cubicBezTo>
                  <a:pt x="1568" y="0"/>
                  <a:pt x="1600" y="768"/>
                  <a:pt x="1632" y="768"/>
                </a:cubicBezTo>
                <a:cubicBezTo>
                  <a:pt x="1664" y="768"/>
                  <a:pt x="1696" y="0"/>
                  <a:pt x="1728" y="0"/>
                </a:cubicBezTo>
                <a:cubicBezTo>
                  <a:pt x="1760" y="0"/>
                  <a:pt x="1792" y="768"/>
                  <a:pt x="1824" y="768"/>
                </a:cubicBezTo>
                <a:cubicBezTo>
                  <a:pt x="1856" y="768"/>
                  <a:pt x="1888" y="0"/>
                  <a:pt x="1920" y="0"/>
                </a:cubicBezTo>
                <a:cubicBezTo>
                  <a:pt x="1952" y="0"/>
                  <a:pt x="1984" y="768"/>
                  <a:pt x="2016" y="768"/>
                </a:cubicBezTo>
                <a:cubicBezTo>
                  <a:pt x="2048" y="768"/>
                  <a:pt x="2080" y="0"/>
                  <a:pt x="2112" y="0"/>
                </a:cubicBezTo>
                <a:cubicBezTo>
                  <a:pt x="2144" y="0"/>
                  <a:pt x="2176" y="768"/>
                  <a:pt x="2208" y="768"/>
                </a:cubicBezTo>
                <a:cubicBezTo>
                  <a:pt x="2240" y="768"/>
                  <a:pt x="2272" y="0"/>
                  <a:pt x="2304" y="0"/>
                </a:cubicBezTo>
                <a:cubicBezTo>
                  <a:pt x="2336" y="0"/>
                  <a:pt x="2368" y="768"/>
                  <a:pt x="2400" y="768"/>
                </a:cubicBezTo>
                <a:cubicBezTo>
                  <a:pt x="2432" y="768"/>
                  <a:pt x="2464" y="0"/>
                  <a:pt x="2496" y="0"/>
                </a:cubicBezTo>
                <a:cubicBezTo>
                  <a:pt x="2528" y="0"/>
                  <a:pt x="2560" y="768"/>
                  <a:pt x="2592" y="768"/>
                </a:cubicBezTo>
                <a:cubicBezTo>
                  <a:pt x="2624" y="768"/>
                  <a:pt x="2656" y="0"/>
                  <a:pt x="2688" y="0"/>
                </a:cubicBezTo>
                <a:cubicBezTo>
                  <a:pt x="2720" y="0"/>
                  <a:pt x="2752" y="768"/>
                  <a:pt x="2784" y="768"/>
                </a:cubicBezTo>
                <a:cubicBezTo>
                  <a:pt x="2816" y="768"/>
                  <a:pt x="2848" y="384"/>
                  <a:pt x="2880" y="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0" name="WordArt 16"/>
          <p:cNvSpPr>
            <a:spLocks noChangeArrowheads="1" noChangeShapeType="1" noTextEdit="1"/>
          </p:cNvSpPr>
          <p:nvPr/>
        </p:nvSpPr>
        <p:spPr bwMode="auto">
          <a:xfrm>
            <a:off x="6853238" y="831850"/>
            <a:ext cx="1593850" cy="6746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Symbol"/>
              </a:rPr>
              <a:t> </a:t>
            </a:r>
          </a:p>
        </p:txBody>
      </p:sp>
      <p:sp>
        <p:nvSpPr>
          <p:cNvPr id="21521" name="WordArt 17"/>
          <p:cNvSpPr>
            <a:spLocks noChangeArrowheads="1" noChangeShapeType="1" noTextEdit="1"/>
          </p:cNvSpPr>
          <p:nvPr/>
        </p:nvSpPr>
        <p:spPr bwMode="auto">
          <a:xfrm>
            <a:off x="7940675" y="2789238"/>
            <a:ext cx="534988" cy="5318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m</a:t>
            </a:r>
          </a:p>
        </p:txBody>
      </p:sp>
      <p:sp>
        <p:nvSpPr>
          <p:cNvPr id="21522" name="WordArt 18"/>
          <p:cNvSpPr>
            <a:spLocks noChangeArrowheads="1" noChangeShapeType="1" noTextEdit="1"/>
          </p:cNvSpPr>
          <p:nvPr/>
        </p:nvSpPr>
        <p:spPr bwMode="auto">
          <a:xfrm>
            <a:off x="8543925" y="2449513"/>
            <a:ext cx="319088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2</a:t>
            </a:r>
          </a:p>
        </p:txBody>
      </p:sp>
      <p:sp>
        <p:nvSpPr>
          <p:cNvPr id="21523" name="WordArt 19"/>
          <p:cNvSpPr>
            <a:spLocks noChangeArrowheads="1" noChangeShapeType="1" noTextEdit="1"/>
          </p:cNvSpPr>
          <p:nvPr/>
        </p:nvSpPr>
        <p:spPr bwMode="auto">
          <a:xfrm>
            <a:off x="7319963" y="2676525"/>
            <a:ext cx="534987" cy="644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prstShdw prst="shdw13" dist="53882" dir="13500000">
                    <a:srgbClr val="868686"/>
                  </a:prstShdw>
                </a:effectLst>
                <a:latin typeface="Symbol"/>
              </a:rPr>
              <a:t>D</a:t>
            </a:r>
          </a:p>
        </p:txBody>
      </p:sp>
      <p:sp>
        <p:nvSpPr>
          <p:cNvPr id="21524" name="WordArt 20"/>
          <p:cNvSpPr>
            <a:spLocks noChangeArrowheads="1" noChangeShapeType="1" noTextEdit="1"/>
          </p:cNvSpPr>
          <p:nvPr/>
        </p:nvSpPr>
        <p:spPr bwMode="auto">
          <a:xfrm>
            <a:off x="7726363" y="3659188"/>
            <a:ext cx="534987" cy="644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prstShdw prst="shdw13" dist="53882" dir="13500000">
                    <a:srgbClr val="868686"/>
                  </a:prstShdw>
                </a:effectLst>
                <a:latin typeface="Symbol"/>
              </a:rPr>
              <a:t>q</a:t>
            </a:r>
          </a:p>
        </p:txBody>
      </p:sp>
      <p:sp>
        <p:nvSpPr>
          <p:cNvPr id="21525" name="AutoShape 21"/>
          <p:cNvSpPr>
            <a:spLocks noChangeArrowheads="1"/>
          </p:cNvSpPr>
          <p:nvPr/>
        </p:nvSpPr>
        <p:spPr bwMode="auto">
          <a:xfrm>
            <a:off x="2740025" y="2856755"/>
            <a:ext cx="407988" cy="10287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26" name="AutoShape 22"/>
          <p:cNvSpPr>
            <a:spLocks noChangeArrowheads="1"/>
          </p:cNvSpPr>
          <p:nvPr/>
        </p:nvSpPr>
        <p:spPr bwMode="auto">
          <a:xfrm>
            <a:off x="6516688" y="2949575"/>
            <a:ext cx="407987" cy="10287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27" name="Text Box 23"/>
          <p:cNvSpPr txBox="1">
            <a:spLocks noChangeArrowheads="1"/>
          </p:cNvSpPr>
          <p:nvPr/>
        </p:nvSpPr>
        <p:spPr bwMode="auto">
          <a:xfrm rot="-522275">
            <a:off x="4621213" y="1330325"/>
            <a:ext cx="15859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MSW-effect</a:t>
            </a:r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 rot="468185">
            <a:off x="3140075" y="5080000"/>
            <a:ext cx="1422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Oscillations</a:t>
            </a:r>
          </a:p>
        </p:txBody>
      </p:sp>
      <p:sp>
        <p:nvSpPr>
          <p:cNvPr id="21529" name="WordArt 25"/>
          <p:cNvSpPr>
            <a:spLocks noChangeArrowheads="1" noChangeShapeType="1" noTextEdit="1"/>
          </p:cNvSpPr>
          <p:nvPr/>
        </p:nvSpPr>
        <p:spPr bwMode="auto">
          <a:xfrm rot="21266854">
            <a:off x="144312" y="3411185"/>
            <a:ext cx="2111823" cy="526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33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Double </a:t>
            </a:r>
            <a:r>
              <a:rPr lang="en-US" sz="36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33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Chooz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9933"/>
              </a:solidFill>
              <a:effectLst>
                <a:prstShdw prst="shdw13" dist="53882" dir="13500000">
                  <a:srgbClr val="868686"/>
                </a:prstShdw>
              </a:effectLst>
              <a:latin typeface="Arial Black"/>
            </a:endParaRPr>
          </a:p>
        </p:txBody>
      </p:sp>
      <p:sp>
        <p:nvSpPr>
          <p:cNvPr id="21530" name="Text Box 26"/>
          <p:cNvSpPr txBox="1">
            <a:spLocks noChangeArrowheads="1"/>
          </p:cNvSpPr>
          <p:nvPr/>
        </p:nvSpPr>
        <p:spPr bwMode="auto">
          <a:xfrm>
            <a:off x="4877973" y="5285397"/>
            <a:ext cx="22399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Can be resonantly </a:t>
            </a:r>
          </a:p>
          <a:p>
            <a:r>
              <a:rPr lang="en-US" dirty="0"/>
              <a:t>enhanced in matter</a:t>
            </a:r>
          </a:p>
        </p:txBody>
      </p:sp>
      <p:sp>
        <p:nvSpPr>
          <p:cNvPr id="21531" name="WordArt 27"/>
          <p:cNvSpPr>
            <a:spLocks noChangeArrowheads="1" noChangeShapeType="1" noTextEdit="1"/>
          </p:cNvSpPr>
          <p:nvPr/>
        </p:nvSpPr>
        <p:spPr bwMode="auto">
          <a:xfrm>
            <a:off x="269992" y="3953877"/>
            <a:ext cx="1919288" cy="5199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Daya</a:t>
            </a:r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 Bay</a:t>
            </a:r>
          </a:p>
        </p:txBody>
      </p:sp>
      <p:sp>
        <p:nvSpPr>
          <p:cNvPr id="29" name="WordArt 8"/>
          <p:cNvSpPr>
            <a:spLocks noChangeArrowheads="1" noChangeShapeType="1" noTextEdit="1"/>
          </p:cNvSpPr>
          <p:nvPr/>
        </p:nvSpPr>
        <p:spPr bwMode="auto">
          <a:xfrm rot="21378401">
            <a:off x="248903" y="6275382"/>
            <a:ext cx="1821890" cy="59473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DeepCore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bg1"/>
              </a:solidFill>
              <a:effectLst>
                <a:prstShdw prst="shdw13" dist="53882" dir="13500000">
                  <a:srgbClr val="868686"/>
                </a:prstShdw>
              </a:effectLst>
              <a:latin typeface="Arial Black"/>
            </a:endParaRPr>
          </a:p>
        </p:txBody>
      </p:sp>
      <p:sp>
        <p:nvSpPr>
          <p:cNvPr id="31" name="WordArt 8"/>
          <p:cNvSpPr>
            <a:spLocks noChangeArrowheads="1" noChangeShapeType="1" noTextEdit="1"/>
          </p:cNvSpPr>
          <p:nvPr/>
        </p:nvSpPr>
        <p:spPr bwMode="auto">
          <a:xfrm rot="349121">
            <a:off x="329188" y="4427287"/>
            <a:ext cx="1047513" cy="40246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RENO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C000"/>
              </a:solidFill>
              <a:effectLst>
                <a:prstShdw prst="shdw13" dist="53882" dir="13500000">
                  <a:srgbClr val="868686"/>
                </a:prstShdw>
              </a:effectLst>
              <a:latin typeface="Arial Black"/>
            </a:endParaRPr>
          </a:p>
        </p:txBody>
      </p:sp>
      <p:sp>
        <p:nvSpPr>
          <p:cNvPr id="32" name="WordArt 12"/>
          <p:cNvSpPr>
            <a:spLocks noChangeArrowheads="1" noChangeShapeType="1" noTextEdit="1"/>
          </p:cNvSpPr>
          <p:nvPr/>
        </p:nvSpPr>
        <p:spPr bwMode="auto">
          <a:xfrm rot="255212">
            <a:off x="840390" y="1174869"/>
            <a:ext cx="1020763" cy="57241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NOvA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FF00"/>
              </a:solidFill>
              <a:effectLst>
                <a:prstShdw prst="shdw13" dist="53882" dir="13500000">
                  <a:srgbClr val="868686"/>
                </a:prstShdw>
              </a:effectLst>
              <a:latin typeface="Arial Black"/>
            </a:endParaRPr>
          </a:p>
        </p:txBody>
      </p:sp>
      <p:sp>
        <p:nvSpPr>
          <p:cNvPr id="39" name="WordArt 11"/>
          <p:cNvSpPr>
            <a:spLocks noChangeArrowheads="1" noChangeShapeType="1" noTextEdit="1"/>
          </p:cNvSpPr>
          <p:nvPr/>
        </p:nvSpPr>
        <p:spPr bwMode="auto">
          <a:xfrm>
            <a:off x="391432" y="5930853"/>
            <a:ext cx="659493" cy="45201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SK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2"/>
              </a:solidFill>
              <a:effectLst>
                <a:prstShdw prst="shdw13" dist="53882" dir="13500000">
                  <a:srgbClr val="868686"/>
                </a:prstShdw>
              </a:effectLst>
              <a:latin typeface="Arial Black"/>
            </a:endParaRPr>
          </a:p>
        </p:txBody>
      </p:sp>
      <p:sp>
        <p:nvSpPr>
          <p:cNvPr id="46" name="WordArt 8"/>
          <p:cNvSpPr>
            <a:spLocks noChangeArrowheads="1" noChangeShapeType="1" noTextEdit="1"/>
          </p:cNvSpPr>
          <p:nvPr/>
        </p:nvSpPr>
        <p:spPr bwMode="auto">
          <a:xfrm rot="20825199">
            <a:off x="1370545" y="4736175"/>
            <a:ext cx="949198" cy="40246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CC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NEOS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CCCC"/>
              </a:solidFill>
              <a:effectLst>
                <a:prstShdw prst="shdw13" dist="53882" dir="13500000">
                  <a:srgbClr val="868686"/>
                </a:prstShdw>
              </a:effectLst>
              <a:latin typeface="Arial Black"/>
            </a:endParaRPr>
          </a:p>
        </p:txBody>
      </p:sp>
      <p:sp>
        <p:nvSpPr>
          <p:cNvPr id="49" name="WordArt 10"/>
          <p:cNvSpPr>
            <a:spLocks noChangeArrowheads="1" noChangeShapeType="1" noTextEdit="1"/>
          </p:cNvSpPr>
          <p:nvPr/>
        </p:nvSpPr>
        <p:spPr bwMode="auto">
          <a:xfrm>
            <a:off x="3338560" y="76972"/>
            <a:ext cx="3306786" cy="82207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Measurements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50" name="WordArt 8"/>
          <p:cNvSpPr>
            <a:spLocks noChangeArrowheads="1" noChangeShapeType="1" noTextEdit="1"/>
          </p:cNvSpPr>
          <p:nvPr/>
        </p:nvSpPr>
        <p:spPr bwMode="auto">
          <a:xfrm rot="882426">
            <a:off x="1762390" y="6077401"/>
            <a:ext cx="1457215" cy="59473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>
                    <a:lumMod val="85000"/>
                  </a:schemeClr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Antares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bg1">
                  <a:lumMod val="85000"/>
                </a:schemeClr>
              </a:solidFill>
              <a:effectLst>
                <a:prstShdw prst="shdw13" dist="53882" dir="13500000">
                  <a:srgbClr val="868686"/>
                </a:prstShdw>
              </a:effectLst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95744" y="4723107"/>
            <a:ext cx="7889342" cy="1015663"/>
          </a:xfrm>
          <a:prstGeom prst="rect">
            <a:avLst/>
          </a:prstGeom>
          <a:solidFill>
            <a:srgbClr val="66FFFF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Physics derivations of the results are given.</a:t>
            </a:r>
            <a:br>
              <a:rPr lang="en-IE" sz="2000" dirty="0" smtClean="0"/>
            </a:br>
            <a:r>
              <a:rPr lang="en-IE" sz="2000" dirty="0" smtClean="0"/>
              <a:t>Some applications and possible manifestations of physics beyond</a:t>
            </a:r>
            <a:br>
              <a:rPr lang="en-IE" sz="2000" dirty="0" smtClean="0"/>
            </a:br>
            <a:r>
              <a:rPr lang="en-IE" sz="2000" dirty="0" smtClean="0"/>
              <a:t>the standard model will be outlined.</a:t>
            </a:r>
            <a:endParaRPr lang="en-IE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700035" y="871834"/>
            <a:ext cx="7985051" cy="163121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Theory and observations of the neutrino </a:t>
            </a:r>
            <a:r>
              <a:rPr lang="en-IE" sz="2000" dirty="0" err="1" smtClean="0"/>
              <a:t>flavor</a:t>
            </a:r>
            <a:r>
              <a:rPr lang="en-IE" sz="2000" dirty="0" smtClean="0"/>
              <a:t> transformations </a:t>
            </a:r>
          </a:p>
          <a:p>
            <a:r>
              <a:rPr lang="en-IE" sz="2000" dirty="0" smtClean="0"/>
              <a:t>play the key role in developments of neutrino physics with applications to the Earth based neutrino experiments,  to solar, </a:t>
            </a:r>
          </a:p>
          <a:p>
            <a:r>
              <a:rPr lang="en-IE" sz="2000" dirty="0" smtClean="0"/>
              <a:t>atmospheric and supernova neutrinos,  to cosmic neutrinos of high energies. </a:t>
            </a:r>
            <a:endParaRPr lang="en-IE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700035" y="2977112"/>
            <a:ext cx="8135620" cy="1323439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Theory of neutrino </a:t>
            </a:r>
            <a:r>
              <a:rPr lang="en-IE" sz="2000" dirty="0" err="1" smtClean="0"/>
              <a:t>flavor</a:t>
            </a:r>
            <a:r>
              <a:rPr lang="en-IE" sz="2000" dirty="0" smtClean="0"/>
              <a:t> transformations in vacuum  and </a:t>
            </a:r>
          </a:p>
          <a:p>
            <a:r>
              <a:rPr lang="en-IE" sz="2000" dirty="0" smtClean="0"/>
              <a:t>various media includes oscillations, adiabatic conversion in matter,</a:t>
            </a:r>
            <a:br>
              <a:rPr lang="en-IE" sz="2000" dirty="0" smtClean="0"/>
            </a:br>
            <a:r>
              <a:rPr lang="en-IE" sz="2000" dirty="0" smtClean="0"/>
              <a:t>parametric effects, transformations in multi-layer media,</a:t>
            </a:r>
            <a:br>
              <a:rPr lang="en-IE" sz="2000" dirty="0" smtClean="0"/>
            </a:br>
            <a:r>
              <a:rPr lang="en-IE" sz="2000" dirty="0" smtClean="0"/>
              <a:t>collective transformations.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7643" y="6060548"/>
            <a:ext cx="6912860" cy="400110"/>
          </a:xfrm>
          <a:prstGeom prst="rect">
            <a:avLst/>
          </a:prstGeom>
          <a:solidFill>
            <a:srgbClr val="FF99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My “short cut” way to get results and  understand things</a:t>
            </a:r>
            <a:endParaRPr lang="en-IE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2" name="WordArt 26"/>
          <p:cNvSpPr>
            <a:spLocks noChangeArrowheads="1" noChangeShapeType="1" noTextEdit="1"/>
          </p:cNvSpPr>
          <p:nvPr/>
        </p:nvSpPr>
        <p:spPr bwMode="auto">
          <a:xfrm>
            <a:off x="637205" y="63787"/>
            <a:ext cx="6550417" cy="884035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Plane wave and point-like descriptions 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5543" y="1743740"/>
            <a:ext cx="3285461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Infinite space, but </a:t>
            </a:r>
          </a:p>
          <a:p>
            <a:r>
              <a:rPr lang="en-IE" sz="2000" dirty="0" smtClean="0"/>
              <a:t>neutrino oscillations are finite space phenomenon</a:t>
            </a:r>
            <a:endParaRPr lang="en-IE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797442" y="2737051"/>
            <a:ext cx="28601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Additional constraints required</a:t>
            </a:r>
            <a:endParaRPr lang="en-IE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903767" y="1073881"/>
            <a:ext cx="5390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- in many presentations leading to confusion</a:t>
            </a:r>
            <a:endParaRPr lang="en-IE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4986669" y="1763920"/>
            <a:ext cx="3583173" cy="1015663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Mass states have different velocities, separate in space interference is not possible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06997" y="3487479"/>
            <a:ext cx="3366243" cy="1015663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Wave packets  treatment </a:t>
            </a:r>
          </a:p>
          <a:p>
            <a:r>
              <a:rPr lang="en-IE" sz="2000" dirty="0" smtClean="0"/>
              <a:t>intermediate between </a:t>
            </a:r>
          </a:p>
          <a:p>
            <a:r>
              <a:rPr lang="en-IE" sz="2000" dirty="0" smtClean="0"/>
              <a:t>the two above cases</a:t>
            </a:r>
            <a:endParaRPr lang="en-IE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360746" y="4859069"/>
            <a:ext cx="2212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Leo </a:t>
            </a:r>
            <a:r>
              <a:rPr lang="en-IE" sz="2000" dirty="0" err="1" smtClean="0"/>
              <a:t>Stodolsky</a:t>
            </a:r>
            <a:r>
              <a:rPr lang="en-IE" sz="2000" dirty="0" smtClean="0"/>
              <a:t>:</a:t>
            </a:r>
            <a:endParaRPr lang="en-IE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2363195" y="4825778"/>
            <a:ext cx="66000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In most of the cases from practical point of view consideration in terms of spatial WP is not necessary </a:t>
            </a:r>
            <a:endParaRPr lang="en-IE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1311273" y="5792177"/>
            <a:ext cx="7471219" cy="400110"/>
          </a:xfrm>
          <a:prstGeom prst="rect">
            <a:avLst/>
          </a:prstGeom>
          <a:solidFill>
            <a:srgbClr val="FFCC99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But WP consideration allows to avoid various misconceptions</a:t>
            </a:r>
            <a:endParaRPr lang="en-IE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>
              <a:latin typeface="Times New Roman" pitchFamily="18" charset="0"/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762000" y="2754313"/>
            <a:ext cx="2119311" cy="163121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1         0        0</a:t>
            </a:r>
            <a:endParaRPr lang="en-US" sz="2000" baseline="30000" dirty="0"/>
          </a:p>
          <a:p>
            <a:r>
              <a:rPr lang="en-US" sz="2000" baseline="30000" dirty="0"/>
              <a:t>  </a:t>
            </a:r>
            <a:endParaRPr lang="en-US" sz="2000" dirty="0"/>
          </a:p>
          <a:p>
            <a:r>
              <a:rPr lang="en-US" sz="2000" dirty="0" smtClean="0"/>
              <a:t>0       c</a:t>
            </a:r>
            <a:r>
              <a:rPr lang="en-US" sz="2000" baseline="-25000" dirty="0" smtClean="0"/>
              <a:t>23</a:t>
            </a:r>
            <a:r>
              <a:rPr lang="en-US" sz="2000" dirty="0" smtClean="0"/>
              <a:t>     - s</a:t>
            </a:r>
            <a:r>
              <a:rPr lang="en-US" sz="2000" baseline="-25000" dirty="0" smtClean="0"/>
              <a:t>23</a:t>
            </a:r>
            <a:endParaRPr lang="en-US" sz="2000" baseline="-25000" dirty="0"/>
          </a:p>
          <a:p>
            <a:endParaRPr lang="en-US" sz="2000" dirty="0"/>
          </a:p>
          <a:p>
            <a:r>
              <a:rPr lang="en-US" sz="2000" dirty="0" smtClean="0"/>
              <a:t>0      -s</a:t>
            </a:r>
            <a:r>
              <a:rPr lang="en-US" sz="2000" baseline="-25000" dirty="0" smtClean="0"/>
              <a:t>23</a:t>
            </a:r>
            <a:r>
              <a:rPr lang="en-US" sz="2000" dirty="0" smtClean="0"/>
              <a:t>       c</a:t>
            </a:r>
            <a:r>
              <a:rPr lang="en-US" sz="2000" baseline="-25000" dirty="0" smtClean="0"/>
              <a:t>23</a:t>
            </a:r>
            <a:r>
              <a:rPr lang="en-US" sz="2000" dirty="0" smtClean="0"/>
              <a:t>        </a:t>
            </a:r>
            <a:endParaRPr lang="en-US" sz="2000" dirty="0"/>
          </a:p>
        </p:txBody>
      </p:sp>
      <p:sp>
        <p:nvSpPr>
          <p:cNvPr id="18438" name="AutoShape 6"/>
          <p:cNvSpPr>
            <a:spLocks noChangeArrowheads="1"/>
          </p:cNvSpPr>
          <p:nvPr/>
        </p:nvSpPr>
        <p:spPr bwMode="auto">
          <a:xfrm>
            <a:off x="783265" y="2754313"/>
            <a:ext cx="2172583" cy="1652482"/>
          </a:xfrm>
          <a:prstGeom prst="bracketPair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5" name="WordArt 13"/>
          <p:cNvSpPr>
            <a:spLocks noChangeArrowheads="1" noChangeShapeType="1" noTextEdit="1"/>
          </p:cNvSpPr>
          <p:nvPr/>
        </p:nvSpPr>
        <p:spPr bwMode="auto">
          <a:xfrm>
            <a:off x="533400" y="233544"/>
            <a:ext cx="5486400" cy="920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Standard </a:t>
            </a:r>
            <a:r>
              <a:rPr lang="en-US" sz="3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parametrization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5885273" y="1529838"/>
            <a:ext cx="2225675" cy="3968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 I</a:t>
            </a:r>
            <a:r>
              <a:rPr lang="en-US" sz="2000" baseline="-25000" dirty="0">
                <a:latin typeface="Symbol" pitchFamily="18" charset="2"/>
              </a:rPr>
              <a:t>d</a:t>
            </a:r>
            <a:r>
              <a:rPr lang="en-US" sz="2000" dirty="0">
                <a:latin typeface="Times New Roman" pitchFamily="18" charset="0"/>
              </a:rPr>
              <a:t> = </a:t>
            </a:r>
            <a:r>
              <a:rPr lang="en-US" sz="2000" dirty="0" err="1">
                <a:latin typeface="Times New Roman" pitchFamily="18" charset="0"/>
              </a:rPr>
              <a:t>diag</a:t>
            </a:r>
            <a:r>
              <a:rPr lang="en-US" sz="2000" dirty="0">
                <a:latin typeface="Times New Roman" pitchFamily="18" charset="0"/>
              </a:rPr>
              <a:t> (1,  1,  </a:t>
            </a:r>
            <a:r>
              <a:rPr lang="en-US" sz="2000" dirty="0" err="1">
                <a:latin typeface="Times New Roman" pitchFamily="18" charset="0"/>
              </a:rPr>
              <a:t>e</a:t>
            </a:r>
            <a:r>
              <a:rPr lang="en-US" sz="2000" baseline="30000" dirty="0" err="1">
                <a:latin typeface="Times New Roman" pitchFamily="18" charset="0"/>
              </a:rPr>
              <a:t>i</a:t>
            </a:r>
            <a:r>
              <a:rPr lang="en-US" sz="2000" baseline="30000" dirty="0" err="1">
                <a:latin typeface="Symbol" pitchFamily="18" charset="2"/>
              </a:rPr>
              <a:t>d</a:t>
            </a:r>
            <a:r>
              <a:rPr lang="en-US" sz="2000" dirty="0">
                <a:latin typeface="Times New Roman" pitchFamily="18" charset="0"/>
              </a:rPr>
              <a:t>)</a:t>
            </a:r>
          </a:p>
        </p:txBody>
      </p:sp>
      <p:sp>
        <p:nvSpPr>
          <p:cNvPr id="16" name="Text Box 42"/>
          <p:cNvSpPr txBox="1">
            <a:spLocks noChangeArrowheads="1"/>
          </p:cNvSpPr>
          <p:nvPr/>
        </p:nvSpPr>
        <p:spPr bwMode="auto">
          <a:xfrm>
            <a:off x="1311275" y="1550988"/>
            <a:ext cx="2876550" cy="396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U</a:t>
            </a:r>
            <a:r>
              <a:rPr lang="en-US" sz="2000" baseline="-25000" dirty="0"/>
              <a:t>PMNS  </a:t>
            </a:r>
            <a:r>
              <a:rPr lang="en-US" sz="2000" dirty="0"/>
              <a:t>= U</a:t>
            </a:r>
            <a:r>
              <a:rPr lang="en-US" sz="2000" baseline="-25000" dirty="0"/>
              <a:t>23</a:t>
            </a:r>
            <a:r>
              <a:rPr lang="en-US" sz="2000" dirty="0"/>
              <a:t>I</a:t>
            </a:r>
            <a:r>
              <a:rPr lang="en-US" sz="2000" baseline="-25000" dirty="0">
                <a:latin typeface="Symbol" pitchFamily="18" charset="2"/>
              </a:rPr>
              <a:t>d </a:t>
            </a:r>
            <a:r>
              <a:rPr lang="en-US" sz="2000" dirty="0"/>
              <a:t>U</a:t>
            </a:r>
            <a:r>
              <a:rPr lang="en-US" sz="2000" baseline="-25000" dirty="0"/>
              <a:t>13</a:t>
            </a:r>
            <a:r>
              <a:rPr lang="en-US" sz="2000" dirty="0"/>
              <a:t>I</a:t>
            </a:r>
            <a:r>
              <a:rPr lang="en-US" sz="2000" baseline="-25000" dirty="0">
                <a:latin typeface="Symbol" pitchFamily="18" charset="2"/>
              </a:rPr>
              <a:t>-d </a:t>
            </a:r>
            <a:r>
              <a:rPr lang="en-US" sz="2000" dirty="0"/>
              <a:t>U</a:t>
            </a:r>
            <a:r>
              <a:rPr lang="en-US" sz="2000" baseline="-25000" dirty="0"/>
              <a:t>12</a:t>
            </a:r>
            <a:endParaRPr lang="en-US" sz="2000" dirty="0"/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5807140" y="2754313"/>
            <a:ext cx="2000453" cy="1631216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c</a:t>
            </a:r>
            <a:r>
              <a:rPr lang="en-US" sz="2000" baseline="-25000" dirty="0" smtClean="0"/>
              <a:t>12</a:t>
            </a:r>
            <a:r>
              <a:rPr lang="en-US" sz="2000" dirty="0" smtClean="0"/>
              <a:t>      s</a:t>
            </a:r>
            <a:r>
              <a:rPr lang="en-US" sz="2000" baseline="-25000" dirty="0" smtClean="0"/>
              <a:t>12</a:t>
            </a:r>
            <a:r>
              <a:rPr lang="en-US" sz="2000" dirty="0" smtClean="0"/>
              <a:t>     0</a:t>
            </a:r>
            <a:endParaRPr lang="en-US" sz="2000" baseline="30000" dirty="0"/>
          </a:p>
          <a:p>
            <a:r>
              <a:rPr lang="en-US" sz="2000" baseline="30000" dirty="0"/>
              <a:t>  </a:t>
            </a:r>
            <a:endParaRPr lang="en-US" sz="2000" dirty="0"/>
          </a:p>
          <a:p>
            <a:r>
              <a:rPr lang="en-US" sz="2000" dirty="0" smtClean="0"/>
              <a:t>-s</a:t>
            </a:r>
            <a:r>
              <a:rPr lang="en-US" sz="2000" baseline="-25000" dirty="0" smtClean="0"/>
              <a:t>12</a:t>
            </a:r>
            <a:r>
              <a:rPr lang="en-US" sz="2000" dirty="0" smtClean="0"/>
              <a:t>     c</a:t>
            </a:r>
            <a:r>
              <a:rPr lang="en-US" sz="2000" baseline="-25000" dirty="0" smtClean="0"/>
              <a:t>12</a:t>
            </a:r>
            <a:r>
              <a:rPr lang="en-US" sz="2000" dirty="0" smtClean="0"/>
              <a:t>      0</a:t>
            </a:r>
            <a:endParaRPr lang="en-US" sz="2000" baseline="-25000" dirty="0"/>
          </a:p>
          <a:p>
            <a:endParaRPr lang="en-US" sz="2000" dirty="0"/>
          </a:p>
          <a:p>
            <a:r>
              <a:rPr lang="en-US" sz="2000" dirty="0" smtClean="0"/>
              <a:t> 0        0        1        </a:t>
            </a:r>
            <a:endParaRPr lang="en-US" sz="2000" dirty="0"/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3124810" y="2754313"/>
            <a:ext cx="2457284" cy="1631216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c</a:t>
            </a:r>
            <a:r>
              <a:rPr lang="en-US" sz="2000" baseline="-25000" dirty="0" smtClean="0"/>
              <a:t>13</a:t>
            </a:r>
            <a:r>
              <a:rPr lang="en-US" sz="2000" dirty="0" smtClean="0"/>
              <a:t>        0       s</a:t>
            </a:r>
            <a:r>
              <a:rPr lang="en-US" sz="2000" baseline="-25000" dirty="0" smtClean="0"/>
              <a:t>13</a:t>
            </a:r>
            <a:r>
              <a:rPr lang="en-US" sz="2000" dirty="0" smtClean="0"/>
              <a:t>e</a:t>
            </a:r>
            <a:r>
              <a:rPr lang="en-US" sz="2000" baseline="30000" dirty="0" smtClean="0"/>
              <a:t>-i</a:t>
            </a:r>
            <a:r>
              <a:rPr lang="en-US" sz="2000" baseline="30000" dirty="0" smtClean="0">
                <a:latin typeface="Symbol" pitchFamily="18" charset="2"/>
              </a:rPr>
              <a:t>d</a:t>
            </a:r>
            <a:endParaRPr lang="en-US" sz="2000" baseline="30000" dirty="0"/>
          </a:p>
          <a:p>
            <a:r>
              <a:rPr lang="en-US" sz="2000" baseline="30000" dirty="0"/>
              <a:t>  </a:t>
            </a:r>
            <a:endParaRPr lang="en-US" sz="2000" dirty="0"/>
          </a:p>
          <a:p>
            <a:r>
              <a:rPr lang="en-US" sz="2000" dirty="0" smtClean="0"/>
              <a:t> 0          1        0</a:t>
            </a:r>
            <a:endParaRPr lang="en-US" sz="2000" baseline="-25000" dirty="0"/>
          </a:p>
          <a:p>
            <a:endParaRPr lang="en-US" sz="2000" dirty="0"/>
          </a:p>
          <a:p>
            <a:r>
              <a:rPr lang="en-US" sz="2000" dirty="0" smtClean="0"/>
              <a:t>-s</a:t>
            </a:r>
            <a:r>
              <a:rPr lang="en-US" sz="2000" baseline="-25000" dirty="0" smtClean="0"/>
              <a:t>13</a:t>
            </a:r>
            <a:r>
              <a:rPr lang="en-US" sz="2000" dirty="0" smtClean="0"/>
              <a:t>e</a:t>
            </a:r>
            <a:r>
              <a:rPr lang="en-US" sz="2000" baseline="30000" dirty="0" smtClean="0"/>
              <a:t>i</a:t>
            </a:r>
            <a:r>
              <a:rPr lang="en-US" sz="2000" baseline="30000" dirty="0" smtClean="0">
                <a:latin typeface="Symbol" pitchFamily="18" charset="2"/>
              </a:rPr>
              <a:t>d</a:t>
            </a:r>
            <a:r>
              <a:rPr lang="en-US" sz="2000" dirty="0" smtClean="0"/>
              <a:t>     0      c</a:t>
            </a:r>
            <a:r>
              <a:rPr lang="en-US" sz="2000" baseline="-25000" dirty="0" smtClean="0"/>
              <a:t>13</a:t>
            </a:r>
            <a:r>
              <a:rPr lang="en-US" sz="2000" dirty="0" smtClean="0"/>
              <a:t>        </a:t>
            </a:r>
            <a:endParaRPr lang="en-US" sz="2000" dirty="0"/>
          </a:p>
        </p:txBody>
      </p:sp>
      <p:sp>
        <p:nvSpPr>
          <p:cNvPr id="21" name="AutoShape 6"/>
          <p:cNvSpPr>
            <a:spLocks noChangeArrowheads="1"/>
          </p:cNvSpPr>
          <p:nvPr/>
        </p:nvSpPr>
        <p:spPr bwMode="auto">
          <a:xfrm>
            <a:off x="3101533" y="2754313"/>
            <a:ext cx="2480561" cy="1652482"/>
          </a:xfrm>
          <a:prstGeom prst="bracketPair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AutoShape 6"/>
          <p:cNvSpPr>
            <a:spLocks noChangeArrowheads="1"/>
          </p:cNvSpPr>
          <p:nvPr/>
        </p:nvSpPr>
        <p:spPr bwMode="auto">
          <a:xfrm>
            <a:off x="5796507" y="2733047"/>
            <a:ext cx="2000453" cy="1652482"/>
          </a:xfrm>
          <a:prstGeom prst="bracketPair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723005" y="5422621"/>
            <a:ext cx="36682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Not unique </a:t>
            </a:r>
            <a:r>
              <a:rPr lang="en-IE" sz="2000" dirty="0" err="1" smtClean="0"/>
              <a:t>parametrization</a:t>
            </a:r>
            <a:endParaRPr lang="en-IE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733639" y="5769566"/>
            <a:ext cx="81551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Convenient for phenomenology, especially for oscillations in matter </a:t>
            </a:r>
            <a:endParaRPr lang="en-IE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733638" y="6124353"/>
            <a:ext cx="38383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Insightful for theory?</a:t>
            </a:r>
            <a:endParaRPr lang="en-IE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7963786" y="3476847"/>
            <a:ext cx="7017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</a:t>
            </a:r>
            <a:r>
              <a:rPr lang="en-IE" sz="2000" baseline="-25000" dirty="0" smtClean="0"/>
              <a:t>M</a:t>
            </a:r>
            <a:endParaRPr lang="en-IE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4219549" y="1526487"/>
            <a:ext cx="5119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</a:t>
            </a:r>
            <a:r>
              <a:rPr lang="en-IE" sz="2000" baseline="-25000" dirty="0" smtClean="0"/>
              <a:t>M</a:t>
            </a:r>
            <a:endParaRPr lang="en-IE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783265" y="4629090"/>
            <a:ext cx="39482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</a:t>
            </a:r>
            <a:r>
              <a:rPr lang="en-IE" sz="2000" baseline="-25000" dirty="0" smtClean="0"/>
              <a:t>M</a:t>
            </a:r>
            <a:r>
              <a:rPr lang="en-IE" sz="2000" dirty="0" smtClean="0"/>
              <a:t> = </a:t>
            </a:r>
            <a:r>
              <a:rPr lang="en-IE" sz="2000" dirty="0" err="1" smtClean="0"/>
              <a:t>diag</a:t>
            </a:r>
            <a:r>
              <a:rPr lang="en-IE" sz="2000" dirty="0" smtClean="0"/>
              <a:t> (1, e         , e          )</a:t>
            </a:r>
            <a:r>
              <a:rPr lang="en-IE" sz="2000" baseline="-25000" dirty="0" smtClean="0"/>
              <a:t>      </a:t>
            </a:r>
            <a:endParaRPr lang="en-IE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5998534" y="1913850"/>
            <a:ext cx="2645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Dirac phase matrix</a:t>
            </a:r>
            <a:endParaRPr lang="en-IE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2428541" y="4542635"/>
            <a:ext cx="9055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600" dirty="0" smtClean="0"/>
              <a:t>i</a:t>
            </a:r>
            <a:r>
              <a:rPr lang="en-IE" sz="1600" dirty="0" smtClean="0">
                <a:latin typeface="Symbol" pitchFamily="18" charset="2"/>
              </a:rPr>
              <a:t>a</a:t>
            </a:r>
            <a:r>
              <a:rPr lang="en-IE" sz="1600" baseline="-25000" dirty="0" smtClean="0"/>
              <a:t>21</a:t>
            </a:r>
            <a:r>
              <a:rPr lang="en-IE" sz="1600" dirty="0" smtClean="0"/>
              <a:t> /2</a:t>
            </a:r>
            <a:endParaRPr lang="en-IE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3464432" y="4542635"/>
            <a:ext cx="9055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600" dirty="0" smtClean="0"/>
              <a:t>i</a:t>
            </a:r>
            <a:r>
              <a:rPr lang="en-IE" sz="1600" dirty="0" smtClean="0">
                <a:latin typeface="Symbol" pitchFamily="18" charset="2"/>
              </a:rPr>
              <a:t>a</a:t>
            </a:r>
            <a:r>
              <a:rPr lang="en-IE" sz="1600" baseline="-25000" dirty="0" smtClean="0"/>
              <a:t>31</a:t>
            </a:r>
            <a:r>
              <a:rPr lang="en-IE" sz="1600" dirty="0" smtClean="0"/>
              <a:t> /2</a:t>
            </a:r>
            <a:endParaRPr lang="en-IE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4625141" y="4647263"/>
            <a:ext cx="37320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- matrix of </a:t>
            </a:r>
            <a:r>
              <a:rPr lang="en-IE" sz="2000" dirty="0" err="1" smtClean="0"/>
              <a:t>Majorana</a:t>
            </a:r>
            <a:r>
              <a:rPr lang="en-IE" sz="2000" dirty="0" smtClean="0"/>
              <a:t> phases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2398" y="-10633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9460" name="WordArt 4"/>
          <p:cNvSpPr>
            <a:spLocks noChangeArrowheads="1" noChangeShapeType="1" noTextEdit="1"/>
          </p:cNvSpPr>
          <p:nvPr/>
        </p:nvSpPr>
        <p:spPr bwMode="auto">
          <a:xfrm>
            <a:off x="840832" y="165809"/>
            <a:ext cx="6505750" cy="91303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Mixing and mass matrices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7190895" y="1318644"/>
            <a:ext cx="13660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M</a:t>
            </a:r>
            <a:r>
              <a:rPr lang="en-US" sz="2000" baseline="-25000" dirty="0"/>
              <a:t>l</a:t>
            </a:r>
            <a:r>
              <a:rPr lang="en-US" sz="2000" dirty="0"/>
              <a:t>  =  </a:t>
            </a:r>
            <a:r>
              <a:rPr lang="en-US" sz="2000" dirty="0" err="1"/>
              <a:t>M</a:t>
            </a:r>
            <a:r>
              <a:rPr lang="en-US" sz="2000" baseline="-25000" dirty="0" err="1">
                <a:latin typeface="Symbol" pitchFamily="18" charset="2"/>
              </a:rPr>
              <a:t>n</a:t>
            </a:r>
            <a:r>
              <a:rPr lang="en-US" sz="2000" dirty="0"/>
              <a:t> 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623888" y="3780466"/>
            <a:ext cx="2152650" cy="396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M</a:t>
            </a:r>
            <a:r>
              <a:rPr lang="en-US" sz="2000" baseline="-25000" dirty="0"/>
              <a:t>l</a:t>
            </a:r>
            <a:r>
              <a:rPr lang="en-US" sz="2000" dirty="0"/>
              <a:t> = </a:t>
            </a:r>
            <a:r>
              <a:rPr lang="en-US" sz="2000" dirty="0" err="1"/>
              <a:t>U</a:t>
            </a:r>
            <a:r>
              <a:rPr lang="en-US" sz="2000" baseline="-25000" dirty="0" err="1"/>
              <a:t>lL</a:t>
            </a:r>
            <a:r>
              <a:rPr lang="en-US" sz="2000" dirty="0" err="1"/>
              <a:t>m</a:t>
            </a:r>
            <a:r>
              <a:rPr lang="en-US" sz="2000" baseline="-25000" dirty="0" err="1"/>
              <a:t>l</a:t>
            </a:r>
            <a:r>
              <a:rPr lang="en-US" sz="2000" baseline="30000" dirty="0" err="1"/>
              <a:t>diag</a:t>
            </a:r>
            <a:r>
              <a:rPr lang="en-US" sz="2000" baseline="30000" dirty="0"/>
              <a:t> </a:t>
            </a:r>
            <a:r>
              <a:rPr lang="en-US" sz="2000" dirty="0" err="1"/>
              <a:t>U</a:t>
            </a:r>
            <a:r>
              <a:rPr lang="en-US" sz="2000" baseline="-25000" dirty="0" err="1"/>
              <a:t>lR</a:t>
            </a:r>
            <a:r>
              <a:rPr lang="en-US" sz="2000" baseline="30000" dirty="0"/>
              <a:t>+</a:t>
            </a:r>
            <a:r>
              <a:rPr lang="en-US" sz="2000" dirty="0"/>
              <a:t> 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5446564" y="3777920"/>
            <a:ext cx="2338387" cy="396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/>
              <a:t>M</a:t>
            </a:r>
            <a:r>
              <a:rPr lang="en-US" sz="2000" baseline="-25000" dirty="0" err="1">
                <a:latin typeface="Symbol" pitchFamily="18" charset="2"/>
              </a:rPr>
              <a:t>n</a:t>
            </a:r>
            <a:r>
              <a:rPr lang="en-US" sz="2000" dirty="0"/>
              <a:t> = </a:t>
            </a:r>
            <a:r>
              <a:rPr lang="en-US" sz="2000" dirty="0" err="1"/>
              <a:t>U</a:t>
            </a:r>
            <a:r>
              <a:rPr lang="en-US" sz="2000" baseline="-25000" dirty="0" err="1">
                <a:latin typeface="Symbol" pitchFamily="18" charset="2"/>
              </a:rPr>
              <a:t>n</a:t>
            </a:r>
            <a:r>
              <a:rPr lang="en-US" sz="2000" baseline="-25000" dirty="0" err="1"/>
              <a:t>L</a:t>
            </a:r>
            <a:r>
              <a:rPr lang="en-US" sz="2000" dirty="0" err="1"/>
              <a:t>m</a:t>
            </a:r>
            <a:r>
              <a:rPr lang="en-US" sz="2000" baseline="-25000" dirty="0" err="1">
                <a:latin typeface="Symbol" pitchFamily="18" charset="2"/>
              </a:rPr>
              <a:t>n</a:t>
            </a:r>
            <a:r>
              <a:rPr lang="en-US" sz="2000" baseline="30000" dirty="0" err="1"/>
              <a:t>diag</a:t>
            </a:r>
            <a:r>
              <a:rPr lang="en-US" sz="2000" baseline="30000" dirty="0"/>
              <a:t> </a:t>
            </a:r>
            <a:r>
              <a:rPr lang="en-US" sz="2000" dirty="0" err="1"/>
              <a:t>U</a:t>
            </a:r>
            <a:r>
              <a:rPr lang="en-US" sz="2000" baseline="-25000" dirty="0" err="1">
                <a:latin typeface="Symbol" pitchFamily="18" charset="2"/>
              </a:rPr>
              <a:t>n</a:t>
            </a:r>
            <a:r>
              <a:rPr lang="en-US" sz="2000" baseline="-25000" dirty="0" err="1"/>
              <a:t>L</a:t>
            </a:r>
            <a:r>
              <a:rPr lang="en-US" sz="2000" baseline="30000" dirty="0" err="1"/>
              <a:t>T</a:t>
            </a:r>
            <a:r>
              <a:rPr lang="en-US" sz="2000" dirty="0"/>
              <a:t> 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3333005" y="5294911"/>
            <a:ext cx="2000869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U</a:t>
            </a:r>
            <a:r>
              <a:rPr lang="en-US" sz="2000" baseline="-25000" dirty="0">
                <a:latin typeface="Symbol" pitchFamily="18" charset="2"/>
              </a:rPr>
              <a:t> </a:t>
            </a:r>
            <a:r>
              <a:rPr lang="en-US" sz="2000" baseline="-25000" dirty="0"/>
              <a:t>PMNS</a:t>
            </a:r>
            <a:r>
              <a:rPr lang="en-US" sz="2000" baseline="-25000" dirty="0">
                <a:latin typeface="Symbol" pitchFamily="18" charset="2"/>
              </a:rPr>
              <a:t> </a:t>
            </a:r>
            <a:r>
              <a:rPr lang="en-US" sz="2000" dirty="0"/>
              <a:t>= </a:t>
            </a:r>
            <a:r>
              <a:rPr lang="en-US" sz="2000" dirty="0" err="1"/>
              <a:t>U</a:t>
            </a:r>
            <a:r>
              <a:rPr lang="en-US" sz="2000" baseline="-25000" dirty="0" err="1"/>
              <a:t>lL</a:t>
            </a:r>
            <a:r>
              <a:rPr lang="en-US" sz="2000" baseline="30000" dirty="0"/>
              <a:t>+ </a:t>
            </a:r>
            <a:r>
              <a:rPr lang="en-US" sz="2000" dirty="0" err="1"/>
              <a:t>U</a:t>
            </a:r>
            <a:r>
              <a:rPr lang="en-US" sz="2000" baseline="-25000" dirty="0" err="1">
                <a:latin typeface="Symbol" pitchFamily="18" charset="2"/>
              </a:rPr>
              <a:t>n</a:t>
            </a:r>
            <a:r>
              <a:rPr lang="en-US" sz="2000" baseline="-25000" dirty="0" err="1"/>
              <a:t>L</a:t>
            </a:r>
            <a:endParaRPr lang="en-US" sz="2000" dirty="0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 flipH="1">
            <a:off x="7742089" y="1431985"/>
            <a:ext cx="42862" cy="203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 rot="20274361">
            <a:off x="7589093" y="4360787"/>
            <a:ext cx="174599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for </a:t>
            </a:r>
            <a:r>
              <a:rPr lang="en-US" dirty="0" err="1" smtClean="0"/>
              <a:t>Majorana</a:t>
            </a:r>
            <a:r>
              <a:rPr lang="en-US" dirty="0" smtClean="0"/>
              <a:t>  </a:t>
            </a:r>
          </a:p>
          <a:p>
            <a:r>
              <a:rPr lang="en-US" dirty="0" smtClean="0"/>
              <a:t>neutrinos</a:t>
            </a:r>
            <a:endParaRPr lang="en-US" dirty="0"/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415925" y="6089163"/>
            <a:ext cx="1746250" cy="396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Flavor basis: </a:t>
            </a:r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2162175" y="6089163"/>
            <a:ext cx="1339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M</a:t>
            </a:r>
            <a:r>
              <a:rPr lang="en-US" sz="2000" baseline="-25000" dirty="0"/>
              <a:t>l</a:t>
            </a:r>
            <a:r>
              <a:rPr lang="en-US" sz="2000" dirty="0"/>
              <a:t> = </a:t>
            </a:r>
            <a:r>
              <a:rPr lang="en-US" sz="2000" dirty="0" err="1"/>
              <a:t>m</a:t>
            </a:r>
            <a:r>
              <a:rPr lang="en-US" sz="2000" baseline="-25000" dirty="0" err="1"/>
              <a:t>l</a:t>
            </a:r>
            <a:r>
              <a:rPr lang="en-US" sz="2000" baseline="30000" dirty="0" err="1"/>
              <a:t>diag</a:t>
            </a:r>
            <a:r>
              <a:rPr lang="en-US" sz="2000" baseline="30000" dirty="0"/>
              <a:t> </a:t>
            </a:r>
            <a:endParaRPr lang="en-US" sz="2000" dirty="0"/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3699227" y="6100452"/>
            <a:ext cx="1577975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U</a:t>
            </a:r>
            <a:r>
              <a:rPr lang="en-US" sz="2000" baseline="-25000" dirty="0">
                <a:latin typeface="Symbol" pitchFamily="18" charset="2"/>
              </a:rPr>
              <a:t> </a:t>
            </a:r>
            <a:r>
              <a:rPr lang="en-US" sz="2000" baseline="-25000" dirty="0"/>
              <a:t>PMNS</a:t>
            </a:r>
            <a:r>
              <a:rPr lang="en-US" sz="2000" baseline="-25000" dirty="0">
                <a:latin typeface="Symbol" pitchFamily="18" charset="2"/>
              </a:rPr>
              <a:t> </a:t>
            </a:r>
            <a:r>
              <a:rPr lang="en-US" sz="2000" dirty="0"/>
              <a:t> = </a:t>
            </a:r>
            <a:r>
              <a:rPr lang="en-US" sz="2000" dirty="0" err="1"/>
              <a:t>U</a:t>
            </a:r>
            <a:r>
              <a:rPr lang="en-US" sz="2000" baseline="-25000" dirty="0" err="1">
                <a:latin typeface="Symbol" pitchFamily="18" charset="2"/>
              </a:rPr>
              <a:t>n</a:t>
            </a:r>
            <a:r>
              <a:rPr lang="en-US" sz="2000" baseline="-25000" dirty="0" err="1"/>
              <a:t>L</a:t>
            </a:r>
            <a:endParaRPr lang="en-US" sz="2000" dirty="0"/>
          </a:p>
        </p:txBody>
      </p:sp>
      <p:sp>
        <p:nvSpPr>
          <p:cNvPr id="19472" name="Text Box 17"/>
          <p:cNvSpPr txBox="1">
            <a:spLocks noChangeArrowheads="1"/>
          </p:cNvSpPr>
          <p:nvPr/>
        </p:nvSpPr>
        <p:spPr bwMode="auto">
          <a:xfrm>
            <a:off x="516864" y="2557463"/>
            <a:ext cx="2526654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/>
              <a:t>Diagonalization</a:t>
            </a:r>
            <a:r>
              <a:rPr lang="en-US" sz="2400" dirty="0"/>
              <a:t>: </a:t>
            </a:r>
          </a:p>
        </p:txBody>
      </p:sp>
      <p:sp>
        <p:nvSpPr>
          <p:cNvPr id="19473" name="Text Box 18"/>
          <p:cNvSpPr txBox="1">
            <a:spLocks noChangeArrowheads="1"/>
          </p:cNvSpPr>
          <p:nvPr/>
        </p:nvSpPr>
        <p:spPr bwMode="auto">
          <a:xfrm>
            <a:off x="3335658" y="2189541"/>
            <a:ext cx="1833562" cy="396875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Mixing matrix</a:t>
            </a:r>
          </a:p>
        </p:txBody>
      </p:sp>
      <p:sp>
        <p:nvSpPr>
          <p:cNvPr id="19474" name="Text Box 19"/>
          <p:cNvSpPr txBox="1">
            <a:spLocks noChangeArrowheads="1"/>
          </p:cNvSpPr>
          <p:nvPr/>
        </p:nvSpPr>
        <p:spPr bwMode="auto">
          <a:xfrm>
            <a:off x="3370897" y="2928938"/>
            <a:ext cx="1962150" cy="396875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Mass spectrum</a:t>
            </a:r>
          </a:p>
        </p:txBody>
      </p:sp>
      <p:sp>
        <p:nvSpPr>
          <p:cNvPr id="19475" name="Text Box 20"/>
          <p:cNvSpPr txBox="1">
            <a:spLocks noChangeArrowheads="1"/>
          </p:cNvSpPr>
          <p:nvPr/>
        </p:nvSpPr>
        <p:spPr bwMode="auto">
          <a:xfrm>
            <a:off x="5489575" y="4148844"/>
            <a:ext cx="2582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/>
              <a:t>m</a:t>
            </a:r>
            <a:r>
              <a:rPr lang="en-US" sz="2000" baseline="-25000" dirty="0" err="1">
                <a:latin typeface="Symbol" pitchFamily="18" charset="2"/>
              </a:rPr>
              <a:t>n</a:t>
            </a:r>
            <a:r>
              <a:rPr lang="en-US" sz="2000" baseline="30000" dirty="0" err="1"/>
              <a:t>diag</a:t>
            </a:r>
            <a:r>
              <a:rPr lang="en-US" sz="2000" baseline="30000" dirty="0"/>
              <a:t>  </a:t>
            </a:r>
            <a:r>
              <a:rPr lang="en-US" sz="2000" dirty="0"/>
              <a:t>= (m</a:t>
            </a:r>
            <a:r>
              <a:rPr lang="en-US" sz="2000" baseline="-25000" dirty="0"/>
              <a:t>1</a:t>
            </a:r>
            <a:r>
              <a:rPr lang="en-US" sz="2000" dirty="0"/>
              <a:t>,  m</a:t>
            </a:r>
            <a:r>
              <a:rPr lang="en-US" sz="2000" baseline="-25000" dirty="0"/>
              <a:t>2</a:t>
            </a:r>
            <a:r>
              <a:rPr lang="en-US" sz="2000" dirty="0"/>
              <a:t>, m</a:t>
            </a:r>
            <a:r>
              <a:rPr lang="en-US" sz="2000" baseline="-25000" dirty="0"/>
              <a:t>3</a:t>
            </a:r>
            <a:r>
              <a:rPr lang="en-US" sz="2000" dirty="0"/>
              <a:t>) </a:t>
            </a:r>
          </a:p>
        </p:txBody>
      </p:sp>
      <p:sp>
        <p:nvSpPr>
          <p:cNvPr id="19476" name="AutoShape 21"/>
          <p:cNvSpPr>
            <a:spLocks noChangeArrowheads="1"/>
          </p:cNvSpPr>
          <p:nvPr/>
        </p:nvSpPr>
        <p:spPr bwMode="auto">
          <a:xfrm rot="19879867">
            <a:off x="2914087" y="2421143"/>
            <a:ext cx="336681" cy="363538"/>
          </a:xfrm>
          <a:prstGeom prst="rightArrow">
            <a:avLst>
              <a:gd name="adj1" fmla="val 50000"/>
              <a:gd name="adj2" fmla="val 27074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7" name="Text Box 22"/>
          <p:cNvSpPr txBox="1">
            <a:spLocks noChangeArrowheads="1"/>
          </p:cNvSpPr>
          <p:nvPr/>
        </p:nvSpPr>
        <p:spPr bwMode="auto">
          <a:xfrm>
            <a:off x="431800" y="1294143"/>
            <a:ext cx="6407523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Origin of mixing: </a:t>
            </a:r>
            <a:r>
              <a:rPr lang="en-US" sz="2000" dirty="0" smtClean="0"/>
              <a:t>off-diagonal neutrino mass matrix </a:t>
            </a:r>
          </a:p>
          <a:p>
            <a:r>
              <a:rPr lang="en-US" sz="2000" dirty="0" smtClean="0"/>
              <a:t>in basis of flavor states</a:t>
            </a:r>
            <a:endParaRPr lang="en-US" sz="2000" dirty="0"/>
          </a:p>
        </p:txBody>
      </p:sp>
      <p:sp>
        <p:nvSpPr>
          <p:cNvPr id="22" name="Text Box 25"/>
          <p:cNvSpPr txBox="1">
            <a:spLocks noChangeArrowheads="1"/>
          </p:cNvSpPr>
          <p:nvPr/>
        </p:nvSpPr>
        <p:spPr bwMode="auto">
          <a:xfrm>
            <a:off x="4567238" y="4807149"/>
            <a:ext cx="2828064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L </a:t>
            </a:r>
            <a:r>
              <a:rPr lang="en-US" sz="2000" dirty="0" smtClean="0">
                <a:latin typeface="Symbol" pitchFamily="18" charset="2"/>
              </a:rPr>
              <a:t>g</a:t>
            </a:r>
            <a:r>
              <a:rPr lang="en-US" sz="2000" baseline="-25000" dirty="0" smtClean="0">
                <a:latin typeface="Symbol" pitchFamily="18" charset="2"/>
              </a:rPr>
              <a:t> </a:t>
            </a:r>
            <a:r>
              <a:rPr lang="en-US" sz="2000" baseline="30000" dirty="0" smtClean="0">
                <a:latin typeface="Symbol" pitchFamily="18" charset="2"/>
              </a:rPr>
              <a:t>m</a:t>
            </a:r>
            <a:r>
              <a:rPr lang="en-US" sz="2000" dirty="0" smtClean="0"/>
              <a:t>(1 -</a:t>
            </a:r>
            <a:r>
              <a:rPr lang="en-US" sz="2000" dirty="0" smtClean="0">
                <a:latin typeface="Symbol" pitchFamily="18" charset="2"/>
              </a:rPr>
              <a:t> g</a:t>
            </a:r>
            <a:r>
              <a:rPr lang="en-US" sz="2000" baseline="-25000" dirty="0" smtClean="0"/>
              <a:t>5</a:t>
            </a:r>
            <a:r>
              <a:rPr lang="en-US" sz="2000" dirty="0" smtClean="0"/>
              <a:t>) </a:t>
            </a:r>
            <a:r>
              <a:rPr lang="en-US" sz="2000" dirty="0" err="1" smtClean="0"/>
              <a:t>U</a:t>
            </a:r>
            <a:r>
              <a:rPr lang="en-US" sz="2000" baseline="-25000" dirty="0" err="1" smtClean="0"/>
              <a:t>PMNS</a:t>
            </a:r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/>
              <a:t>mass</a:t>
            </a:r>
            <a:r>
              <a:rPr lang="en-US" sz="2000" dirty="0" smtClean="0">
                <a:latin typeface="Symbol" pitchFamily="18" charset="2"/>
              </a:rPr>
              <a:t> </a:t>
            </a:r>
            <a:r>
              <a:rPr lang="en-US" sz="2000" dirty="0" smtClean="0"/>
              <a:t>  </a:t>
            </a:r>
            <a:endParaRPr lang="en-US" sz="2000" dirty="0"/>
          </a:p>
        </p:txBody>
      </p:sp>
      <p:sp>
        <p:nvSpPr>
          <p:cNvPr id="23" name="Text Box 13"/>
          <p:cNvSpPr txBox="1">
            <a:spLocks noChangeArrowheads="1"/>
          </p:cNvSpPr>
          <p:nvPr/>
        </p:nvSpPr>
        <p:spPr bwMode="auto">
          <a:xfrm>
            <a:off x="415925" y="4829314"/>
            <a:ext cx="417934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CC in terms of mass </a:t>
            </a:r>
            <a:r>
              <a:rPr lang="en-US" sz="2000" dirty="0" err="1" smtClean="0"/>
              <a:t>eigenstates</a:t>
            </a:r>
            <a:r>
              <a:rPr lang="en-US" sz="2000" dirty="0" smtClean="0"/>
              <a:t>: </a:t>
            </a:r>
            <a:endParaRPr lang="en-US" sz="2000" dirty="0"/>
          </a:p>
        </p:txBody>
      </p:sp>
      <p:sp>
        <p:nvSpPr>
          <p:cNvPr id="24" name="Line 29"/>
          <p:cNvSpPr>
            <a:spLocks noChangeShapeType="1"/>
          </p:cNvSpPr>
          <p:nvPr/>
        </p:nvSpPr>
        <p:spPr bwMode="auto">
          <a:xfrm>
            <a:off x="4595274" y="4807149"/>
            <a:ext cx="1746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AutoShape 21"/>
          <p:cNvSpPr>
            <a:spLocks noChangeArrowheads="1"/>
          </p:cNvSpPr>
          <p:nvPr/>
        </p:nvSpPr>
        <p:spPr bwMode="auto">
          <a:xfrm>
            <a:off x="2846668" y="5311745"/>
            <a:ext cx="393700" cy="363538"/>
          </a:xfrm>
          <a:prstGeom prst="rightArrow">
            <a:avLst>
              <a:gd name="adj1" fmla="val 50000"/>
              <a:gd name="adj2" fmla="val 27074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Text Box 20"/>
          <p:cNvSpPr txBox="1">
            <a:spLocks noChangeArrowheads="1"/>
          </p:cNvSpPr>
          <p:nvPr/>
        </p:nvSpPr>
        <p:spPr bwMode="auto">
          <a:xfrm>
            <a:off x="674688" y="4167188"/>
            <a:ext cx="267733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m</a:t>
            </a:r>
            <a:r>
              <a:rPr lang="en-US" sz="2000" baseline="-25000" dirty="0" smtClean="0"/>
              <a:t>l</a:t>
            </a:r>
            <a:r>
              <a:rPr lang="en-US" sz="2000" baseline="-25000" dirty="0" smtClean="0">
                <a:latin typeface="Symbol" pitchFamily="18" charset="2"/>
              </a:rPr>
              <a:t> </a:t>
            </a:r>
            <a:r>
              <a:rPr lang="en-US" sz="2000" baseline="30000" dirty="0" err="1" smtClean="0"/>
              <a:t>diag</a:t>
            </a:r>
            <a:r>
              <a:rPr lang="en-US" sz="2000" baseline="30000" dirty="0" smtClean="0"/>
              <a:t>  </a:t>
            </a:r>
            <a:r>
              <a:rPr lang="en-US" sz="2000" dirty="0"/>
              <a:t>= (</a:t>
            </a:r>
            <a:r>
              <a:rPr lang="en-US" sz="2000" dirty="0" smtClean="0"/>
              <a:t>m</a:t>
            </a:r>
            <a:r>
              <a:rPr lang="en-US" sz="2000" baseline="-25000" dirty="0"/>
              <a:t>e</a:t>
            </a:r>
            <a:r>
              <a:rPr lang="en-US" sz="2000" dirty="0" smtClean="0"/>
              <a:t>,  m</a:t>
            </a:r>
            <a:r>
              <a:rPr lang="en-US" sz="2000" baseline="-25000" dirty="0" smtClean="0">
                <a:latin typeface="Symbol" pitchFamily="18" charset="2"/>
              </a:rPr>
              <a:t>m</a:t>
            </a:r>
            <a:r>
              <a:rPr lang="en-US" sz="2000" dirty="0" smtClean="0"/>
              <a:t>,  </a:t>
            </a:r>
            <a:r>
              <a:rPr lang="en-US" sz="2000" dirty="0" err="1" smtClean="0"/>
              <a:t>m</a:t>
            </a:r>
            <a:r>
              <a:rPr lang="en-US" sz="2000" baseline="-25000" dirty="0" err="1" smtClean="0">
                <a:latin typeface="Symbol" pitchFamily="18" charset="2"/>
              </a:rPr>
              <a:t>t</a:t>
            </a:r>
            <a:r>
              <a:rPr lang="en-US" sz="2000" dirty="0" smtClean="0"/>
              <a:t>) </a:t>
            </a:r>
            <a:endParaRPr lang="en-US" sz="2000" dirty="0"/>
          </a:p>
        </p:txBody>
      </p:sp>
      <p:sp>
        <p:nvSpPr>
          <p:cNvPr id="27" name="AutoShape 21"/>
          <p:cNvSpPr>
            <a:spLocks noChangeArrowheads="1"/>
          </p:cNvSpPr>
          <p:nvPr/>
        </p:nvSpPr>
        <p:spPr bwMode="auto">
          <a:xfrm rot="2017307">
            <a:off x="2916952" y="2830192"/>
            <a:ext cx="353892" cy="363538"/>
          </a:xfrm>
          <a:prstGeom prst="rightArrow">
            <a:avLst>
              <a:gd name="adj1" fmla="val 50000"/>
              <a:gd name="adj2" fmla="val 27074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5369430" y="2859633"/>
            <a:ext cx="29877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(Elements of </a:t>
            </a:r>
            <a:r>
              <a:rPr lang="en-IE" dirty="0" err="1" smtClean="0"/>
              <a:t>diagonalized</a:t>
            </a:r>
            <a:r>
              <a:rPr lang="en-IE" dirty="0" smtClean="0"/>
              <a:t> </a:t>
            </a:r>
          </a:p>
          <a:p>
            <a:r>
              <a:rPr lang="en-IE" dirty="0" smtClean="0"/>
              <a:t>Matrix)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pic>
        <p:nvPicPr>
          <p:cNvPr id="9" name="Picture 8" descr="superk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26429" y="0"/>
            <a:ext cx="4517571" cy="6857999"/>
          </a:xfrm>
          <a:prstGeom prst="rect">
            <a:avLst/>
          </a:prstGeom>
        </p:spPr>
      </p:pic>
      <p:sp>
        <p:nvSpPr>
          <p:cNvPr id="10" name="WordArt 4"/>
          <p:cNvSpPr>
            <a:spLocks noChangeArrowheads="1" noChangeShapeType="1" noTextEdit="1"/>
          </p:cNvSpPr>
          <p:nvPr/>
        </p:nvSpPr>
        <p:spPr bwMode="auto">
          <a:xfrm>
            <a:off x="584815" y="680484"/>
            <a:ext cx="3476822" cy="133183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 Oscillations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bg1"/>
              </a:solidFill>
              <a:effectLst>
                <a:prstShdw prst="shdw13" dist="53882" dir="13500000">
                  <a:srgbClr val="868686"/>
                </a:prstShdw>
              </a:effectLst>
              <a:latin typeface="Arial Black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9950</TotalTime>
  <Words>4985</Words>
  <Application>Microsoft Office PowerPoint</Application>
  <PresentationFormat>On-screen Show (4:3)</PresentationFormat>
  <Paragraphs>1132</Paragraphs>
  <Slides>64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65" baseType="lpstr">
      <vt:lpstr>Blank Presentation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</vt:vector>
  </TitlesOfParts>
  <Company>ictp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smirnov</dc:creator>
  <cp:lastModifiedBy>Smirnov</cp:lastModifiedBy>
  <cp:revision>548</cp:revision>
  <dcterms:created xsi:type="dcterms:W3CDTF">2002-07-02T21:36:52Z</dcterms:created>
  <dcterms:modified xsi:type="dcterms:W3CDTF">2024-03-01T07:59:38Z</dcterms:modified>
</cp:coreProperties>
</file>