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8"/>
  </p:notesMasterIdLst>
  <p:sldIdLst>
    <p:sldId id="1165" r:id="rId2"/>
    <p:sldId id="1161" r:id="rId3"/>
    <p:sldId id="1162" r:id="rId4"/>
    <p:sldId id="1163" r:id="rId5"/>
    <p:sldId id="1164" r:id="rId6"/>
    <p:sldId id="1084" r:id="rId7"/>
    <p:sldId id="979" r:id="rId8"/>
    <p:sldId id="980" r:id="rId9"/>
    <p:sldId id="1126" r:id="rId10"/>
    <p:sldId id="1157" r:id="rId11"/>
    <p:sldId id="1101" r:id="rId12"/>
    <p:sldId id="1104" r:id="rId13"/>
    <p:sldId id="1103" r:id="rId14"/>
    <p:sldId id="1106" r:id="rId15"/>
    <p:sldId id="1028" r:id="rId16"/>
    <p:sldId id="983" r:id="rId17"/>
    <p:sldId id="1108" r:id="rId18"/>
    <p:sldId id="985" r:id="rId19"/>
    <p:sldId id="989" r:id="rId20"/>
    <p:sldId id="986" r:id="rId21"/>
    <p:sldId id="1083" r:id="rId22"/>
    <p:sldId id="1061" r:id="rId23"/>
    <p:sldId id="987" r:id="rId24"/>
    <p:sldId id="988" r:id="rId25"/>
    <p:sldId id="991" r:id="rId26"/>
    <p:sldId id="992" r:id="rId27"/>
    <p:sldId id="993" r:id="rId28"/>
    <p:sldId id="994" r:id="rId29"/>
    <p:sldId id="995" r:id="rId30"/>
    <p:sldId id="1085" r:id="rId31"/>
    <p:sldId id="1127" r:id="rId32"/>
    <p:sldId id="1109" r:id="rId33"/>
    <p:sldId id="1087" r:id="rId34"/>
    <p:sldId id="1088" r:id="rId35"/>
    <p:sldId id="1089" r:id="rId36"/>
    <p:sldId id="1090" r:id="rId37"/>
    <p:sldId id="1091" r:id="rId38"/>
    <p:sldId id="1113" r:id="rId39"/>
    <p:sldId id="1092" r:id="rId40"/>
    <p:sldId id="1093" r:id="rId41"/>
    <p:sldId id="1094" r:id="rId42"/>
    <p:sldId id="1097" r:id="rId43"/>
    <p:sldId id="1098" r:id="rId44"/>
    <p:sldId id="1119" r:id="rId45"/>
    <p:sldId id="1120" r:id="rId46"/>
    <p:sldId id="1128" r:id="rId47"/>
    <p:sldId id="1129" r:id="rId48"/>
    <p:sldId id="1130" r:id="rId49"/>
    <p:sldId id="1131" r:id="rId50"/>
    <p:sldId id="1132" r:id="rId51"/>
    <p:sldId id="1149" r:id="rId52"/>
    <p:sldId id="1138" r:id="rId53"/>
    <p:sldId id="1133" r:id="rId54"/>
    <p:sldId id="1134" r:id="rId55"/>
    <p:sldId id="1135" r:id="rId56"/>
    <p:sldId id="1136" r:id="rId57"/>
    <p:sldId id="1150" r:id="rId58"/>
    <p:sldId id="1154" r:id="rId59"/>
    <p:sldId id="1156" r:id="rId60"/>
    <p:sldId id="1145" r:id="rId61"/>
    <p:sldId id="1147" r:id="rId62"/>
    <p:sldId id="1148" r:id="rId63"/>
    <p:sldId id="1155" r:id="rId64"/>
    <p:sldId id="1166" r:id="rId65"/>
    <p:sldId id="1152" r:id="rId66"/>
    <p:sldId id="1153" r:id="rId67"/>
    <p:sldId id="1137" r:id="rId68"/>
    <p:sldId id="1139" r:id="rId69"/>
    <p:sldId id="1140" r:id="rId70"/>
    <p:sldId id="1141" r:id="rId71"/>
    <p:sldId id="1142" r:id="rId72"/>
    <p:sldId id="1143" r:id="rId73"/>
    <p:sldId id="1144" r:id="rId74"/>
    <p:sldId id="1146" r:id="rId75"/>
    <p:sldId id="1167" r:id="rId76"/>
    <p:sldId id="1168" r:id="rId7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00"/>
    <a:srgbClr val="00FF00"/>
    <a:srgbClr val="66FFFF"/>
    <a:srgbClr val="FFCC00"/>
    <a:srgbClr val="0000FF"/>
    <a:srgbClr val="FF9900"/>
    <a:srgbClr val="0066FF"/>
    <a:srgbClr val="FF3399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320" y="-76"/>
      </p:cViewPr>
      <p:guideLst>
        <p:guide orient="horz" pos="21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-168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A5D9A9F-7BD7-4B52-97D5-2C8DF8C8A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D9A9F-7BD7-4B52-97D5-2C8DF8C8A1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D9A9F-7BD7-4B52-97D5-2C8DF8C8A1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E6C7-92B5-41ED-87D1-1726F0AA5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E5739-EAF4-44BC-9076-91680DD54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7905C-6FD8-46EB-A7A1-729EF0F9E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F193-B8A1-40BB-9525-0EDFCE5AF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9A37D-243E-499E-9740-E5BC9C418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E48AF-4B43-407D-B5F4-8C47359BC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61037-D674-44EF-B2CE-1F678DD61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773C1-9A25-4E43-8435-29BE4C5C9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9583E-7D23-4BC7-8345-95332ED29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DE759-C38A-4B59-A5D0-074D28B22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26494-B746-4809-A7BA-4AC9A858B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3F4588EB-C056-4F9E-A48D-910DBCC4B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489376" y="1667033"/>
            <a:ext cx="2434577" cy="11955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equation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06740" y="604785"/>
            <a:ext cx="3601734" cy="924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Flavor evolution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-3549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455478" y="191381"/>
            <a:ext cx="6072913" cy="6909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From micro to macro picture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114" y="923757"/>
            <a:ext cx="768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From interactions with individual </a:t>
            </a:r>
            <a:r>
              <a:rPr lang="en-IE" sz="2000" dirty="0" err="1" smtClean="0"/>
              <a:t>scatteres</a:t>
            </a:r>
            <a:r>
              <a:rPr lang="en-IE" sz="2000" dirty="0" smtClean="0"/>
              <a:t> to effective potential </a:t>
            </a:r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 smearing </a:t>
            </a:r>
            <a:r>
              <a:rPr lang="en-IE" sz="2000" dirty="0" smtClean="0"/>
              <a:t> (</a:t>
            </a:r>
            <a:r>
              <a:rPr lang="en-IE" sz="2000" dirty="0" smtClean="0"/>
              <a:t>mean field approximation) 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74705" y="3477939"/>
            <a:ext cx="2542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e.g.,  G </a:t>
            </a:r>
            <a:r>
              <a:rPr lang="en-IE" i="1" dirty="0" err="1" smtClean="0">
                <a:solidFill>
                  <a:srgbClr val="FF0000"/>
                </a:solidFill>
              </a:rPr>
              <a:t>Fantini</a:t>
            </a:r>
            <a:r>
              <a:rPr lang="en-IE" i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A.G. </a:t>
            </a:r>
            <a:r>
              <a:rPr lang="en-IE" i="1" dirty="0" err="1" smtClean="0">
                <a:solidFill>
                  <a:srgbClr val="FF0000"/>
                </a:solidFill>
              </a:rPr>
              <a:t>Rosso</a:t>
            </a:r>
            <a:r>
              <a:rPr lang="en-IE" i="1" dirty="0" smtClean="0">
                <a:solidFill>
                  <a:srgbClr val="FF0000"/>
                </a:solidFill>
              </a:rPr>
              <a:t>,  F. </a:t>
            </a:r>
            <a:r>
              <a:rPr lang="en-IE" i="1" dirty="0" err="1" smtClean="0">
                <a:solidFill>
                  <a:srgbClr val="FF0000"/>
                </a:solidFill>
              </a:rPr>
              <a:t>Vissani</a:t>
            </a:r>
            <a:r>
              <a:rPr lang="en-IE" i="1" dirty="0" smtClean="0">
                <a:solidFill>
                  <a:srgbClr val="FF0000"/>
                </a:solidFill>
              </a:rPr>
              <a:t>  1802.05781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926" y="1818161"/>
            <a:ext cx="249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E.Kh</a:t>
            </a:r>
            <a:r>
              <a:rPr lang="en-IE" i="1" dirty="0" smtClean="0">
                <a:solidFill>
                  <a:srgbClr val="FF0000"/>
                </a:solidFill>
              </a:rPr>
              <a:t>. </a:t>
            </a:r>
            <a:r>
              <a:rPr lang="en-IE" i="1" dirty="0" err="1" smtClean="0">
                <a:solidFill>
                  <a:srgbClr val="FF0000"/>
                </a:solidFill>
              </a:rPr>
              <a:t>Akhmedov</a:t>
            </a:r>
            <a:endParaRPr lang="en-IE" i="1" dirty="0" smtClean="0">
              <a:solidFill>
                <a:srgbClr val="FF0000"/>
              </a:solidFill>
            </a:endParaRPr>
          </a:p>
          <a:p>
            <a:r>
              <a:rPr lang="en-IE" i="1" dirty="0" smtClean="0">
                <a:solidFill>
                  <a:srgbClr val="FF0000"/>
                </a:solidFill>
              </a:rPr>
              <a:t>2010.07847 [hep-ph]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559" y="2806978"/>
            <a:ext cx="236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A. Y.S. ,  </a:t>
            </a:r>
            <a:r>
              <a:rPr lang="en-IE" i="1" dirty="0" err="1" smtClean="0">
                <a:solidFill>
                  <a:srgbClr val="FF0000"/>
                </a:solidFill>
              </a:rPr>
              <a:t>Xun-jie</a:t>
            </a:r>
            <a:r>
              <a:rPr lang="en-IE" i="1" dirty="0" smtClean="0">
                <a:solidFill>
                  <a:srgbClr val="FF0000"/>
                </a:solidFill>
              </a:rPr>
              <a:t> </a:t>
            </a:r>
            <a:r>
              <a:rPr lang="en-IE" i="1" dirty="0" err="1" smtClean="0">
                <a:solidFill>
                  <a:srgbClr val="FF0000"/>
                </a:solidFill>
              </a:rPr>
              <a:t>Xu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741" y="1697287"/>
            <a:ext cx="557146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Point-like </a:t>
            </a:r>
            <a:r>
              <a:rPr lang="en-IE" sz="2000" dirty="0" err="1" smtClean="0"/>
              <a:t>scatterers</a:t>
            </a:r>
            <a:r>
              <a:rPr lang="en-IE" sz="2000" dirty="0" smtClean="0"/>
              <a:t>, a coarse graining – coordinate space averaging over macroscopic volumes with large number of particles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987741" y="2744301"/>
            <a:ext cx="5869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Summation of potentials  produced by individual </a:t>
            </a:r>
            <a:r>
              <a:rPr lang="en-IE" sz="2000" dirty="0" err="1" smtClean="0"/>
              <a:t>scatteres</a:t>
            </a:r>
            <a:r>
              <a:rPr lang="en-IE" sz="2000" dirty="0" smtClean="0"/>
              <a:t>. </a:t>
            </a:r>
            <a:r>
              <a:rPr lang="en-IE" sz="2000" baseline="-25000" dirty="0" smtClean="0"/>
              <a:t> </a:t>
            </a:r>
            <a:endParaRPr lang="en-IE" sz="2000" dirty="0" smtClean="0"/>
          </a:p>
        </p:txBody>
      </p:sp>
      <p:sp>
        <p:nvSpPr>
          <p:cNvPr id="17" name="Oval 16"/>
          <p:cNvSpPr/>
          <p:nvPr/>
        </p:nvSpPr>
        <p:spPr>
          <a:xfrm>
            <a:off x="1050925" y="5394246"/>
            <a:ext cx="712382" cy="7655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/>
          <p:cNvSpPr/>
          <p:nvPr/>
        </p:nvSpPr>
        <p:spPr>
          <a:xfrm>
            <a:off x="1234711" y="4586171"/>
            <a:ext cx="712382" cy="7655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1709998" y="5128435"/>
            <a:ext cx="712382" cy="7655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/>
          <p:cNvSpPr/>
          <p:nvPr/>
        </p:nvSpPr>
        <p:spPr>
          <a:xfrm>
            <a:off x="2275359" y="5486403"/>
            <a:ext cx="712382" cy="7655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/>
          <p:cNvSpPr/>
          <p:nvPr/>
        </p:nvSpPr>
        <p:spPr>
          <a:xfrm>
            <a:off x="2275359" y="4518833"/>
            <a:ext cx="712382" cy="7655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/>
          <p:cNvSpPr/>
          <p:nvPr/>
        </p:nvSpPr>
        <p:spPr>
          <a:xfrm>
            <a:off x="2817614" y="4890974"/>
            <a:ext cx="712382" cy="7655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/>
          <p:cNvSpPr/>
          <p:nvPr/>
        </p:nvSpPr>
        <p:spPr>
          <a:xfrm>
            <a:off x="3179122" y="5411972"/>
            <a:ext cx="712382" cy="7655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3606208" y="4628701"/>
            <a:ext cx="712382" cy="7655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3962399" y="5287930"/>
            <a:ext cx="712382" cy="7655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4440855" y="4777562"/>
            <a:ext cx="712382" cy="7655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1" name="Straight Connector 30"/>
          <p:cNvCxnSpPr/>
          <p:nvPr/>
        </p:nvCxnSpPr>
        <p:spPr>
          <a:xfrm>
            <a:off x="933967" y="5330462"/>
            <a:ext cx="44992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954215" y="4735423"/>
            <a:ext cx="260499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since </a:t>
            </a:r>
            <a:r>
              <a:rPr lang="en-IE" sz="2000" dirty="0" err="1" smtClean="0">
                <a:latin typeface="Symbol" pitchFamily="18" charset="2"/>
              </a:rPr>
              <a:t>l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~</a:t>
            </a:r>
            <a:r>
              <a:rPr lang="en-IE" sz="2000" dirty="0" smtClean="0"/>
              <a:t> 1/</a:t>
            </a:r>
            <a:r>
              <a:rPr lang="en-IE" sz="2000" dirty="0" err="1" smtClean="0"/>
              <a:t>p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&lt;&lt; </a:t>
            </a:r>
            <a:r>
              <a:rPr lang="en-IE" sz="2000" dirty="0" err="1" smtClean="0"/>
              <a:t>X</a:t>
            </a:r>
            <a:r>
              <a:rPr lang="en-IE" sz="2000" baseline="-25000" dirty="0" err="1" smtClean="0"/>
              <a:t>e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6018031" y="5761665"/>
            <a:ext cx="3086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  </a:t>
            </a:r>
            <a:r>
              <a:rPr lang="en-IE" sz="2000" dirty="0" smtClean="0"/>
              <a:t>make sense to consider propagation of neutrino inside atom </a:t>
            </a:r>
            <a:endParaRPr lang="en-IE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094071" y="3487167"/>
            <a:ext cx="5869173" cy="1015663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 short range interactions </a:t>
            </a:r>
            <a:r>
              <a:rPr lang="en-IE" sz="2000" dirty="0" err="1" smtClean="0"/>
              <a:t>r</a:t>
            </a:r>
            <a:r>
              <a:rPr lang="en-IE" sz="2000" baseline="-25000" dirty="0" err="1" smtClean="0"/>
              <a:t>WI</a:t>
            </a:r>
            <a:r>
              <a:rPr lang="en-IE" sz="2000" dirty="0" smtClean="0"/>
              <a:t>, localization of </a:t>
            </a:r>
            <a:r>
              <a:rPr lang="en-IE" sz="2000" dirty="0" err="1" smtClean="0"/>
              <a:t>scatterers</a:t>
            </a:r>
            <a:r>
              <a:rPr lang="en-IE" sz="2000" dirty="0" smtClean="0"/>
              <a:t> should be taken into account </a:t>
            </a:r>
          </a:p>
          <a:p>
            <a:r>
              <a:rPr lang="en-IE" sz="2000" dirty="0" err="1" smtClean="0"/>
              <a:t>X</a:t>
            </a:r>
            <a:r>
              <a:rPr lang="en-IE" sz="2000" baseline="-25000" dirty="0" err="1" smtClean="0"/>
              <a:t>e</a:t>
            </a:r>
            <a:r>
              <a:rPr lang="en-US" sz="2000" dirty="0" smtClean="0"/>
              <a:t> &gt;&gt; </a:t>
            </a:r>
            <a:r>
              <a:rPr lang="en-IE" sz="2000" dirty="0" err="1" smtClean="0"/>
              <a:t>r</a:t>
            </a:r>
            <a:r>
              <a:rPr lang="en-IE" sz="2000" baseline="-25000" dirty="0" err="1" smtClean="0"/>
              <a:t>WI</a:t>
            </a:r>
            <a:r>
              <a:rPr lang="en-IE" sz="2000" dirty="0" smtClean="0">
                <a:sym typeface="Wingdings" pitchFamily="2" charset="2"/>
              </a:rPr>
              <a:t> , e.g. localization of e in atom</a:t>
            </a:r>
            <a:r>
              <a:rPr lang="en-IE" sz="2000" baseline="-25000" dirty="0" smtClean="0"/>
              <a:t> </a:t>
            </a:r>
            <a:endParaRPr lang="en-I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7446" name="Text Box 39"/>
          <p:cNvSpPr txBox="1">
            <a:spLocks noChangeArrowheads="1"/>
          </p:cNvSpPr>
          <p:nvPr/>
        </p:nvSpPr>
        <p:spPr bwMode="auto">
          <a:xfrm>
            <a:off x="5792578" y="2890092"/>
            <a:ext cx="1726755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e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   2 </a:t>
            </a:r>
            <a:r>
              <a:rPr lang="en-US" sz="2000" dirty="0" err="1" smtClean="0"/>
              <a:t>G</a:t>
            </a:r>
            <a:r>
              <a:rPr lang="en-US" sz="2000" baseline="-25000" dirty="0" err="1" smtClean="0"/>
              <a:t>F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e</a:t>
            </a:r>
            <a:endParaRPr lang="en-US" sz="2000" dirty="0"/>
          </a:p>
        </p:txBody>
      </p:sp>
      <p:sp>
        <p:nvSpPr>
          <p:cNvPr id="17447" name="Freeform 40"/>
          <p:cNvSpPr>
            <a:spLocks/>
          </p:cNvSpPr>
          <p:nvPr/>
        </p:nvSpPr>
        <p:spPr bwMode="auto">
          <a:xfrm>
            <a:off x="6482290" y="2941285"/>
            <a:ext cx="304800" cy="228600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0 h 144"/>
              <a:gd name="T6" fmla="*/ 2147483647 w 192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44"/>
              <a:gd name="T14" fmla="*/ 192 w 192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44">
                <a:moveTo>
                  <a:pt x="0" y="48"/>
                </a:moveTo>
                <a:lnTo>
                  <a:pt x="48" y="144"/>
                </a:lnTo>
                <a:lnTo>
                  <a:pt x="48" y="0"/>
                </a:lnTo>
                <a:lnTo>
                  <a:pt x="192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WordArt 41"/>
          <p:cNvSpPr>
            <a:spLocks noChangeArrowheads="1" noChangeShapeType="1" noTextEdit="1"/>
          </p:cNvSpPr>
          <p:nvPr/>
        </p:nvSpPr>
        <p:spPr bwMode="auto">
          <a:xfrm>
            <a:off x="510363" y="269055"/>
            <a:ext cx="5603357" cy="6158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Hamiltonian in matter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 Black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750966" y="2208068"/>
            <a:ext cx="2716645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H (n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, E ) =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+ V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29430" y="2218701"/>
            <a:ext cx="2815893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V = </a:t>
            </a:r>
            <a:r>
              <a:rPr lang="en-IE" sz="2400" dirty="0" err="1" smtClean="0"/>
              <a:t>diag</a:t>
            </a:r>
            <a:r>
              <a:rPr lang="en-IE" sz="2400" dirty="0" smtClean="0"/>
              <a:t> (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e</a:t>
            </a:r>
            <a:r>
              <a:rPr lang="en-IE" sz="2400" dirty="0" smtClean="0"/>
              <a:t>, 0, 0 )</a:t>
            </a:r>
            <a:endParaRPr lang="en-IE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52679" y="1116412"/>
            <a:ext cx="8468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Add  to energy in vacuum the potential which describes interaction of neutrino with matter  </a:t>
            </a:r>
            <a:endParaRPr lang="en-IE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38306" y="1744160"/>
            <a:ext cx="2467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the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basis</a:t>
            </a:r>
            <a:endParaRPr lang="en-IE" sz="2000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156500" y="3689498"/>
            <a:ext cx="1615810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H (n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, E 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36030" y="2777885"/>
            <a:ext cx="1594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Vacuum Hamiltonian</a:t>
            </a:r>
            <a:endParaRPr lang="en-IE" sz="2000" dirty="0"/>
          </a:p>
        </p:txBody>
      </p:sp>
      <p:sp>
        <p:nvSpPr>
          <p:cNvPr id="15" name="Right Arrow 14"/>
          <p:cNvSpPr/>
          <p:nvPr/>
        </p:nvSpPr>
        <p:spPr bwMode="auto">
          <a:xfrm rot="19262646">
            <a:off x="2264624" y="2603426"/>
            <a:ext cx="332587" cy="348917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7100" y="4440490"/>
            <a:ext cx="228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 smtClean="0"/>
              <a:t>eigenstates</a:t>
            </a:r>
            <a:r>
              <a:rPr lang="en-US" sz="2400" dirty="0" smtClean="0">
                <a:latin typeface="Symbol" pitchFamily="18" charset="2"/>
              </a:rPr>
              <a:t> n</a:t>
            </a:r>
            <a:r>
              <a:rPr lang="en-US" sz="2400" baseline="-25000" dirty="0" smtClean="0"/>
              <a:t>m</a:t>
            </a:r>
            <a:endParaRPr lang="en-IE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93263" y="4415319"/>
            <a:ext cx="246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 smtClean="0"/>
              <a:t>eigenvalues</a:t>
            </a:r>
            <a:r>
              <a:rPr lang="en-US" sz="2400" dirty="0" smtClean="0"/>
              <a:t>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im</a:t>
            </a:r>
            <a:endParaRPr lang="en-IE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414103" y="5284364"/>
            <a:ext cx="6103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w</a:t>
            </a:r>
            <a:r>
              <a:rPr lang="en-IE" sz="2000" dirty="0" smtClean="0"/>
              <a:t>hich differ from mass states and masses </a:t>
            </a:r>
          </a:p>
          <a:p>
            <a:r>
              <a:rPr lang="en-IE" sz="2000" dirty="0" smtClean="0"/>
              <a:t>a</a:t>
            </a:r>
            <a:r>
              <a:rPr lang="en-IE" sz="2000" dirty="0" smtClean="0"/>
              <a:t>nd depend on </a:t>
            </a:r>
            <a:r>
              <a:rPr lang="en-US" sz="2000" dirty="0" smtClean="0"/>
              <a:t>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and E because of presence of V</a:t>
            </a:r>
            <a:endParaRPr lang="en-IE" sz="2000" dirty="0"/>
          </a:p>
        </p:txBody>
      </p:sp>
      <p:sp>
        <p:nvSpPr>
          <p:cNvPr id="23" name="Right Arrow 22"/>
          <p:cNvSpPr/>
          <p:nvPr/>
        </p:nvSpPr>
        <p:spPr bwMode="auto">
          <a:xfrm rot="7490759">
            <a:off x="2988604" y="4178732"/>
            <a:ext cx="332587" cy="348917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2927926">
            <a:off x="4591539" y="4153410"/>
            <a:ext cx="332587" cy="348917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0" y="-1814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155" name="WordArt 44"/>
          <p:cNvSpPr>
            <a:spLocks noChangeArrowheads="1" noChangeShapeType="1" noTextEdit="1"/>
          </p:cNvSpPr>
          <p:nvPr/>
        </p:nvSpPr>
        <p:spPr bwMode="auto">
          <a:xfrm>
            <a:off x="269765" y="279133"/>
            <a:ext cx="4876393" cy="8332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Mixing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in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matter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2925" y="1105766"/>
            <a:ext cx="851800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Mixing in matter is determined with respect to </a:t>
            </a:r>
            <a:r>
              <a:rPr lang="en-IE" sz="2000" dirty="0" err="1" smtClean="0"/>
              <a:t>eigenstates</a:t>
            </a:r>
            <a:r>
              <a:rPr lang="en-IE" sz="2000" dirty="0" smtClean="0"/>
              <a:t> in matter</a:t>
            </a:r>
            <a:endParaRPr lang="en-IE" sz="2000" dirty="0"/>
          </a:p>
        </p:txBody>
      </p:sp>
      <p:sp>
        <p:nvSpPr>
          <p:cNvPr id="64" name="Text Box 40"/>
          <p:cNvSpPr txBox="1">
            <a:spLocks noChangeArrowheads="1"/>
          </p:cNvSpPr>
          <p:nvPr/>
        </p:nvSpPr>
        <p:spPr bwMode="auto">
          <a:xfrm>
            <a:off x="2961808" y="3444236"/>
            <a:ext cx="292419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U</a:t>
            </a:r>
            <a:r>
              <a:rPr lang="en-US" sz="2400" baseline="-25000" dirty="0" smtClean="0"/>
              <a:t>PMNS</a:t>
            </a:r>
            <a:r>
              <a:rPr lang="en-US" sz="2400" dirty="0" smtClean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smtClean="0"/>
              <a:t>U</a:t>
            </a:r>
            <a:r>
              <a:rPr lang="en-US" sz="2400" baseline="30000" dirty="0" smtClean="0"/>
              <a:t>m</a:t>
            </a:r>
            <a:r>
              <a:rPr lang="en-US" sz="2400" dirty="0" smtClean="0">
                <a:sym typeface="Wingdings" pitchFamily="2" charset="2"/>
              </a:rPr>
              <a:t>(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e</a:t>
            </a:r>
            <a:r>
              <a:rPr lang="en-US" sz="2400" dirty="0" smtClean="0">
                <a:sym typeface="Wingdings" pitchFamily="2" charset="2"/>
              </a:rPr>
              <a:t>, E) </a:t>
            </a:r>
            <a:endParaRPr lang="en-US" sz="2400" dirty="0"/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3487639" y="2090098"/>
            <a:ext cx="1584088" cy="46166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Symbol" pitchFamily="18" charset="2"/>
              </a:rPr>
              <a:t>n</a:t>
            </a:r>
            <a:r>
              <a:rPr lang="en-US" sz="2400" baseline="-25000" dirty="0" err="1"/>
              <a:t>f</a:t>
            </a:r>
            <a:r>
              <a:rPr lang="en-US" sz="2400" dirty="0"/>
              <a:t> </a:t>
            </a:r>
            <a:r>
              <a:rPr lang="en-US" sz="2400" dirty="0" smtClean="0"/>
              <a:t>= U</a:t>
            </a:r>
            <a:r>
              <a:rPr lang="en-US" sz="2400" baseline="30000" dirty="0" smtClean="0"/>
              <a:t>m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baseline="-25000" dirty="0" smtClean="0"/>
              <a:t>m</a:t>
            </a:r>
            <a:endParaRPr lang="en-US" sz="2400" dirty="0"/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306855" y="4632484"/>
            <a:ext cx="6426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Formally U</a:t>
            </a:r>
            <a:r>
              <a:rPr lang="en-US" sz="2000" baseline="30000" dirty="0" smtClean="0"/>
              <a:t>m</a:t>
            </a:r>
            <a:r>
              <a:rPr lang="en-US" sz="2000" dirty="0" smtClean="0"/>
              <a:t> </a:t>
            </a:r>
            <a:r>
              <a:rPr lang="en-US" sz="2000" dirty="0" err="1" smtClean="0"/>
              <a:t>diagonalizes</a:t>
            </a:r>
            <a:r>
              <a:rPr lang="en-US" sz="2000" dirty="0" smtClean="0"/>
              <a:t> the Hamiltonian in matter</a:t>
            </a:r>
            <a:r>
              <a:rPr lang="en-US" sz="2000" baseline="-25000" dirty="0" smtClean="0"/>
              <a:t>   </a:t>
            </a:r>
            <a:endParaRPr lang="en-US" sz="2000" dirty="0"/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881037" y="5197263"/>
            <a:ext cx="2149407" cy="461665"/>
          </a:xfrm>
          <a:prstGeom prst="rect">
            <a:avLst/>
          </a:prstGeom>
          <a:solidFill>
            <a:srgbClr val="00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U</a:t>
            </a:r>
            <a:r>
              <a:rPr lang="en-US" sz="2000" baseline="30000" dirty="0" smtClean="0"/>
              <a:t>m+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H </a:t>
            </a:r>
            <a:r>
              <a:rPr lang="en-US" sz="2400" dirty="0" smtClean="0"/>
              <a:t>U</a:t>
            </a:r>
            <a:r>
              <a:rPr lang="en-US" sz="2400" baseline="30000" dirty="0" smtClean="0"/>
              <a:t>m</a:t>
            </a:r>
            <a:r>
              <a:rPr lang="en-US" sz="2000" dirty="0" smtClean="0"/>
              <a:t> = </a:t>
            </a:r>
            <a:r>
              <a:rPr lang="en-US" sz="2000" dirty="0" err="1" smtClean="0"/>
              <a:t>H</a:t>
            </a:r>
            <a:r>
              <a:rPr lang="en-US" sz="2000" baseline="30000" dirty="0" err="1" smtClean="0"/>
              <a:t>diag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3637727" y="5213355"/>
            <a:ext cx="3241538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err="1" smtClean="0"/>
              <a:t>H</a:t>
            </a:r>
            <a:r>
              <a:rPr lang="en-US" sz="2000" baseline="30000" dirty="0" err="1" smtClean="0"/>
              <a:t>diag</a:t>
            </a:r>
            <a:r>
              <a:rPr lang="en-US" sz="2000" dirty="0" smtClean="0"/>
              <a:t> = </a:t>
            </a:r>
            <a:r>
              <a:rPr lang="en-US" sz="2000" dirty="0" err="1" smtClean="0"/>
              <a:t>diag</a:t>
            </a:r>
            <a:r>
              <a:rPr lang="en-US" sz="2000" dirty="0" smtClean="0"/>
              <a:t>(H</a:t>
            </a:r>
            <a:r>
              <a:rPr lang="en-US" sz="2000" baseline="-25000" dirty="0" smtClean="0"/>
              <a:t>1m</a:t>
            </a:r>
            <a:r>
              <a:rPr lang="en-US" sz="2000" dirty="0" smtClean="0"/>
              <a:t>, H</a:t>
            </a:r>
            <a:r>
              <a:rPr lang="en-US" sz="2000" baseline="-25000" dirty="0" smtClean="0"/>
              <a:t>2m</a:t>
            </a:r>
            <a:r>
              <a:rPr lang="en-US" sz="2000" dirty="0" smtClean="0"/>
              <a:t>, H</a:t>
            </a:r>
            <a:r>
              <a:rPr lang="en-US" sz="2000" baseline="-25000" dirty="0" smtClean="0"/>
              <a:t>3m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4299078" y="5926254"/>
            <a:ext cx="4382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eigenvalues</a:t>
            </a:r>
            <a:r>
              <a:rPr lang="en-IE" sz="2000" dirty="0" smtClean="0"/>
              <a:t> of the Hamiltonian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44824" y="1679936"/>
            <a:ext cx="8518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Mixing matrix in matter connects the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states with </a:t>
            </a:r>
            <a:r>
              <a:rPr lang="en-IE" sz="2000" dirty="0" err="1" smtClean="0"/>
              <a:t>eigenstates</a:t>
            </a:r>
            <a:r>
              <a:rPr lang="en-IE" sz="2000" dirty="0" smtClean="0"/>
              <a:t> in matter </a:t>
            </a:r>
            <a:endParaRPr lang="en-IE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40236" y="2817612"/>
            <a:ext cx="834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the same way as in vacuum  the PMNS matrix connects the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states with mass states: </a:t>
            </a:r>
            <a:endParaRPr lang="en-IE" sz="2000" dirty="0"/>
          </a:p>
        </p:txBody>
      </p:sp>
      <p:sp>
        <p:nvSpPr>
          <p:cNvPr id="23" name="Right Arrow 22"/>
          <p:cNvSpPr/>
          <p:nvPr/>
        </p:nvSpPr>
        <p:spPr bwMode="auto">
          <a:xfrm rot="16200000">
            <a:off x="5635256" y="5639905"/>
            <a:ext cx="314548" cy="286349"/>
          </a:xfrm>
          <a:prstGeom prst="right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499731" y="481262"/>
            <a:ext cx="8080744" cy="7925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Why notion of the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eigenstates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is important?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8364" y="2976011"/>
            <a:ext cx="1176670" cy="523220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n</a:t>
            </a:r>
            <a:r>
              <a:rPr lang="en-US" sz="2800" baseline="-25000" dirty="0" err="1" smtClean="0">
                <a:latin typeface="Times New Roman" pitchFamily="18" charset="0"/>
              </a:rPr>
              <a:t>detected</a:t>
            </a:r>
            <a:r>
              <a:rPr lang="en-US" sz="2800" dirty="0" smtClean="0">
                <a:latin typeface="Symbol" pitchFamily="18" charset="2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731" y="1412875"/>
            <a:ext cx="5635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best way to understand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evolution</a:t>
            </a:r>
            <a:endParaRPr lang="en-IE" sz="2000" dirty="0"/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2073508" y="2265572"/>
            <a:ext cx="86107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2800" baseline="-25000" dirty="0" smtClean="0">
                <a:sym typeface="Wingdings" pitchFamily="2" charset="2"/>
              </a:rPr>
              <a:t>m1</a:t>
            </a:r>
            <a:r>
              <a:rPr lang="en-US" sz="2800" dirty="0" smtClean="0">
                <a:sym typeface="Wingdings" pitchFamily="2" charset="2"/>
              </a:rPr>
              <a:t>  </a:t>
            </a:r>
            <a:endParaRPr lang="en-US" sz="2800" dirty="0"/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2084141" y="2958920"/>
            <a:ext cx="861073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2800" baseline="-25000" dirty="0" smtClean="0">
                <a:sym typeface="Wingdings" pitchFamily="2" charset="2"/>
              </a:rPr>
              <a:t>m2</a:t>
            </a:r>
            <a:r>
              <a:rPr lang="en-US" sz="2800" dirty="0" smtClean="0">
                <a:sym typeface="Wingdings" pitchFamily="2" charset="2"/>
              </a:rPr>
              <a:t>  </a:t>
            </a:r>
            <a:endParaRPr lang="en-US" sz="2800" dirty="0"/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2119578" y="3710768"/>
            <a:ext cx="861073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2800" baseline="-25000" dirty="0" smtClean="0">
                <a:sym typeface="Wingdings" pitchFamily="2" charset="2"/>
              </a:rPr>
              <a:t>m3</a:t>
            </a:r>
            <a:r>
              <a:rPr lang="en-US" sz="2800" dirty="0" smtClean="0">
                <a:sym typeface="Wingdings" pitchFamily="2" charset="2"/>
              </a:rPr>
              <a:t> 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30845" y="4354864"/>
            <a:ext cx="2126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Decompose</a:t>
            </a:r>
          </a:p>
          <a:p>
            <a:r>
              <a:rPr lang="en-IE" sz="2000" dirty="0" smtClean="0"/>
              <a:t>initial state into </a:t>
            </a:r>
            <a:r>
              <a:rPr lang="en-IE" sz="2000" dirty="0" err="1" smtClean="0"/>
              <a:t>eigenstates</a:t>
            </a:r>
            <a:r>
              <a:rPr lang="en-IE" sz="2000" dirty="0" smtClean="0"/>
              <a:t> of</a:t>
            </a:r>
          </a:p>
          <a:p>
            <a:r>
              <a:rPr lang="en-IE" sz="2000" dirty="0" smtClean="0"/>
              <a:t>propagation</a:t>
            </a:r>
            <a:endParaRPr lang="en-IE" sz="20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08247" y="2530549"/>
            <a:ext cx="31968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108247" y="3232299"/>
            <a:ext cx="31968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129513" y="3997842"/>
            <a:ext cx="31968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06702" y="4476306"/>
            <a:ext cx="3168507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By definition they propagate independently </a:t>
            </a:r>
            <a:endParaRPr lang="en-IE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349234" y="5189185"/>
            <a:ext cx="3423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Transitions between them  are negligible or small</a:t>
            </a:r>
            <a:endParaRPr lang="en-IE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296103" y="5981555"/>
            <a:ext cx="358668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Still properties (</a:t>
            </a:r>
            <a:r>
              <a:rPr lang="en-IE" sz="2000" dirty="0" err="1" smtClean="0"/>
              <a:t>flavors</a:t>
            </a:r>
            <a:r>
              <a:rPr lang="en-IE" sz="2000" dirty="0" smtClean="0"/>
              <a:t> ) of </a:t>
            </a:r>
          </a:p>
          <a:p>
            <a:r>
              <a:rPr lang="en-IE" sz="2000" dirty="0" smtClean="0"/>
              <a:t>the </a:t>
            </a:r>
            <a:r>
              <a:rPr lang="en-IE" sz="2000" dirty="0" err="1" smtClean="0"/>
              <a:t>eigenstates</a:t>
            </a:r>
            <a:r>
              <a:rPr lang="en-IE" sz="2000" dirty="0" smtClean="0"/>
              <a:t> may change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957218" y="4423138"/>
            <a:ext cx="2037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Projection onto detected state</a:t>
            </a:r>
            <a:endParaRPr lang="en-IE" sz="200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1680688" y="2756893"/>
            <a:ext cx="403453" cy="2403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1755119" y="3492773"/>
            <a:ext cx="335618" cy="2111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691321" y="3216395"/>
            <a:ext cx="403453" cy="41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7170179" y="3216395"/>
            <a:ext cx="456919" cy="20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7223645" y="2700677"/>
            <a:ext cx="403453" cy="2263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7166187" y="3524672"/>
            <a:ext cx="478185" cy="2640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6390178" y="3746205"/>
            <a:ext cx="861073" cy="523220"/>
          </a:xfrm>
          <a:prstGeom prst="rect">
            <a:avLst/>
          </a:prstGeom>
          <a:solidFill>
            <a:srgbClr val="E4A068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2800" baseline="-25000" dirty="0" smtClean="0">
                <a:sym typeface="Wingdings" pitchFamily="2" charset="2"/>
              </a:rPr>
              <a:t>m3</a:t>
            </a:r>
            <a:r>
              <a:rPr lang="en-US" sz="2800" dirty="0" smtClean="0">
                <a:sym typeface="Wingdings" pitchFamily="2" charset="2"/>
              </a:rPr>
              <a:t>  </a:t>
            </a:r>
            <a:endParaRPr lang="en-US" sz="2800" dirty="0"/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6337013" y="2233673"/>
            <a:ext cx="861073" cy="52322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2800" baseline="-25000" dirty="0" smtClean="0">
                <a:sym typeface="Wingdings" pitchFamily="2" charset="2"/>
              </a:rPr>
              <a:t>m1</a:t>
            </a:r>
            <a:r>
              <a:rPr lang="en-US" sz="2800" dirty="0" smtClean="0">
                <a:sym typeface="Wingdings" pitchFamily="2" charset="2"/>
              </a:rPr>
              <a:t>  </a:t>
            </a:r>
            <a:endParaRPr lang="en-US" sz="2800" dirty="0"/>
          </a:p>
        </p:txBody>
      </p:sp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6390178" y="2973091"/>
            <a:ext cx="861073" cy="52322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2800" baseline="-25000" dirty="0" smtClean="0">
                <a:sym typeface="Wingdings" pitchFamily="2" charset="2"/>
              </a:rPr>
              <a:t>m2</a:t>
            </a:r>
            <a:r>
              <a:rPr lang="en-US" sz="2800" dirty="0" smtClean="0">
                <a:sym typeface="Wingdings" pitchFamily="2" charset="2"/>
              </a:rPr>
              <a:t> 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6701" y="2958920"/>
            <a:ext cx="135749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ymbol" pitchFamily="18" charset="2"/>
              </a:rPr>
              <a:t>n</a:t>
            </a:r>
            <a:r>
              <a:rPr lang="en-US" sz="2800" baseline="-25000" dirty="0" err="1" smtClean="0">
                <a:latin typeface="Times New Roman" pitchFamily="18" charset="0"/>
              </a:rPr>
              <a:t>produced</a:t>
            </a:r>
            <a:endParaRPr lang="en-US" sz="2800" dirty="0" smtClean="0">
              <a:latin typeface="Symbol" pitchFamily="18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51252" y="5897071"/>
            <a:ext cx="1329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if density varies</a:t>
            </a:r>
            <a:endParaRPr lang="en-I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0" y="-1814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231501" y="4574704"/>
            <a:ext cx="86197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Mixing angle determines </a:t>
            </a:r>
            <a:r>
              <a:rPr lang="en-US" sz="2000" dirty="0" smtClean="0"/>
              <a:t>flavor content of </a:t>
            </a:r>
            <a:r>
              <a:rPr lang="en-US" sz="2000" dirty="0" err="1" smtClean="0"/>
              <a:t>eigenstates</a:t>
            </a:r>
            <a:r>
              <a:rPr lang="en-US" sz="2000" dirty="0" smtClean="0"/>
              <a:t> of propagation </a:t>
            </a:r>
            <a:endParaRPr lang="en-US" sz="2000" dirty="0"/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6180742" y="2801817"/>
            <a:ext cx="10791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Times New Roman" pitchFamily="18" charset="0"/>
              </a:rPr>
              <a:t>1m</a:t>
            </a:r>
            <a:r>
              <a:rPr lang="en-US" sz="2000" dirty="0" smtClean="0">
                <a:latin typeface="Symbol" pitchFamily="18" charset="2"/>
              </a:rPr>
              <a:t> 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2m</a:t>
            </a:r>
            <a:r>
              <a:rPr lang="en-US" sz="2000" dirty="0">
                <a:latin typeface="Symbol" pitchFamily="18" charset="2"/>
              </a:rPr>
              <a:t> </a:t>
            </a:r>
          </a:p>
        </p:txBody>
      </p:sp>
      <p:sp>
        <p:nvSpPr>
          <p:cNvPr id="5128" name="Text Box 13"/>
          <p:cNvSpPr txBox="1">
            <a:spLocks noChangeArrowheads="1"/>
          </p:cNvSpPr>
          <p:nvPr/>
        </p:nvSpPr>
        <p:spPr bwMode="auto">
          <a:xfrm>
            <a:off x="5244853" y="3325190"/>
            <a:ext cx="3543547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Eigenstates</a:t>
            </a:r>
            <a:r>
              <a:rPr lang="en-US" sz="2000" dirty="0" smtClean="0"/>
              <a:t>  of H in medium</a:t>
            </a:r>
            <a:endParaRPr lang="en-US" sz="2000" dirty="0"/>
          </a:p>
        </p:txBody>
      </p:sp>
      <p:sp>
        <p:nvSpPr>
          <p:cNvPr id="5129" name="WordArt 14"/>
          <p:cNvSpPr>
            <a:spLocks noChangeArrowheads="1" noChangeShapeType="1" noTextEdit="1"/>
          </p:cNvSpPr>
          <p:nvPr/>
        </p:nvSpPr>
        <p:spPr bwMode="auto">
          <a:xfrm>
            <a:off x="536575" y="1402586"/>
            <a:ext cx="1879600" cy="365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in vacuum:</a:t>
            </a:r>
          </a:p>
        </p:txBody>
      </p:sp>
      <p:sp>
        <p:nvSpPr>
          <p:cNvPr id="5131" name="Text Box 16"/>
          <p:cNvSpPr txBox="1">
            <a:spLocks noChangeArrowheads="1"/>
          </p:cNvSpPr>
          <p:nvPr/>
        </p:nvSpPr>
        <p:spPr bwMode="auto">
          <a:xfrm>
            <a:off x="440523" y="3272594"/>
            <a:ext cx="3625512" cy="40011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Eigenstates</a:t>
            </a:r>
            <a:r>
              <a:rPr lang="en-US" sz="2000" dirty="0" smtClean="0"/>
              <a:t> of 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in vacuum</a:t>
            </a:r>
          </a:p>
        </p:txBody>
      </p:sp>
      <p:sp>
        <p:nvSpPr>
          <p:cNvPr id="5132" name="WordArt 17"/>
          <p:cNvSpPr>
            <a:spLocks noChangeArrowheads="1" noChangeShapeType="1" noTextEdit="1"/>
          </p:cNvSpPr>
          <p:nvPr/>
        </p:nvSpPr>
        <p:spPr bwMode="auto">
          <a:xfrm>
            <a:off x="6053253" y="1435394"/>
            <a:ext cx="1881187" cy="34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in matter:</a:t>
            </a:r>
          </a:p>
        </p:txBody>
      </p:sp>
      <p:sp>
        <p:nvSpPr>
          <p:cNvPr id="5133" name="Text Box 18"/>
          <p:cNvSpPr txBox="1">
            <a:spLocks noChangeArrowheads="1"/>
          </p:cNvSpPr>
          <p:nvPr/>
        </p:nvSpPr>
        <p:spPr bwMode="auto">
          <a:xfrm>
            <a:off x="5387766" y="3848912"/>
            <a:ext cx="3206311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baseline="-25000" dirty="0" err="1" smtClean="0">
                <a:latin typeface="Times New Roman" pitchFamily="18" charset="0"/>
              </a:rPr>
              <a:t>m</a:t>
            </a:r>
            <a:r>
              <a:rPr lang="en-US" sz="2400" baseline="-25000" dirty="0" smtClean="0">
                <a:latin typeface="Times New Roman" pitchFamily="18" charset="0"/>
              </a:rPr>
              <a:t>  </a:t>
            </a:r>
            <a:r>
              <a:rPr lang="en-US" sz="2400" dirty="0" smtClean="0"/>
              <a:t>depends on </a:t>
            </a:r>
            <a:r>
              <a:rPr lang="en-US" sz="2400" dirty="0"/>
              <a:t>n</a:t>
            </a:r>
            <a:r>
              <a:rPr lang="en-US" sz="2400" baseline="-25000" dirty="0"/>
              <a:t>e</a:t>
            </a:r>
            <a:r>
              <a:rPr lang="en-US" sz="2400" dirty="0"/>
              <a:t>, E </a:t>
            </a:r>
          </a:p>
        </p:txBody>
      </p:sp>
      <p:sp>
        <p:nvSpPr>
          <p:cNvPr id="5135" name="Text Box 21"/>
          <p:cNvSpPr txBox="1">
            <a:spLocks noChangeArrowheads="1"/>
          </p:cNvSpPr>
          <p:nvPr/>
        </p:nvSpPr>
        <p:spPr bwMode="auto">
          <a:xfrm>
            <a:off x="1050925" y="1887155"/>
            <a:ext cx="54534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0</a:t>
            </a:r>
            <a:endParaRPr lang="en-US" sz="2400" dirty="0"/>
          </a:p>
        </p:txBody>
      </p:sp>
      <p:sp>
        <p:nvSpPr>
          <p:cNvPr id="5137" name="Text Box 24"/>
          <p:cNvSpPr txBox="1">
            <a:spLocks noChangeArrowheads="1"/>
          </p:cNvSpPr>
          <p:nvPr/>
        </p:nvSpPr>
        <p:spPr bwMode="auto">
          <a:xfrm>
            <a:off x="1641232" y="2777704"/>
            <a:ext cx="8130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Times New Roman" pitchFamily="18" charset="0"/>
              </a:rPr>
              <a:t>1</a:t>
            </a:r>
            <a:r>
              <a:rPr lang="en-US" sz="2000" dirty="0" smtClean="0">
                <a:latin typeface="Symbol" pitchFamily="18" charset="2"/>
              </a:rPr>
              <a:t> 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r>
              <a:rPr lang="en-US" sz="2000" dirty="0">
                <a:latin typeface="Symbol" pitchFamily="18" charset="2"/>
              </a:rPr>
              <a:t> </a:t>
            </a:r>
          </a:p>
        </p:txBody>
      </p:sp>
      <p:sp>
        <p:nvSpPr>
          <p:cNvPr id="5155" name="WordArt 44"/>
          <p:cNvSpPr>
            <a:spLocks noChangeArrowheads="1" noChangeShapeType="1" noTextEdit="1"/>
          </p:cNvSpPr>
          <p:nvPr/>
        </p:nvSpPr>
        <p:spPr bwMode="auto">
          <a:xfrm>
            <a:off x="1835292" y="170115"/>
            <a:ext cx="4717606" cy="898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Mixing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in matter</a:t>
            </a:r>
          </a:p>
        </p:txBody>
      </p:sp>
      <p:sp>
        <p:nvSpPr>
          <p:cNvPr id="5156" name="Text Box 49"/>
          <p:cNvSpPr txBox="1">
            <a:spLocks noChangeArrowheads="1"/>
          </p:cNvSpPr>
          <p:nvPr/>
        </p:nvSpPr>
        <p:spPr bwMode="auto">
          <a:xfrm>
            <a:off x="2476722" y="2632075"/>
            <a:ext cx="949325" cy="5286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latin typeface="Symbol" pitchFamily="18" charset="2"/>
              </a:rPr>
              <a:t>n</a:t>
            </a:r>
            <a:r>
              <a:rPr lang="en-US" sz="2800" baseline="-25000" dirty="0" err="1">
                <a:latin typeface="Times New Roman" pitchFamily="18" charset="0"/>
              </a:rPr>
              <a:t>mass</a:t>
            </a:r>
            <a:r>
              <a:rPr lang="en-US" sz="2800" dirty="0">
                <a:latin typeface="Symbol" pitchFamily="18" charset="2"/>
              </a:rPr>
              <a:t> </a:t>
            </a:r>
          </a:p>
        </p:txBody>
      </p:sp>
      <p:sp>
        <p:nvSpPr>
          <p:cNvPr id="5157" name="Text Box 50"/>
          <p:cNvSpPr txBox="1">
            <a:spLocks noChangeArrowheads="1"/>
          </p:cNvSpPr>
          <p:nvPr/>
        </p:nvSpPr>
        <p:spPr bwMode="auto">
          <a:xfrm>
            <a:off x="5435604" y="2685886"/>
            <a:ext cx="642938" cy="5286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latin typeface="Symbol" pitchFamily="18" charset="2"/>
              </a:rPr>
              <a:t>n</a:t>
            </a:r>
            <a:r>
              <a:rPr lang="en-US" sz="2800" baseline="-25000" dirty="0" err="1">
                <a:latin typeface="Times New Roman" pitchFamily="18" charset="0"/>
              </a:rPr>
              <a:t>H</a:t>
            </a:r>
            <a:r>
              <a:rPr lang="en-US" sz="2800" dirty="0">
                <a:latin typeface="Symbol" pitchFamily="18" charset="2"/>
              </a:rPr>
              <a:t> </a:t>
            </a:r>
          </a:p>
        </p:txBody>
      </p:sp>
      <p:sp>
        <p:nvSpPr>
          <p:cNvPr id="5158" name="AutoShape 51"/>
          <p:cNvSpPr>
            <a:spLocks noChangeArrowheads="1"/>
          </p:cNvSpPr>
          <p:nvPr/>
        </p:nvSpPr>
        <p:spPr bwMode="auto">
          <a:xfrm rot="19058874">
            <a:off x="3390966" y="1926456"/>
            <a:ext cx="727075" cy="708025"/>
          </a:xfrm>
          <a:prstGeom prst="leftRightArrow">
            <a:avLst>
              <a:gd name="adj1" fmla="val 50000"/>
              <a:gd name="adj2" fmla="val 20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Text Box 52"/>
          <p:cNvSpPr txBox="1">
            <a:spLocks noChangeArrowheads="1"/>
          </p:cNvSpPr>
          <p:nvPr/>
        </p:nvSpPr>
        <p:spPr bwMode="auto">
          <a:xfrm>
            <a:off x="3584450" y="2016302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</a:p>
        </p:txBody>
      </p:sp>
      <p:sp>
        <p:nvSpPr>
          <p:cNvPr id="5160" name="AutoShape 53"/>
          <p:cNvSpPr>
            <a:spLocks noChangeArrowheads="1"/>
          </p:cNvSpPr>
          <p:nvPr/>
        </p:nvSpPr>
        <p:spPr bwMode="auto">
          <a:xfrm rot="2172368">
            <a:off x="4717525" y="1958378"/>
            <a:ext cx="727075" cy="763588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1" name="Text Box 54"/>
          <p:cNvSpPr txBox="1">
            <a:spLocks noChangeArrowheads="1"/>
          </p:cNvSpPr>
          <p:nvPr/>
        </p:nvSpPr>
        <p:spPr bwMode="auto">
          <a:xfrm>
            <a:off x="4886554" y="2047603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Symbol" pitchFamily="18" charset="2"/>
              </a:rPr>
              <a:t>q</a:t>
            </a:r>
            <a:r>
              <a:rPr lang="en-US" sz="2400" baseline="-25000" dirty="0" err="1">
                <a:latin typeface="Times New Roman" pitchFamily="18" charset="0"/>
              </a:rPr>
              <a:t>m</a:t>
            </a:r>
            <a:r>
              <a:rPr lang="en-US" sz="2400" dirty="0">
                <a:latin typeface="Times New Roman" pitchFamily="18" charset="0"/>
              </a:rPr>
              <a:t> 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5163" name="Oval 56"/>
          <p:cNvSpPr>
            <a:spLocks noChangeArrowheads="1"/>
          </p:cNvSpPr>
          <p:nvPr/>
        </p:nvSpPr>
        <p:spPr bwMode="auto">
          <a:xfrm>
            <a:off x="4043457" y="1251113"/>
            <a:ext cx="809625" cy="7889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4" name="Text Box 48"/>
          <p:cNvSpPr txBox="1">
            <a:spLocks noChangeArrowheads="1"/>
          </p:cNvSpPr>
          <p:nvPr/>
        </p:nvSpPr>
        <p:spPr bwMode="auto">
          <a:xfrm>
            <a:off x="4200775" y="1358053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latin typeface="Symbol" pitchFamily="18" charset="2"/>
              </a:rPr>
              <a:t>n</a:t>
            </a:r>
            <a:r>
              <a:rPr lang="en-US" sz="2800" baseline="-25000" dirty="0" err="1">
                <a:latin typeface="Times New Roman" pitchFamily="18" charset="0"/>
              </a:rPr>
              <a:t>f</a:t>
            </a:r>
            <a:r>
              <a:rPr lang="en-US" sz="2800" dirty="0">
                <a:latin typeface="Symbol" pitchFamily="18" charset="2"/>
              </a:rPr>
              <a:t> 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6108103" y="1886615"/>
            <a:ext cx="2755901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H (n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, E ) =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+ V </a:t>
            </a:r>
            <a:endParaRPr lang="en-US" sz="2400" dirty="0"/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4815335" y="1401593"/>
            <a:ext cx="75452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Times New Roman" pitchFamily="18" charset="0"/>
              </a:rPr>
              <a:t>e  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Symbol" pitchFamily="18" charset="2"/>
              </a:rPr>
              <a:t>m </a:t>
            </a:r>
            <a:r>
              <a:rPr lang="en-US" sz="2000" dirty="0">
                <a:latin typeface="Times New Roman" pitchFamily="18" charset="0"/>
              </a:rPr>
              <a:t>  </a:t>
            </a: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193402" y="5016500"/>
            <a:ext cx="8594998" cy="10541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31501" y="6121400"/>
            <a:ext cx="2426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High density</a:t>
            </a:r>
          </a:p>
          <a:p>
            <a:r>
              <a:rPr lang="en-IE" sz="2000" dirty="0" smtClean="0"/>
              <a:t>mixing suppressed</a:t>
            </a:r>
            <a:endParaRPr lang="en-IE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3072215" y="6174565"/>
            <a:ext cx="2497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Resonance:</a:t>
            </a:r>
          </a:p>
          <a:p>
            <a:r>
              <a:rPr lang="en-IE" sz="2000" dirty="0" smtClean="0"/>
              <a:t>- maximal mixing</a:t>
            </a:r>
            <a:endParaRPr lang="en-IE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7004959" y="6121400"/>
            <a:ext cx="1986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Low density</a:t>
            </a:r>
          </a:p>
          <a:p>
            <a:r>
              <a:rPr lang="en-IE" sz="2000" dirty="0" smtClean="0"/>
              <a:t>Vacuum mixing</a:t>
            </a:r>
            <a:endParaRPr lang="en-IE" sz="2000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342900" y="5397500"/>
            <a:ext cx="1409922" cy="25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702022" y="5397500"/>
            <a:ext cx="45719" cy="25400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943239" y="5372100"/>
            <a:ext cx="1409922" cy="25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695212" y="5372100"/>
            <a:ext cx="657948" cy="25400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7196026" y="5372100"/>
            <a:ext cx="1409922" cy="25400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208726" y="5372100"/>
            <a:ext cx="512874" cy="2667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945690" y="5372100"/>
            <a:ext cx="1409922" cy="254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33264" y="5410200"/>
            <a:ext cx="1409922" cy="254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208726" y="5384800"/>
            <a:ext cx="1409922" cy="254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333264" y="4910435"/>
            <a:ext cx="6286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2400" baseline="-25000" dirty="0">
                <a:solidFill>
                  <a:schemeClr val="bg1"/>
                </a:solidFill>
              </a:rPr>
              <a:t>2m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4548634" y="6124545"/>
            <a:ext cx="214987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 smtClean="0"/>
              <a:t>l</a:t>
            </a:r>
            <a:r>
              <a:rPr lang="en-US" sz="2400" baseline="-25000" dirty="0" err="1" smtClean="0">
                <a:latin typeface="Symbol" pitchFamily="18" charset="2"/>
              </a:rPr>
              <a:t>n</a:t>
            </a:r>
            <a:r>
              <a:rPr lang="en-US" sz="2400" dirty="0" smtClean="0"/>
              <a:t> = l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cos2</a:t>
            </a:r>
            <a:r>
              <a:rPr lang="en-US" sz="2400" dirty="0" smtClean="0">
                <a:latin typeface="Symbol" pitchFamily="18" charset="2"/>
              </a:rPr>
              <a:t>q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2"/>
          <p:cNvSpPr>
            <a:spLocks noChangeArrowheads="1"/>
          </p:cNvSpPr>
          <p:nvPr/>
        </p:nvSpPr>
        <p:spPr bwMode="auto">
          <a:xfrm>
            <a:off x="0" y="-31899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274218" y="3413051"/>
            <a:ext cx="4711912" cy="139286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2194353" y="5519854"/>
            <a:ext cx="75944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6707023" y="3579464"/>
            <a:ext cx="54077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Times New Roman" pitchFamily="18" charset="0"/>
              </a:rPr>
              <a:t>e</a:t>
            </a:r>
          </a:p>
          <a:p>
            <a:r>
              <a:rPr lang="en-US" sz="2000" dirty="0" smtClean="0">
                <a:latin typeface="Times New Roman" pitchFamily="18" charset="0"/>
              </a:rPr>
              <a:t>  </a:t>
            </a:r>
          </a:p>
          <a:p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Symbol" pitchFamily="18" charset="2"/>
              </a:rPr>
              <a:t>m          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2890373" y="3584666"/>
            <a:ext cx="29395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 - </a:t>
            </a:r>
            <a:r>
              <a:rPr lang="en-US" sz="2000" dirty="0" err="1" smtClean="0">
                <a:solidFill>
                  <a:schemeClr val="tx2"/>
                </a:solidFill>
              </a:rPr>
              <a:t>cos</a:t>
            </a:r>
            <a:r>
              <a:rPr lang="en-US" sz="2000" dirty="0" smtClean="0">
                <a:solidFill>
                  <a:schemeClr val="tx2"/>
                </a:solidFill>
              </a:rPr>
              <a:t> 2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sz="2000" dirty="0" smtClean="0">
                <a:solidFill>
                  <a:schemeClr val="tx2"/>
                </a:solidFill>
              </a:rPr>
              <a:t>  + 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x</a:t>
            </a:r>
            <a:r>
              <a:rPr lang="en-US" sz="2000" dirty="0" smtClean="0">
                <a:solidFill>
                  <a:schemeClr val="tx2"/>
                </a:solidFill>
              </a:rPr>
              <a:t>     sin 2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sz="2000" dirty="0" smtClean="0">
                <a:solidFill>
                  <a:schemeClr val="tx2"/>
                </a:solidFill>
              </a:rPr>
              <a:t>                        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  </a:t>
            </a:r>
            <a:r>
              <a:rPr lang="en-US" sz="2000" dirty="0" smtClean="0">
                <a:solidFill>
                  <a:schemeClr val="tx2"/>
                </a:solidFill>
              </a:rPr>
              <a:t>   sin 2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sz="2000" dirty="0" smtClean="0">
                <a:solidFill>
                  <a:schemeClr val="tx2"/>
                </a:solidFill>
              </a:rPr>
              <a:t>           </a:t>
            </a:r>
            <a:r>
              <a:rPr lang="en-US" sz="2000" dirty="0" err="1" smtClean="0">
                <a:solidFill>
                  <a:schemeClr val="tx2"/>
                </a:solidFill>
              </a:rPr>
              <a:t>cos</a:t>
            </a:r>
            <a:r>
              <a:rPr lang="en-US" sz="2000" dirty="0" smtClean="0">
                <a:solidFill>
                  <a:schemeClr val="tx2"/>
                </a:solidFill>
              </a:rPr>
              <a:t> 2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sz="2000" dirty="0" smtClean="0">
                <a:solidFill>
                  <a:schemeClr val="tx2"/>
                </a:solidFill>
              </a:rPr>
              <a:t>     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7425" name="AutoShape 18"/>
          <p:cNvSpPr>
            <a:spLocks noChangeArrowheads="1"/>
          </p:cNvSpPr>
          <p:nvPr/>
        </p:nvSpPr>
        <p:spPr bwMode="auto">
          <a:xfrm>
            <a:off x="2954223" y="3597356"/>
            <a:ext cx="2875657" cy="1015663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426" name="Text Box 19"/>
          <p:cNvSpPr txBox="1">
            <a:spLocks noChangeArrowheads="1"/>
          </p:cNvSpPr>
          <p:nvPr/>
        </p:nvSpPr>
        <p:spPr bwMode="auto">
          <a:xfrm>
            <a:off x="1274218" y="3876608"/>
            <a:ext cx="9647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 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tot</a:t>
            </a:r>
            <a:r>
              <a:rPr lang="en-US" sz="2000" baseline="-25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7433" name="Text Box 26"/>
          <p:cNvSpPr txBox="1">
            <a:spLocks noChangeArrowheads="1"/>
          </p:cNvSpPr>
          <p:nvPr/>
        </p:nvSpPr>
        <p:spPr bwMode="auto">
          <a:xfrm>
            <a:off x="2241648" y="3735594"/>
            <a:ext cx="6447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endParaRPr lang="en-US" sz="2000" baseline="30000" dirty="0"/>
          </a:p>
          <a:p>
            <a:r>
              <a:rPr lang="en-US" sz="2000" dirty="0"/>
              <a:t>4</a:t>
            </a:r>
            <a:r>
              <a:rPr lang="en-US" sz="2000" dirty="0" smtClean="0"/>
              <a:t>E</a:t>
            </a:r>
            <a:endParaRPr lang="en-US" sz="2000" dirty="0"/>
          </a:p>
        </p:txBody>
      </p:sp>
      <p:sp>
        <p:nvSpPr>
          <p:cNvPr id="17436" name="Line 29"/>
          <p:cNvSpPr>
            <a:spLocks noChangeShapeType="1"/>
          </p:cNvSpPr>
          <p:nvPr/>
        </p:nvSpPr>
        <p:spPr bwMode="auto">
          <a:xfrm>
            <a:off x="2253905" y="4087296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Text Box 39"/>
          <p:cNvSpPr txBox="1">
            <a:spLocks noChangeArrowheads="1"/>
          </p:cNvSpPr>
          <p:nvPr/>
        </p:nvSpPr>
        <p:spPr bwMode="auto">
          <a:xfrm>
            <a:off x="3759761" y="5318278"/>
            <a:ext cx="15215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V</a:t>
            </a:r>
            <a:r>
              <a:rPr lang="en-US" sz="2000" baseline="-25000" dirty="0" err="1"/>
              <a:t>e</a:t>
            </a:r>
            <a:r>
              <a:rPr lang="en-US" sz="2000" dirty="0"/>
              <a:t>=  </a:t>
            </a:r>
            <a:r>
              <a:rPr lang="en-US" sz="2000" dirty="0" smtClean="0"/>
              <a:t>2 G</a:t>
            </a:r>
            <a:r>
              <a:rPr lang="en-US" sz="2000" baseline="-25000" dirty="0" smtClean="0"/>
              <a:t> </a:t>
            </a:r>
            <a:r>
              <a:rPr lang="en-US" sz="2000" baseline="-25000" dirty="0" err="1"/>
              <a:t>F</a:t>
            </a:r>
            <a:r>
              <a:rPr lang="en-US" sz="2000" dirty="0" err="1"/>
              <a:t>n</a:t>
            </a:r>
            <a:r>
              <a:rPr lang="en-US" sz="2000" baseline="-25000" dirty="0" err="1"/>
              <a:t>e</a:t>
            </a:r>
            <a:endParaRPr lang="en-US" sz="2000" dirty="0"/>
          </a:p>
        </p:txBody>
      </p:sp>
      <p:sp>
        <p:nvSpPr>
          <p:cNvPr id="17447" name="Freeform 40"/>
          <p:cNvSpPr>
            <a:spLocks/>
          </p:cNvSpPr>
          <p:nvPr/>
        </p:nvSpPr>
        <p:spPr bwMode="auto">
          <a:xfrm>
            <a:off x="4275063" y="5393885"/>
            <a:ext cx="304800" cy="228600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0 h 144"/>
              <a:gd name="T6" fmla="*/ 2147483647 w 192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44"/>
              <a:gd name="T14" fmla="*/ 192 w 192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44">
                <a:moveTo>
                  <a:pt x="0" y="48"/>
                </a:moveTo>
                <a:lnTo>
                  <a:pt x="48" y="144"/>
                </a:lnTo>
                <a:lnTo>
                  <a:pt x="48" y="0"/>
                </a:lnTo>
                <a:lnTo>
                  <a:pt x="192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WordArt 41"/>
          <p:cNvSpPr>
            <a:spLocks noChangeArrowheads="1" noChangeShapeType="1" noTextEdit="1"/>
          </p:cNvSpPr>
          <p:nvPr/>
        </p:nvSpPr>
        <p:spPr bwMode="auto">
          <a:xfrm>
            <a:off x="457199" y="250259"/>
            <a:ext cx="8403771" cy="9115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Hamiltonian,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eigenstates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 and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eigenvalues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 Black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492" y="2821259"/>
            <a:ext cx="349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the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basis, </a:t>
            </a:r>
            <a:r>
              <a:rPr lang="en-US" sz="2000" dirty="0" smtClean="0">
                <a:latin typeface="Symbol" pitchFamily="18" charset="2"/>
              </a:rPr>
              <a:t>(n</a:t>
            </a:r>
            <a:r>
              <a:rPr lang="en-US" sz="2000" baseline="-25000" dirty="0" smtClean="0">
                <a:latin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</a:rPr>
              <a:t> ,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Symbol" pitchFamily="18" charset="2"/>
              </a:rPr>
              <a:t>m</a:t>
            </a:r>
            <a:r>
              <a:rPr lang="en-US" sz="2000" dirty="0" smtClean="0">
                <a:latin typeface="Symbol" pitchFamily="18" charset="2"/>
              </a:rPr>
              <a:t>)</a:t>
            </a:r>
            <a:r>
              <a:rPr lang="en-US" sz="2000" baseline="30000" dirty="0" smtClean="0"/>
              <a:t>T</a:t>
            </a:r>
            <a:r>
              <a:rPr lang="en-US" sz="2000" baseline="-25000" dirty="0" smtClean="0">
                <a:latin typeface="Symbol" pitchFamily="18" charset="2"/>
              </a:rPr>
              <a:t>          </a:t>
            </a:r>
            <a:endParaRPr lang="en-US" sz="2000" dirty="0" smtClean="0">
              <a:latin typeface="Symbol" pitchFamily="18" charset="2"/>
            </a:endParaRPr>
          </a:p>
          <a:p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2194353" y="5163015"/>
            <a:ext cx="9415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4V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E </a:t>
            </a:r>
            <a:r>
              <a:rPr lang="en-US" sz="2000" dirty="0" smtClean="0">
                <a:latin typeface="Symbol" pitchFamily="18" charset="2"/>
              </a:rPr>
              <a:t> </a:t>
            </a:r>
          </a:p>
          <a:p>
            <a:r>
              <a:rPr lang="en-US" sz="2000" dirty="0" smtClean="0">
                <a:latin typeface="Symbol" pitchFamily="18" charset="2"/>
              </a:rPr>
              <a:t> 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44" name="TextBox 43"/>
          <p:cNvSpPr txBox="1"/>
          <p:nvPr/>
        </p:nvSpPr>
        <p:spPr>
          <a:xfrm>
            <a:off x="1508000" y="5335188"/>
            <a:ext cx="73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</a:t>
            </a:r>
            <a:r>
              <a:rPr lang="en-IE" dirty="0" smtClean="0">
                <a:latin typeface="Symbol" pitchFamily="18" charset="2"/>
              </a:rPr>
              <a:t>x</a:t>
            </a:r>
            <a:r>
              <a:rPr lang="en-IE" dirty="0" smtClean="0"/>
              <a:t> =</a:t>
            </a:r>
            <a:endParaRPr lang="en-IE" dirty="0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836030" y="1380217"/>
            <a:ext cx="2716645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H (n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, E ) = H + V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71019" y="2029522"/>
            <a:ext cx="278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V = </a:t>
            </a:r>
            <a:r>
              <a:rPr lang="en-IE" sz="2400" dirty="0" err="1" smtClean="0"/>
              <a:t>diag</a:t>
            </a:r>
            <a:r>
              <a:rPr lang="en-IE" sz="2400" dirty="0" smtClean="0"/>
              <a:t> (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e</a:t>
            </a:r>
            <a:r>
              <a:rPr lang="en-IE" sz="2400" dirty="0" smtClean="0"/>
              <a:t>,  0)</a:t>
            </a:r>
            <a:endParaRPr lang="en-IE" sz="2400" dirty="0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6675124" y="3611527"/>
            <a:ext cx="455520" cy="1015663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219200" y="1685925"/>
            <a:ext cx="4953000" cy="930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050925" y="5638800"/>
            <a:ext cx="5578475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362200" y="3581400"/>
            <a:ext cx="2362200" cy="685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304925" y="1912938"/>
            <a:ext cx="113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sin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>
                <a:latin typeface="Times New Roman" pitchFamily="18" charset="0"/>
              </a:rPr>
              <a:t>m </a:t>
            </a:r>
            <a:r>
              <a:rPr lang="en-US" sz="2000">
                <a:latin typeface="Times New Roman" pitchFamily="18" charset="0"/>
              </a:rPr>
              <a:t>=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429000" y="1736725"/>
            <a:ext cx="820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sin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2</a:t>
            </a:r>
            <a:r>
              <a:rPr lang="en-US" sz="2000">
                <a:latin typeface="Symbol" pitchFamily="18" charset="2"/>
              </a:rPr>
              <a:t>q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514600" y="2133600"/>
            <a:ext cx="346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( cos2</a:t>
            </a:r>
            <a:r>
              <a:rPr lang="en-US" sz="2000">
                <a:latin typeface="Symbol" pitchFamily="18" charset="2"/>
              </a:rPr>
              <a:t>q - 2</a:t>
            </a:r>
            <a:r>
              <a:rPr lang="en-US" sz="2000">
                <a:latin typeface="Times New Roman" pitchFamily="18" charset="0"/>
              </a:rPr>
              <a:t>EV/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)</a:t>
            </a:r>
            <a:r>
              <a:rPr lang="en-US" sz="2000" baseline="30000">
                <a:latin typeface="Times New Roman" pitchFamily="18" charset="0"/>
              </a:rPr>
              <a:t>2    </a:t>
            </a:r>
            <a:r>
              <a:rPr lang="en-US" sz="2000">
                <a:latin typeface="Times New Roman" pitchFamily="18" charset="0"/>
              </a:rPr>
              <a:t>+  sin 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2</a:t>
            </a:r>
            <a:r>
              <a:rPr lang="en-US" sz="2000">
                <a:latin typeface="Symbol" pitchFamily="18" charset="2"/>
              </a:rPr>
              <a:t>q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590800" y="2133600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7315200" y="2133600"/>
            <a:ext cx="304800" cy="304800"/>
          </a:xfrm>
          <a:custGeom>
            <a:avLst/>
            <a:gdLst>
              <a:gd name="T0" fmla="*/ 0 w 192"/>
              <a:gd name="T1" fmla="*/ 2147483647 h 192"/>
              <a:gd name="T2" fmla="*/ 2147483647 w 192"/>
              <a:gd name="T3" fmla="*/ 2147483647 h 192"/>
              <a:gd name="T4" fmla="*/ 2147483647 w 192"/>
              <a:gd name="T5" fmla="*/ 0 h 192"/>
              <a:gd name="T6" fmla="*/ 2147483647 w 192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92"/>
              <a:gd name="T14" fmla="*/ 192 w 19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92">
                <a:moveTo>
                  <a:pt x="0" y="48"/>
                </a:moveTo>
                <a:lnTo>
                  <a:pt x="48" y="192"/>
                </a:lnTo>
                <a:lnTo>
                  <a:pt x="48" y="0"/>
                </a:lnTo>
                <a:lnTo>
                  <a:pt x="192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590800" y="4419600"/>
            <a:ext cx="1323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sin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2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>
                <a:latin typeface="Times New Roman" pitchFamily="18" charset="0"/>
              </a:rPr>
              <a:t>m </a:t>
            </a:r>
            <a:r>
              <a:rPr lang="en-US" sz="2000">
                <a:latin typeface="Times New Roman" pitchFamily="18" charset="0"/>
              </a:rPr>
              <a:t>= 1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40693" y="3142009"/>
            <a:ext cx="2560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Mixing is </a:t>
            </a:r>
            <a:r>
              <a:rPr lang="en-US" sz="2000" dirty="0" smtClean="0"/>
              <a:t>maximal if</a:t>
            </a:r>
            <a:endParaRPr lang="en-US" sz="2000" dirty="0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508250" y="3727450"/>
            <a:ext cx="206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 </a:t>
            </a:r>
            <a:r>
              <a:rPr lang="en-US" sz="2000"/>
              <a:t>V</a:t>
            </a:r>
            <a:r>
              <a:rPr lang="en-US" sz="2000" baseline="-25000">
                <a:latin typeface="Times New Roman" pitchFamily="18" charset="0"/>
              </a:rPr>
              <a:t>   </a:t>
            </a:r>
            <a:r>
              <a:rPr lang="en-US" sz="2000">
                <a:latin typeface="Times New Roman" pitchFamily="18" charset="0"/>
              </a:rPr>
              <a:t>=</a:t>
            </a:r>
            <a:r>
              <a:rPr lang="en-US" sz="2000" baseline="-25000">
                <a:latin typeface="Times New Roman" pitchFamily="18" charset="0"/>
              </a:rPr>
              <a:t>             </a:t>
            </a:r>
            <a:r>
              <a:rPr lang="en-US" sz="2000" baseline="30000">
                <a:latin typeface="Times New Roman" pitchFamily="18" charset="0"/>
              </a:rPr>
              <a:t>   </a:t>
            </a:r>
            <a:r>
              <a:rPr lang="en-US" sz="2000">
                <a:latin typeface="Times New Roman" pitchFamily="18" charset="0"/>
              </a:rPr>
              <a:t> cos 2</a:t>
            </a:r>
            <a:r>
              <a:rPr lang="en-US" sz="2000">
                <a:latin typeface="Symbol" pitchFamily="18" charset="2"/>
              </a:rPr>
              <a:t>q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3276600" y="3581400"/>
            <a:ext cx="619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</a:p>
          <a:p>
            <a:r>
              <a:rPr lang="en-US" sz="2000">
                <a:latin typeface="Times New Roman" pitchFamily="18" charset="0"/>
              </a:rPr>
              <a:t> 2E</a:t>
            </a:r>
            <a:endParaRPr lang="en-US" sz="2000" baseline="30000">
              <a:latin typeface="Times New Roman" pitchFamily="18" charset="0"/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352800" y="3962400"/>
            <a:ext cx="457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7402513" y="3717925"/>
            <a:ext cx="105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H</a:t>
            </a:r>
            <a:r>
              <a:rPr lang="en-US" sz="2000" baseline="-25000">
                <a:latin typeface="Times New Roman" pitchFamily="18" charset="0"/>
              </a:rPr>
              <a:t>e</a:t>
            </a:r>
            <a:r>
              <a:rPr lang="en-US" sz="2000">
                <a:latin typeface="Times New Roman" pitchFamily="18" charset="0"/>
              </a:rPr>
              <a:t> =  H</a:t>
            </a:r>
            <a:r>
              <a:rPr lang="en-US" sz="2000" baseline="-25000">
                <a:latin typeface="Symbol" pitchFamily="18" charset="2"/>
              </a:rPr>
              <a:t>m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34577" y="5124450"/>
            <a:ext cx="39228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Difference of </a:t>
            </a:r>
            <a:r>
              <a:rPr lang="en-US" sz="2000" dirty="0" smtClean="0"/>
              <a:t>the </a:t>
            </a:r>
            <a:r>
              <a:rPr lang="en-US" sz="2000" dirty="0" err="1"/>
              <a:t>eigenvalues</a:t>
            </a:r>
            <a:r>
              <a:rPr lang="en-US" sz="2000" dirty="0"/>
              <a:t> 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1050925" y="5805488"/>
            <a:ext cx="1463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</a:rPr>
              <a:t>2m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</a:rPr>
              <a:t>1m </a:t>
            </a:r>
            <a:r>
              <a:rPr lang="en-US" sz="2000" dirty="0">
                <a:latin typeface="Times New Roman" pitchFamily="18" charset="0"/>
              </a:rPr>
              <a:t>= 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2438400" y="5638800"/>
            <a:ext cx="619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</a:p>
          <a:p>
            <a:r>
              <a:rPr lang="en-US" sz="2000">
                <a:latin typeface="Times New Roman" pitchFamily="18" charset="0"/>
              </a:rPr>
              <a:t> 2E</a:t>
            </a:r>
            <a:endParaRPr lang="en-US" sz="2000" baseline="30000">
              <a:latin typeface="Times New Roman" pitchFamily="18" charset="0"/>
            </a:endParaRPr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2514600" y="6019800"/>
            <a:ext cx="457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3124200" y="5791200"/>
            <a:ext cx="325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( cos2</a:t>
            </a:r>
            <a:r>
              <a:rPr lang="en-US" sz="2000" dirty="0">
                <a:latin typeface="Symbol" pitchFamily="18" charset="2"/>
              </a:rPr>
              <a:t>q - 2</a:t>
            </a:r>
            <a:r>
              <a:rPr lang="en-US" sz="2000" dirty="0">
                <a:latin typeface="Times New Roman" pitchFamily="18" charset="0"/>
              </a:rPr>
              <a:t>EV/</a:t>
            </a:r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>
                <a:latin typeface="Times New Roman" pitchFamily="18" charset="0"/>
              </a:rPr>
              <a:t>m</a:t>
            </a:r>
            <a:r>
              <a:rPr lang="en-US" sz="2000" baseline="30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)</a:t>
            </a:r>
            <a:r>
              <a:rPr lang="en-US" sz="2000" baseline="30000" dirty="0">
                <a:latin typeface="Times New Roman" pitchFamily="18" charset="0"/>
              </a:rPr>
              <a:t>2  </a:t>
            </a:r>
            <a:r>
              <a:rPr lang="en-US" sz="2000" dirty="0">
                <a:latin typeface="Times New Roman" pitchFamily="18" charset="0"/>
              </a:rPr>
              <a:t>+ sin</a:t>
            </a:r>
            <a:r>
              <a:rPr lang="en-US" sz="2000" baseline="30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2</a:t>
            </a:r>
            <a:r>
              <a:rPr lang="en-US" sz="2000" dirty="0">
                <a:latin typeface="Symbol" pitchFamily="18" charset="2"/>
              </a:rPr>
              <a:t>q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6167" name="Freeform 23"/>
          <p:cNvSpPr>
            <a:spLocks/>
          </p:cNvSpPr>
          <p:nvPr/>
        </p:nvSpPr>
        <p:spPr bwMode="auto">
          <a:xfrm>
            <a:off x="3048000" y="5791200"/>
            <a:ext cx="3352800" cy="457200"/>
          </a:xfrm>
          <a:custGeom>
            <a:avLst/>
            <a:gdLst>
              <a:gd name="T0" fmla="*/ 0 w 2592"/>
              <a:gd name="T1" fmla="*/ 2147483647 h 288"/>
              <a:gd name="T2" fmla="*/ 2147483647 w 2592"/>
              <a:gd name="T3" fmla="*/ 2147483647 h 288"/>
              <a:gd name="T4" fmla="*/ 2147483647 w 2592"/>
              <a:gd name="T5" fmla="*/ 0 h 288"/>
              <a:gd name="T6" fmla="*/ 2147483647 w 259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2592"/>
              <a:gd name="T13" fmla="*/ 0 h 288"/>
              <a:gd name="T14" fmla="*/ 2592 w 25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" h="288">
                <a:moveTo>
                  <a:pt x="0" y="144"/>
                </a:moveTo>
                <a:lnTo>
                  <a:pt x="48" y="288"/>
                </a:lnTo>
                <a:lnTo>
                  <a:pt x="48" y="0"/>
                </a:lnTo>
                <a:lnTo>
                  <a:pt x="259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5101686" y="3733800"/>
            <a:ext cx="3810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Text Box 29"/>
          <p:cNvSpPr txBox="1">
            <a:spLocks noChangeArrowheads="1"/>
          </p:cNvSpPr>
          <p:nvPr/>
        </p:nvSpPr>
        <p:spPr bwMode="auto">
          <a:xfrm>
            <a:off x="490338" y="1309288"/>
            <a:ext cx="4362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Diagonalization</a:t>
            </a:r>
            <a:r>
              <a:rPr lang="en-US" sz="2000" dirty="0"/>
              <a:t> of the Hamiltonian:</a:t>
            </a:r>
          </a:p>
        </p:txBody>
      </p:sp>
      <p:sp>
        <p:nvSpPr>
          <p:cNvPr id="6171" name="Text Box 30"/>
          <p:cNvSpPr txBox="1">
            <a:spLocks noChangeArrowheads="1"/>
          </p:cNvSpPr>
          <p:nvPr/>
        </p:nvSpPr>
        <p:spPr bwMode="auto">
          <a:xfrm>
            <a:off x="6827931" y="2107688"/>
            <a:ext cx="16081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V =  2 G</a:t>
            </a:r>
            <a:r>
              <a:rPr lang="en-US" sz="2000" baseline="-25000" dirty="0"/>
              <a:t>F</a:t>
            </a:r>
            <a:r>
              <a:rPr lang="en-US" sz="2000" dirty="0"/>
              <a:t> n</a:t>
            </a:r>
            <a:r>
              <a:rPr lang="en-US" sz="2000" baseline="-25000" dirty="0"/>
              <a:t>e</a:t>
            </a:r>
            <a:r>
              <a:rPr lang="en-US" sz="2000" dirty="0"/>
              <a:t> </a:t>
            </a:r>
          </a:p>
        </p:txBody>
      </p:sp>
      <p:sp>
        <p:nvSpPr>
          <p:cNvPr id="6172" name="WordArt 32"/>
          <p:cNvSpPr>
            <a:spLocks noChangeArrowheads="1" noChangeShapeType="1" noTextEdit="1"/>
          </p:cNvSpPr>
          <p:nvPr/>
        </p:nvSpPr>
        <p:spPr bwMode="auto">
          <a:xfrm>
            <a:off x="533401" y="213094"/>
            <a:ext cx="4568286" cy="9098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Mixing in matter</a:t>
            </a:r>
          </a:p>
        </p:txBody>
      </p:sp>
      <p:sp>
        <p:nvSpPr>
          <p:cNvPr id="6173" name="Text Box 33"/>
          <p:cNvSpPr txBox="1">
            <a:spLocks noChangeArrowheads="1"/>
          </p:cNvSpPr>
          <p:nvPr/>
        </p:nvSpPr>
        <p:spPr bwMode="auto">
          <a:xfrm>
            <a:off x="5553269" y="3555707"/>
            <a:ext cx="1484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Resonance </a:t>
            </a:r>
          </a:p>
          <a:p>
            <a:r>
              <a:rPr lang="en-US" sz="2000" dirty="0"/>
              <a:t>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7171" name="Picture 3" descr="r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1524000"/>
            <a:ext cx="40894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184570" y="3408414"/>
            <a:ext cx="1371600" cy="785925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5033962" y="3115206"/>
            <a:ext cx="1371600" cy="1295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4970164" y="2357280"/>
            <a:ext cx="3451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flavor </a:t>
            </a:r>
            <a:r>
              <a:rPr lang="en-US" sz="2000" dirty="0"/>
              <a:t>mixing  is maximal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4859299" y="2023751"/>
            <a:ext cx="34310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In </a:t>
            </a:r>
            <a:r>
              <a:rPr lang="en-US" sz="2000" dirty="0" smtClean="0"/>
              <a:t>resonance:  sin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m   </a:t>
            </a:r>
            <a:r>
              <a:rPr lang="en-US" sz="2000" dirty="0" smtClean="0"/>
              <a:t>= 1  </a:t>
            </a:r>
            <a:endParaRPr lang="en-US" sz="2000" dirty="0"/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6010275" y="2757845"/>
            <a:ext cx="1846980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</a:rPr>
              <a:t>l</a:t>
            </a:r>
            <a:r>
              <a:rPr lang="en-US" sz="2400" baseline="-25000" dirty="0" err="1">
                <a:latin typeface="Symbol" pitchFamily="18" charset="2"/>
              </a:rPr>
              <a:t>n</a:t>
            </a:r>
            <a:r>
              <a:rPr lang="en-US" sz="2400" dirty="0">
                <a:latin typeface="Times New Roman" pitchFamily="18" charset="0"/>
              </a:rPr>
              <a:t>  =  l</a:t>
            </a:r>
            <a:r>
              <a:rPr lang="en-US" sz="2400" baseline="-25000" dirty="0">
                <a:latin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cos2</a:t>
            </a:r>
            <a:r>
              <a:rPr lang="en-US" sz="2400" dirty="0" smtClean="0">
                <a:latin typeface="Symbol" pitchFamily="18" charset="2"/>
              </a:rPr>
              <a:t>q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5130572" y="3257085"/>
            <a:ext cx="14590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Vacuum</a:t>
            </a:r>
          </a:p>
          <a:p>
            <a:r>
              <a:rPr lang="en-US" sz="2000" dirty="0"/>
              <a:t>oscillation </a:t>
            </a:r>
          </a:p>
          <a:p>
            <a:r>
              <a:rPr lang="en-US" sz="2000" dirty="0"/>
              <a:t>length</a:t>
            </a:r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7171870" y="3501240"/>
            <a:ext cx="14654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Refraction</a:t>
            </a:r>
          </a:p>
          <a:p>
            <a:r>
              <a:rPr lang="en-US" sz="2000" dirty="0"/>
              <a:t>length</a:t>
            </a:r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6584950" y="3478558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</a:rPr>
              <a:t>~</a:t>
            </a:r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>
            <a:off x="6584950" y="3565544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</a:rPr>
              <a:t>~</a:t>
            </a:r>
          </a:p>
        </p:txBody>
      </p:sp>
      <p:sp>
        <p:nvSpPr>
          <p:cNvPr id="7183" name="Text Box 19"/>
          <p:cNvSpPr txBox="1">
            <a:spLocks noChangeArrowheads="1"/>
          </p:cNvSpPr>
          <p:nvPr/>
        </p:nvSpPr>
        <p:spPr bwMode="auto">
          <a:xfrm>
            <a:off x="5642211" y="4995483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</a:rPr>
              <a:t>l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dirty="0">
                <a:latin typeface="Times New Roman" pitchFamily="18" charset="0"/>
              </a:rPr>
              <a:t> / l</a:t>
            </a:r>
            <a:r>
              <a:rPr lang="en-US" sz="2000" baseline="-25000" dirty="0">
                <a:latin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</a:rPr>
              <a:t> </a:t>
            </a:r>
          </a:p>
        </p:txBody>
      </p:sp>
      <p:sp>
        <p:nvSpPr>
          <p:cNvPr id="7184" name="Text Box 20"/>
          <p:cNvSpPr txBox="1">
            <a:spLocks noChangeArrowheads="1"/>
          </p:cNvSpPr>
          <p:nvPr/>
        </p:nvSpPr>
        <p:spPr bwMode="auto">
          <a:xfrm>
            <a:off x="1095375" y="150018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sin</a:t>
            </a:r>
            <a:r>
              <a:rPr lang="en-US" baseline="30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 2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Times New Roman" pitchFamily="18" charset="0"/>
              </a:rPr>
              <a:t>m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185" name="Line 21"/>
          <p:cNvSpPr>
            <a:spLocks noChangeShapeType="1"/>
          </p:cNvSpPr>
          <p:nvPr/>
        </p:nvSpPr>
        <p:spPr bwMode="auto">
          <a:xfrm>
            <a:off x="2439988" y="1600200"/>
            <a:ext cx="1587" cy="35814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Oval 22"/>
          <p:cNvSpPr>
            <a:spLocks noChangeArrowheads="1"/>
          </p:cNvSpPr>
          <p:nvPr/>
        </p:nvSpPr>
        <p:spPr bwMode="auto">
          <a:xfrm>
            <a:off x="3860800" y="1714500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Oval 23"/>
          <p:cNvSpPr>
            <a:spLocks noChangeArrowheads="1"/>
          </p:cNvSpPr>
          <p:nvPr/>
        </p:nvSpPr>
        <p:spPr bwMode="auto">
          <a:xfrm>
            <a:off x="609600" y="1765300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Text Box 24"/>
          <p:cNvSpPr txBox="1">
            <a:spLocks noChangeArrowheads="1"/>
          </p:cNvSpPr>
          <p:nvPr/>
        </p:nvSpPr>
        <p:spPr bwMode="auto">
          <a:xfrm>
            <a:off x="2971800" y="2406650"/>
            <a:ext cx="1481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FF00"/>
                </a:solidFill>
                <a:latin typeface="Times New Roman" pitchFamily="18" charset="0"/>
              </a:rPr>
              <a:t>sin</a:t>
            </a:r>
            <a:r>
              <a:rPr lang="en-US" sz="1600" baseline="30000">
                <a:solidFill>
                  <a:srgbClr val="00FF00"/>
                </a:solidFill>
                <a:latin typeface="Times New Roman" pitchFamily="18" charset="0"/>
              </a:rPr>
              <a:t>2</a:t>
            </a:r>
            <a:r>
              <a:rPr lang="en-US" sz="1600">
                <a:solidFill>
                  <a:srgbClr val="00FF00"/>
                </a:solidFill>
                <a:latin typeface="Times New Roman" pitchFamily="18" charset="0"/>
              </a:rPr>
              <a:t>2</a:t>
            </a:r>
            <a:r>
              <a:rPr lang="en-US" sz="1600">
                <a:solidFill>
                  <a:srgbClr val="00FF00"/>
                </a:solidFill>
                <a:latin typeface="Symbol" pitchFamily="18" charset="2"/>
              </a:rPr>
              <a:t>q</a:t>
            </a:r>
            <a:r>
              <a:rPr lang="en-US" sz="1600" baseline="-25000">
                <a:solidFill>
                  <a:srgbClr val="00FF00"/>
                </a:solidFill>
                <a:latin typeface="Symbol" pitchFamily="18" charset="2"/>
              </a:rPr>
              <a:t>13</a:t>
            </a:r>
            <a:r>
              <a:rPr lang="en-US" sz="1600" baseline="-25000">
                <a:solidFill>
                  <a:srgbClr val="00FF00"/>
                </a:solidFill>
                <a:latin typeface="Times New Roman" pitchFamily="18" charset="0"/>
              </a:rPr>
              <a:t>  </a:t>
            </a:r>
            <a:r>
              <a:rPr lang="en-US" sz="1600">
                <a:solidFill>
                  <a:srgbClr val="00FF00"/>
                </a:solidFill>
                <a:latin typeface="Times New Roman" pitchFamily="18" charset="0"/>
              </a:rPr>
              <a:t>= 0.08 </a:t>
            </a:r>
          </a:p>
        </p:txBody>
      </p:sp>
      <p:sp>
        <p:nvSpPr>
          <p:cNvPr id="7189" name="Text Box 25"/>
          <p:cNvSpPr txBox="1">
            <a:spLocks noChangeArrowheads="1"/>
          </p:cNvSpPr>
          <p:nvPr/>
        </p:nvSpPr>
        <p:spPr bwMode="auto">
          <a:xfrm>
            <a:off x="465138" y="2438400"/>
            <a:ext cx="1592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sin</a:t>
            </a:r>
            <a:r>
              <a:rPr lang="en-US" sz="1600" baseline="30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160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1600" baseline="-25000">
                <a:solidFill>
                  <a:srgbClr val="FF0000"/>
                </a:solidFill>
              </a:rPr>
              <a:t>12</a:t>
            </a:r>
            <a:r>
              <a:rPr lang="en-US" sz="1600" baseline="-2500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= 0.825 </a:t>
            </a:r>
          </a:p>
        </p:txBody>
      </p:sp>
      <p:sp>
        <p:nvSpPr>
          <p:cNvPr id="7190" name="Text Box 26"/>
          <p:cNvSpPr txBox="1">
            <a:spLocks noChangeArrowheads="1"/>
          </p:cNvSpPr>
          <p:nvPr/>
        </p:nvSpPr>
        <p:spPr bwMode="auto">
          <a:xfrm>
            <a:off x="3975100" y="17272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</a:p>
        </p:txBody>
      </p:sp>
      <p:sp>
        <p:nvSpPr>
          <p:cNvPr id="7191" name="Line 27"/>
          <p:cNvSpPr>
            <a:spLocks noChangeShapeType="1"/>
          </p:cNvSpPr>
          <p:nvPr/>
        </p:nvSpPr>
        <p:spPr bwMode="auto">
          <a:xfrm>
            <a:off x="774700" y="1879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Text Box 28"/>
          <p:cNvSpPr txBox="1">
            <a:spLocks noChangeArrowheads="1"/>
          </p:cNvSpPr>
          <p:nvPr/>
        </p:nvSpPr>
        <p:spPr bwMode="auto">
          <a:xfrm>
            <a:off x="685800" y="1800225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</a:p>
        </p:txBody>
      </p:sp>
      <p:sp>
        <p:nvSpPr>
          <p:cNvPr id="7193" name="Text Box 29"/>
          <p:cNvSpPr txBox="1">
            <a:spLocks noChangeArrowheads="1"/>
          </p:cNvSpPr>
          <p:nvPr/>
        </p:nvSpPr>
        <p:spPr bwMode="auto">
          <a:xfrm>
            <a:off x="6279048" y="5017255"/>
            <a:ext cx="737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~ n E</a:t>
            </a:r>
          </a:p>
        </p:txBody>
      </p:sp>
      <p:sp>
        <p:nvSpPr>
          <p:cNvPr id="7194" name="Line 30"/>
          <p:cNvSpPr>
            <a:spLocks noChangeShapeType="1"/>
          </p:cNvSpPr>
          <p:nvPr/>
        </p:nvSpPr>
        <p:spPr bwMode="auto">
          <a:xfrm>
            <a:off x="2871788" y="1600200"/>
            <a:ext cx="1587" cy="35814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Line 31"/>
          <p:cNvSpPr>
            <a:spLocks noChangeShapeType="1"/>
          </p:cNvSpPr>
          <p:nvPr/>
        </p:nvSpPr>
        <p:spPr bwMode="auto">
          <a:xfrm>
            <a:off x="2628900" y="3429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7" name="Text Box 33"/>
          <p:cNvSpPr txBox="1">
            <a:spLocks noChangeArrowheads="1"/>
          </p:cNvSpPr>
          <p:nvPr/>
        </p:nvSpPr>
        <p:spPr bwMode="auto">
          <a:xfrm>
            <a:off x="4815989" y="4441032"/>
            <a:ext cx="43386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Resonance width: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R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2n</a:t>
            </a:r>
            <a:r>
              <a:rPr lang="en-US" sz="2000" baseline="-25000" dirty="0" smtClean="0"/>
              <a:t>R </a:t>
            </a:r>
            <a:r>
              <a:rPr lang="en-US" sz="2000" dirty="0"/>
              <a:t>tan2</a:t>
            </a:r>
            <a:r>
              <a:rPr lang="en-US" sz="2000" dirty="0">
                <a:latin typeface="Symbol" pitchFamily="18" charset="2"/>
              </a:rPr>
              <a:t>q</a:t>
            </a:r>
            <a:endParaRPr lang="en-US" sz="2000" dirty="0"/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63674" y="5514943"/>
            <a:ext cx="987771" cy="40011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m</a:t>
            </a:r>
            <a:r>
              <a:rPr lang="en-US" sz="2000" baseline="-25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0</a:t>
            </a:r>
            <a:endParaRPr lang="en-US" sz="2000" dirty="0"/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4156120" y="5503804"/>
            <a:ext cx="1311578" cy="40011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m</a:t>
            </a:r>
            <a:r>
              <a:rPr lang="en-US" sz="2000" baseline="-25000" dirty="0" smtClean="0"/>
              <a:t> 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sz="2000" dirty="0" smtClean="0">
                <a:sym typeface="Wingdings" pitchFamily="2" charset="2"/>
              </a:rPr>
              <a:t>/2</a:t>
            </a:r>
            <a:endParaRPr lang="en-US" sz="2000" dirty="0"/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611484" y="5514943"/>
            <a:ext cx="1140056" cy="40011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m</a:t>
            </a:r>
            <a:r>
              <a:rPr lang="en-US" sz="2000" baseline="-25000" dirty="0" smtClean="0"/>
              <a:t> </a:t>
            </a:r>
            <a:r>
              <a:rPr lang="en-US" sz="2000" dirty="0" smtClean="0">
                <a:sym typeface="Wingdings" pitchFamily="2" charset="2"/>
              </a:rPr>
              <a:t>= 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sz="2000" dirty="0" smtClean="0">
                <a:sym typeface="Wingdings" pitchFamily="2" charset="2"/>
              </a:rPr>
              <a:t>/4</a:t>
            </a:r>
            <a:endParaRPr lang="en-US" sz="2000" dirty="0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1640485" y="5520012"/>
            <a:ext cx="894797" cy="40011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m</a:t>
            </a:r>
            <a:r>
              <a:rPr lang="en-US" sz="2000" baseline="-25000" dirty="0" smtClean="0"/>
              <a:t>  </a:t>
            </a:r>
            <a:r>
              <a:rPr lang="en-US" sz="2000" dirty="0" smtClean="0">
                <a:sym typeface="Wingdings" pitchFamily="2" charset="2"/>
              </a:rPr>
              <a:t>= 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q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844395" y="1128753"/>
            <a:ext cx="4299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Dependence of mixing on density, </a:t>
            </a:r>
          </a:p>
          <a:p>
            <a:r>
              <a:rPr lang="en-IE" sz="2000" dirty="0" smtClean="0"/>
              <a:t>energy has a resonance character</a:t>
            </a:r>
            <a:endParaRPr lang="en-IE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74624" y="6074229"/>
            <a:ext cx="2835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Mixing is suppressed </a:t>
            </a:r>
          </a:p>
          <a:p>
            <a:r>
              <a:rPr lang="en-IE" sz="2000" dirty="0" smtClean="0"/>
              <a:t>at high densities</a:t>
            </a:r>
            <a:endParaRPr lang="en-IE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5413268" y="6002702"/>
            <a:ext cx="3497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Flavor</a:t>
            </a:r>
            <a:r>
              <a:rPr lang="en-IE" sz="2000" dirty="0" smtClean="0"/>
              <a:t> states coincide with </a:t>
            </a:r>
            <a:r>
              <a:rPr lang="en-IE" sz="2000" dirty="0" err="1" smtClean="0"/>
              <a:t>eigenstates</a:t>
            </a:r>
            <a:r>
              <a:rPr lang="en-IE" sz="2000" dirty="0" smtClean="0"/>
              <a:t> and vice versa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71788" y="6237511"/>
            <a:ext cx="76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|V| &gt;&gt;</a:t>
            </a:r>
            <a:endParaRPr lang="en-IE" dirty="0"/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3641725" y="6074229"/>
            <a:ext cx="636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/>
              <a:t>m</a:t>
            </a:r>
            <a:r>
              <a:rPr lang="en-US" sz="2000" baseline="30000" dirty="0"/>
              <a:t>2</a:t>
            </a:r>
          </a:p>
          <a:p>
            <a:r>
              <a:rPr lang="en-US" sz="2000" dirty="0"/>
              <a:t>2E</a:t>
            </a:r>
          </a:p>
        </p:txBody>
      </p:sp>
      <p:sp>
        <p:nvSpPr>
          <p:cNvPr id="43" name="Right Arrow 42"/>
          <p:cNvSpPr/>
          <p:nvPr/>
        </p:nvSpPr>
        <p:spPr bwMode="auto">
          <a:xfrm>
            <a:off x="4683124" y="6237511"/>
            <a:ext cx="350838" cy="369332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5" name="Straight Connector 44"/>
          <p:cNvCxnSpPr>
            <a:stCxn id="42" idx="1"/>
            <a:endCxn id="42" idx="3"/>
          </p:cNvCxnSpPr>
          <p:nvPr/>
        </p:nvCxnSpPr>
        <p:spPr bwMode="auto">
          <a:xfrm>
            <a:off x="3641725" y="6425067"/>
            <a:ext cx="6365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583122" y="4994362"/>
            <a:ext cx="9885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density</a:t>
            </a:r>
            <a:endParaRPr lang="en-IE" dirty="0"/>
          </a:p>
        </p:txBody>
      </p:sp>
      <p:sp>
        <p:nvSpPr>
          <p:cNvPr id="46" name="WordArt 38"/>
          <p:cNvSpPr>
            <a:spLocks noChangeArrowheads="1" noChangeShapeType="1" noTextEdit="1"/>
          </p:cNvSpPr>
          <p:nvPr/>
        </p:nvSpPr>
        <p:spPr bwMode="auto">
          <a:xfrm>
            <a:off x="457201" y="375385"/>
            <a:ext cx="3294339" cy="683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Resonance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36075" y="2703875"/>
            <a:ext cx="1422400" cy="6826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47713" y="4448175"/>
            <a:ext cx="16002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7" name="Picture 5" descr="cros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10000"/>
            <a:ext cx="40386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8" name="Picture 6" descr="cross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08000"/>
            <a:ext cx="40386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269075" y="1049425"/>
            <a:ext cx="30861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V.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</a:rPr>
              <a:t>Rubakov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, private comm. </a:t>
            </a:r>
          </a:p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N.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</a:rPr>
              <a:t>Cabibbo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</a:rPr>
              <a:t>Savonlinna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 1985</a:t>
            </a:r>
          </a:p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H. Bethe,  PRL  57 (1986) 1271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221763" y="1921150"/>
            <a:ext cx="43636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Dependence of the </a:t>
            </a:r>
            <a:r>
              <a:rPr lang="en-US" sz="2000" dirty="0" err="1" smtClean="0"/>
              <a:t>eigenvalues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on  the matter potential (density</a:t>
            </a:r>
            <a:r>
              <a:rPr lang="en-US" sz="2000" dirty="0" smtClean="0"/>
              <a:t>):</a:t>
            </a:r>
            <a:endParaRPr lang="en-US" sz="2000" dirty="0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>
            <a:off x="7162800" y="3886200"/>
            <a:ext cx="1588" cy="2743200"/>
          </a:xfrm>
          <a:prstGeom prst="line">
            <a:avLst/>
          </a:prstGeom>
          <a:noFill/>
          <a:ln w="9525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>
            <a:off x="6781800" y="609600"/>
            <a:ext cx="1588" cy="2895600"/>
          </a:xfrm>
          <a:prstGeom prst="line">
            <a:avLst/>
          </a:prstGeom>
          <a:noFill/>
          <a:ln w="9525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8216900" y="5100638"/>
            <a:ext cx="663575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-25000" dirty="0">
                <a:latin typeface="Symbol" pitchFamily="18" charset="2"/>
              </a:rPr>
              <a:t> </a:t>
            </a:r>
            <a:r>
              <a:rPr lang="en-US" dirty="0" err="1">
                <a:latin typeface="Times New Roman" pitchFamily="18" charset="0"/>
              </a:rPr>
              <a:t>l</a:t>
            </a:r>
            <a:r>
              <a:rPr lang="en-US" baseline="-25000" dirty="0" err="1">
                <a:latin typeface="Symbol" pitchFamily="18" charset="2"/>
              </a:rPr>
              <a:t>n</a:t>
            </a:r>
            <a:r>
              <a:rPr lang="en-US" baseline="-25000" dirty="0">
                <a:latin typeface="Symbol" pitchFamily="18" charset="2"/>
              </a:rPr>
              <a:t> </a:t>
            </a:r>
            <a:r>
              <a:rPr lang="en-US" dirty="0">
                <a:latin typeface="Times New Roman" pitchFamily="18" charset="0"/>
              </a:rPr>
              <a:t>/ l</a:t>
            </a:r>
            <a:r>
              <a:rPr lang="en-US" baseline="-25000" dirty="0">
                <a:latin typeface="Times New Roman" pitchFamily="18" charset="0"/>
              </a:rPr>
              <a:t>0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8216900" y="2154238"/>
            <a:ext cx="663575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-25000" dirty="0">
                <a:latin typeface="Symbol" pitchFamily="18" charset="2"/>
              </a:rPr>
              <a:t> </a:t>
            </a:r>
            <a:r>
              <a:rPr lang="en-US" dirty="0" err="1">
                <a:latin typeface="Times New Roman" pitchFamily="18" charset="0"/>
              </a:rPr>
              <a:t>l</a:t>
            </a:r>
            <a:r>
              <a:rPr lang="en-US" baseline="-25000" dirty="0" err="1">
                <a:latin typeface="Symbol" pitchFamily="18" charset="2"/>
              </a:rPr>
              <a:t>n</a:t>
            </a:r>
            <a:r>
              <a:rPr lang="en-US" baseline="-25000" dirty="0">
                <a:latin typeface="Symbol" pitchFamily="18" charset="2"/>
              </a:rPr>
              <a:t> </a:t>
            </a:r>
            <a:r>
              <a:rPr lang="en-US" dirty="0">
                <a:latin typeface="Times New Roman" pitchFamily="18" charset="0"/>
              </a:rPr>
              <a:t>/ l</a:t>
            </a:r>
            <a:r>
              <a:rPr lang="en-US" baseline="-25000" dirty="0">
                <a:latin typeface="Times New Roman" pitchFamily="18" charset="0"/>
              </a:rPr>
              <a:t>0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6126965" y="138668"/>
            <a:ext cx="578635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im</a:t>
            </a:r>
            <a:endParaRPr lang="en-US" sz="2000" dirty="0"/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6999288" y="1081088"/>
            <a:ext cx="498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Times New Roman" pitchFamily="18" charset="0"/>
              </a:rPr>
              <a:t>2m</a:t>
            </a:r>
            <a:endParaRPr lang="en-US">
              <a:latin typeface="Symbol" pitchFamily="18" charset="2"/>
            </a:endParaRPr>
          </a:p>
        </p:txBody>
      </p:sp>
      <p:sp>
        <p:nvSpPr>
          <p:cNvPr id="8208" name="Text Box 17"/>
          <p:cNvSpPr txBox="1">
            <a:spLocks noChangeArrowheads="1"/>
          </p:cNvSpPr>
          <p:nvPr/>
        </p:nvSpPr>
        <p:spPr bwMode="auto">
          <a:xfrm>
            <a:off x="6692900" y="4630738"/>
            <a:ext cx="5020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baseline="-25000" dirty="0" smtClean="0">
                <a:latin typeface="Times New Roman" pitchFamily="18" charset="0"/>
              </a:rPr>
              <a:t>m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8209" name="Text Box 18"/>
          <p:cNvSpPr txBox="1">
            <a:spLocks noChangeArrowheads="1"/>
          </p:cNvSpPr>
          <p:nvPr/>
        </p:nvSpPr>
        <p:spPr bwMode="auto">
          <a:xfrm>
            <a:off x="6705600" y="5354638"/>
            <a:ext cx="5020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baseline="-25000" dirty="0" smtClean="0">
                <a:latin typeface="Times New Roman" pitchFamily="18" charset="0"/>
              </a:rPr>
              <a:t>m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8210" name="Text Box 19"/>
          <p:cNvSpPr txBox="1">
            <a:spLocks noChangeArrowheads="1"/>
          </p:cNvSpPr>
          <p:nvPr/>
        </p:nvSpPr>
        <p:spPr bwMode="auto">
          <a:xfrm>
            <a:off x="8086725" y="4700588"/>
            <a:ext cx="487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FF00"/>
                </a:solidFill>
                <a:latin typeface="Symbol" pitchFamily="18" charset="2"/>
              </a:rPr>
              <a:t>n</a:t>
            </a:r>
            <a:r>
              <a:rPr lang="en-US" baseline="-25000" dirty="0" err="1" smtClean="0">
                <a:solidFill>
                  <a:srgbClr val="00FF00"/>
                </a:solidFill>
                <a:latin typeface="Symbol" pitchFamily="18" charset="2"/>
              </a:rPr>
              <a:t>t</a:t>
            </a:r>
            <a:r>
              <a:rPr lang="en-US" baseline="-25000" dirty="0" smtClean="0">
                <a:solidFill>
                  <a:srgbClr val="00FF00"/>
                </a:solidFill>
                <a:latin typeface="Symbol" pitchFamily="18" charset="2"/>
              </a:rPr>
              <a:t>   </a:t>
            </a:r>
            <a:endParaRPr lang="en-US" dirty="0">
              <a:solidFill>
                <a:srgbClr val="00FF00"/>
              </a:solidFill>
              <a:latin typeface="Symbol" pitchFamily="18" charset="2"/>
            </a:endParaRPr>
          </a:p>
        </p:txBody>
      </p:sp>
      <p:sp>
        <p:nvSpPr>
          <p:cNvPr id="8211" name="Text Box 20"/>
          <p:cNvSpPr txBox="1">
            <a:spLocks noChangeArrowheads="1"/>
          </p:cNvSpPr>
          <p:nvPr/>
        </p:nvSpPr>
        <p:spPr bwMode="auto">
          <a:xfrm>
            <a:off x="8029575" y="4287838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Symbol" pitchFamily="18" charset="2"/>
              </a:rPr>
              <a:t>n</a:t>
            </a:r>
            <a:r>
              <a:rPr lang="en-US" baseline="-25000">
                <a:solidFill>
                  <a:srgbClr val="FF3300"/>
                </a:solidFill>
                <a:latin typeface="Times New Roman" pitchFamily="18" charset="0"/>
              </a:rPr>
              <a:t>e</a:t>
            </a:r>
            <a:endParaRPr lang="en-US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8212" name="Text Box 21"/>
          <p:cNvSpPr txBox="1">
            <a:spLocks noChangeArrowheads="1"/>
          </p:cNvSpPr>
          <p:nvPr/>
        </p:nvSpPr>
        <p:spPr bwMode="auto">
          <a:xfrm>
            <a:off x="7086600" y="2154238"/>
            <a:ext cx="498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Symbol" pitchFamily="18" charset="2"/>
              </a:rPr>
              <a:t>n</a:t>
            </a:r>
            <a:r>
              <a:rPr lang="en-US" baseline="-25000" dirty="0">
                <a:latin typeface="Times New Roman" pitchFamily="18" charset="0"/>
              </a:rPr>
              <a:t>1m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8213" name="Text Box 22"/>
          <p:cNvSpPr txBox="1">
            <a:spLocks noChangeArrowheads="1"/>
          </p:cNvSpPr>
          <p:nvPr/>
        </p:nvSpPr>
        <p:spPr bwMode="auto">
          <a:xfrm>
            <a:off x="7924800" y="1042988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Symbol" pitchFamily="18" charset="2"/>
              </a:rPr>
              <a:t>n</a:t>
            </a:r>
            <a:r>
              <a:rPr lang="en-US" baseline="-25000">
                <a:solidFill>
                  <a:srgbClr val="FF3300"/>
                </a:solidFill>
                <a:latin typeface="Times New Roman" pitchFamily="18" charset="0"/>
              </a:rPr>
              <a:t>e</a:t>
            </a:r>
            <a:endParaRPr lang="en-US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8214" name="Text Box 23"/>
          <p:cNvSpPr txBox="1">
            <a:spLocks noChangeArrowheads="1"/>
          </p:cNvSpPr>
          <p:nvPr/>
        </p:nvSpPr>
        <p:spPr bwMode="auto">
          <a:xfrm>
            <a:off x="7924800" y="1652588"/>
            <a:ext cx="390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00"/>
                </a:solidFill>
                <a:latin typeface="Symbol" pitchFamily="18" charset="2"/>
              </a:rPr>
              <a:t>n</a:t>
            </a:r>
            <a:r>
              <a:rPr lang="en-US" baseline="-25000">
                <a:solidFill>
                  <a:srgbClr val="00FF00"/>
                </a:solidFill>
                <a:latin typeface="Symbol" pitchFamily="18" charset="2"/>
              </a:rPr>
              <a:t>m</a:t>
            </a:r>
            <a:endParaRPr lang="en-US">
              <a:solidFill>
                <a:srgbClr val="00FF00"/>
              </a:solidFill>
              <a:latin typeface="Symbol" pitchFamily="18" charset="2"/>
            </a:endParaRPr>
          </a:p>
        </p:txBody>
      </p:sp>
      <p:sp>
        <p:nvSpPr>
          <p:cNvPr id="8215" name="Text Box 24"/>
          <p:cNvSpPr txBox="1">
            <a:spLocks noChangeArrowheads="1"/>
          </p:cNvSpPr>
          <p:nvPr/>
        </p:nvSpPr>
        <p:spPr bwMode="auto">
          <a:xfrm>
            <a:off x="7054850" y="119063"/>
            <a:ext cx="124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resonance</a:t>
            </a:r>
          </a:p>
        </p:txBody>
      </p:sp>
      <p:sp>
        <p:nvSpPr>
          <p:cNvPr id="8216" name="Text Box 25"/>
          <p:cNvSpPr txBox="1">
            <a:spLocks noChangeArrowheads="1"/>
          </p:cNvSpPr>
          <p:nvPr/>
        </p:nvSpPr>
        <p:spPr bwMode="auto">
          <a:xfrm>
            <a:off x="4768701" y="562548"/>
            <a:ext cx="1752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sin</a:t>
            </a:r>
            <a:r>
              <a:rPr lang="en-US" baseline="30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2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/>
              <a:t>12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= 0.825</a:t>
            </a:r>
          </a:p>
        </p:txBody>
      </p:sp>
      <p:sp>
        <p:nvSpPr>
          <p:cNvPr id="8217" name="Text Box 26"/>
          <p:cNvSpPr txBox="1">
            <a:spLocks noChangeArrowheads="1"/>
          </p:cNvSpPr>
          <p:nvPr/>
        </p:nvSpPr>
        <p:spPr bwMode="auto">
          <a:xfrm>
            <a:off x="4876800" y="3862388"/>
            <a:ext cx="1636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sin</a:t>
            </a:r>
            <a:r>
              <a:rPr lang="en-US" baseline="30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2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/>
              <a:t>13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= 0.08</a:t>
            </a:r>
          </a:p>
        </p:txBody>
      </p:sp>
      <p:sp>
        <p:nvSpPr>
          <p:cNvPr id="8218" name="Text Box 27"/>
          <p:cNvSpPr txBox="1">
            <a:spLocks noChangeArrowheads="1"/>
          </p:cNvSpPr>
          <p:nvPr/>
        </p:nvSpPr>
        <p:spPr bwMode="auto">
          <a:xfrm>
            <a:off x="762000" y="2745150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-25000" dirty="0">
                <a:latin typeface="Symbol" pitchFamily="18" charset="2"/>
              </a:rPr>
              <a:t> </a:t>
            </a:r>
            <a:r>
              <a:rPr lang="en-US" dirty="0" err="1">
                <a:latin typeface="Times New Roman" pitchFamily="18" charset="0"/>
              </a:rPr>
              <a:t>l</a:t>
            </a:r>
            <a:r>
              <a:rPr lang="en-US" baseline="-25000" dirty="0" err="1">
                <a:latin typeface="Symbol" pitchFamily="18" charset="2"/>
              </a:rPr>
              <a:t>n</a:t>
            </a:r>
            <a:endParaRPr lang="en-US" dirty="0">
              <a:latin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</a:rPr>
              <a:t> l</a:t>
            </a:r>
            <a:r>
              <a:rPr lang="en-US" baseline="-25000" dirty="0">
                <a:latin typeface="Times New Roman" pitchFamily="18" charset="0"/>
              </a:rPr>
              <a:t>0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8219" name="Text Box 28"/>
          <p:cNvSpPr txBox="1">
            <a:spLocks noChangeArrowheads="1"/>
          </p:cNvSpPr>
          <p:nvPr/>
        </p:nvSpPr>
        <p:spPr bwMode="auto">
          <a:xfrm>
            <a:off x="1497013" y="2745150"/>
            <a:ext cx="66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2E V</a:t>
            </a:r>
          </a:p>
          <a:p>
            <a:r>
              <a:rPr lang="en-US" dirty="0">
                <a:latin typeface="Symbol" pitchFamily="18" charset="2"/>
              </a:rPr>
              <a:t>D</a:t>
            </a:r>
            <a:r>
              <a:rPr lang="en-US" dirty="0">
                <a:latin typeface="Times New Roman" pitchFamily="18" charset="0"/>
              </a:rPr>
              <a:t>m</a:t>
            </a:r>
            <a:r>
              <a:rPr lang="en-US" baseline="30000" dirty="0">
                <a:latin typeface="Times New Roman" pitchFamily="18" charset="0"/>
              </a:rPr>
              <a:t>2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8221" name="Line 30"/>
          <p:cNvSpPr>
            <a:spLocks noChangeShapeType="1"/>
          </p:cNvSpPr>
          <p:nvPr/>
        </p:nvSpPr>
        <p:spPr bwMode="auto">
          <a:xfrm>
            <a:off x="822325" y="3076275"/>
            <a:ext cx="2286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Line 31"/>
          <p:cNvSpPr>
            <a:spLocks noChangeShapeType="1"/>
          </p:cNvSpPr>
          <p:nvPr/>
        </p:nvSpPr>
        <p:spPr bwMode="auto">
          <a:xfrm>
            <a:off x="1514475" y="3106738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Text Box 32"/>
          <p:cNvSpPr txBox="1">
            <a:spLocks noChangeArrowheads="1"/>
          </p:cNvSpPr>
          <p:nvPr/>
        </p:nvSpPr>
        <p:spPr bwMode="auto">
          <a:xfrm>
            <a:off x="7924800" y="2914650"/>
            <a:ext cx="86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Large </a:t>
            </a:r>
          </a:p>
          <a:p>
            <a:r>
              <a:rPr lang="en-US"/>
              <a:t>mixing</a:t>
            </a:r>
          </a:p>
        </p:txBody>
      </p:sp>
      <p:sp>
        <p:nvSpPr>
          <p:cNvPr id="8224" name="Text Box 33"/>
          <p:cNvSpPr txBox="1">
            <a:spLocks noChangeArrowheads="1"/>
          </p:cNvSpPr>
          <p:nvPr/>
        </p:nvSpPr>
        <p:spPr bwMode="auto">
          <a:xfrm>
            <a:off x="7924800" y="5988050"/>
            <a:ext cx="86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Small </a:t>
            </a:r>
          </a:p>
          <a:p>
            <a:r>
              <a:rPr lang="en-US"/>
              <a:t>mixing</a:t>
            </a:r>
          </a:p>
        </p:txBody>
      </p:sp>
      <p:sp>
        <p:nvSpPr>
          <p:cNvPr id="738338" name="AutoShape 34"/>
          <p:cNvSpPr>
            <a:spLocks noChangeArrowheads="1"/>
          </p:cNvSpPr>
          <p:nvPr/>
        </p:nvSpPr>
        <p:spPr bwMode="auto">
          <a:xfrm rot="-2428271">
            <a:off x="6858000" y="381000"/>
            <a:ext cx="228600" cy="2286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26" name="Text Box 35"/>
          <p:cNvSpPr txBox="1">
            <a:spLocks noChangeArrowheads="1"/>
          </p:cNvSpPr>
          <p:nvPr/>
        </p:nvSpPr>
        <p:spPr bwMode="auto">
          <a:xfrm>
            <a:off x="838200" y="4464050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-25000">
                <a:latin typeface="Symbol" pitchFamily="18" charset="2"/>
              </a:rPr>
              <a:t> </a:t>
            </a:r>
            <a:r>
              <a:rPr lang="en-US">
                <a:latin typeface="Times New Roman" pitchFamily="18" charset="0"/>
              </a:rPr>
              <a:t>l</a:t>
            </a:r>
            <a:r>
              <a:rPr lang="en-US" baseline="-25000">
                <a:latin typeface="Symbol" pitchFamily="18" charset="2"/>
              </a:rPr>
              <a:t>n</a:t>
            </a:r>
            <a:endParaRPr lang="en-US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 l</a:t>
            </a:r>
            <a:r>
              <a:rPr lang="en-US" baseline="-25000">
                <a:latin typeface="Times New Roman" pitchFamily="18" charset="0"/>
              </a:rPr>
              <a:t>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227" name="Text Box 36"/>
          <p:cNvSpPr txBox="1">
            <a:spLocks noChangeArrowheads="1"/>
          </p:cNvSpPr>
          <p:nvPr/>
        </p:nvSpPr>
        <p:spPr bwMode="auto">
          <a:xfrm>
            <a:off x="1219200" y="4586288"/>
            <a:ext cx="965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= </a:t>
            </a:r>
            <a:r>
              <a:rPr lang="en-US" dirty="0" err="1">
                <a:latin typeface="Times New Roman" pitchFamily="18" charset="0"/>
              </a:rPr>
              <a:t>cos</a:t>
            </a:r>
            <a:r>
              <a:rPr lang="en-US" dirty="0">
                <a:latin typeface="Times New Roman" pitchFamily="18" charset="0"/>
              </a:rPr>
              <a:t> 2</a:t>
            </a:r>
            <a:r>
              <a:rPr lang="en-US" dirty="0">
                <a:latin typeface="Symbol" pitchFamily="18" charset="2"/>
              </a:rPr>
              <a:t>q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8228" name="Line 37"/>
          <p:cNvSpPr>
            <a:spLocks noChangeShapeType="1"/>
          </p:cNvSpPr>
          <p:nvPr/>
        </p:nvSpPr>
        <p:spPr bwMode="auto">
          <a:xfrm>
            <a:off x="838200" y="4799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9" name="Text Box 38"/>
          <p:cNvSpPr txBox="1">
            <a:spLocks noChangeArrowheads="1"/>
          </p:cNvSpPr>
          <p:nvPr/>
        </p:nvSpPr>
        <p:spPr bwMode="auto">
          <a:xfrm>
            <a:off x="346075" y="5243388"/>
            <a:ext cx="441499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In the crossing </a:t>
            </a:r>
            <a:r>
              <a:rPr lang="en-US" sz="2000" dirty="0"/>
              <a:t>point </a:t>
            </a:r>
          </a:p>
          <a:p>
            <a:r>
              <a:rPr lang="en-US" sz="2000" dirty="0"/>
              <a:t>  -   the level split is minimal</a:t>
            </a:r>
          </a:p>
          <a:p>
            <a:r>
              <a:rPr lang="en-US" sz="2000" dirty="0"/>
              <a:t>  -  the oscillation length is maximal</a:t>
            </a:r>
          </a:p>
        </p:txBody>
      </p:sp>
      <p:sp>
        <p:nvSpPr>
          <p:cNvPr id="8230" name="WordArt 42"/>
          <p:cNvSpPr>
            <a:spLocks noChangeArrowheads="1" noChangeShapeType="1" noTextEdit="1"/>
          </p:cNvSpPr>
          <p:nvPr/>
        </p:nvSpPr>
        <p:spPr bwMode="auto">
          <a:xfrm>
            <a:off x="317200" y="218660"/>
            <a:ext cx="3609908" cy="9961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Level crossing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43000" y="2883572"/>
            <a:ext cx="40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=</a:t>
            </a:r>
            <a:endParaRPr lang="en-IE" dirty="0"/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269075" y="3873625"/>
            <a:ext cx="33249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Crossing point - </a:t>
            </a:r>
            <a:r>
              <a:rPr lang="en-US" sz="2000" dirty="0" smtClean="0"/>
              <a:t>resonance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352264" y="4027967"/>
            <a:ext cx="17526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446338" y="2303463"/>
            <a:ext cx="1751012" cy="722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498725" y="1295400"/>
            <a:ext cx="1600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00313" y="1363663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l</a:t>
            </a:r>
            <a:r>
              <a:rPr lang="en-US" sz="2000" baseline="-25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=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155950" y="1223963"/>
            <a:ext cx="796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4</a:t>
            </a:r>
            <a:r>
              <a:rPr lang="en-US" sz="2000">
                <a:latin typeface="Symbol" pitchFamily="18" charset="2"/>
              </a:rPr>
              <a:t>p E</a:t>
            </a:r>
            <a:endParaRPr lang="en-US" sz="2000" baseline="-25000">
              <a:latin typeface="Times New Roman" pitchFamily="18" charset="0"/>
            </a:endParaRPr>
          </a:p>
          <a:p>
            <a:r>
              <a:rPr lang="en-US" sz="2000">
                <a:latin typeface="Symbol" pitchFamily="18" charset="2"/>
              </a:rPr>
              <a:t>  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3182938" y="1565275"/>
            <a:ext cx="7620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93713" y="1298575"/>
            <a:ext cx="1931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Oscillation </a:t>
            </a:r>
          </a:p>
          <a:p>
            <a:r>
              <a:rPr lang="en-US"/>
              <a:t>length in vacuum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17525" y="2308225"/>
            <a:ext cx="1392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Refraction </a:t>
            </a:r>
          </a:p>
          <a:p>
            <a:r>
              <a:rPr lang="en-US"/>
              <a:t>length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460625" y="2378075"/>
            <a:ext cx="58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l</a:t>
            </a:r>
            <a:r>
              <a:rPr lang="en-US" sz="2000" baseline="-25000">
                <a:latin typeface="Times New Roman" pitchFamily="18" charset="0"/>
              </a:rPr>
              <a:t>0 </a:t>
            </a:r>
            <a:r>
              <a:rPr lang="en-US" sz="2000">
                <a:latin typeface="Times New Roman" pitchFamily="18" charset="0"/>
              </a:rPr>
              <a:t>= 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206750" y="2263775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2</a:t>
            </a:r>
            <a:r>
              <a:rPr lang="en-US" sz="2000">
                <a:latin typeface="Symbol" pitchFamily="18" charset="2"/>
              </a:rPr>
              <a:t>p  </a:t>
            </a:r>
          </a:p>
          <a:p>
            <a:r>
              <a:rPr lang="en-US" sz="2000">
                <a:latin typeface="Times New Roman" pitchFamily="18" charset="0"/>
              </a:rPr>
              <a:t> 2 G</a:t>
            </a:r>
            <a:r>
              <a:rPr lang="en-US" sz="2000" baseline="-25000">
                <a:latin typeface="Times New Roman" pitchFamily="18" charset="0"/>
              </a:rPr>
              <a:t>F</a:t>
            </a:r>
            <a:r>
              <a:rPr lang="en-US" sz="2000">
                <a:latin typeface="Times New Roman" pitchFamily="18" charset="0"/>
              </a:rPr>
              <a:t>n</a:t>
            </a:r>
            <a:r>
              <a:rPr lang="en-US" sz="2000" baseline="-25000">
                <a:latin typeface="Times New Roman" pitchFamily="18" charset="0"/>
              </a:rPr>
              <a:t>e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2301" name="Freeform 13"/>
          <p:cNvSpPr>
            <a:spLocks/>
          </p:cNvSpPr>
          <p:nvPr/>
        </p:nvSpPr>
        <p:spPr bwMode="auto">
          <a:xfrm>
            <a:off x="3217863" y="2652713"/>
            <a:ext cx="295275" cy="282575"/>
          </a:xfrm>
          <a:custGeom>
            <a:avLst/>
            <a:gdLst>
              <a:gd name="T0" fmla="*/ 0 w 267"/>
              <a:gd name="T1" fmla="*/ 2147483647 h 145"/>
              <a:gd name="T2" fmla="*/ 2147483647 w 267"/>
              <a:gd name="T3" fmla="*/ 2147483647 h 145"/>
              <a:gd name="T4" fmla="*/ 2147483647 w 267"/>
              <a:gd name="T5" fmla="*/ 0 h 145"/>
              <a:gd name="T6" fmla="*/ 2147483647 w 267"/>
              <a:gd name="T7" fmla="*/ 0 h 145"/>
              <a:gd name="T8" fmla="*/ 0 60000 65536"/>
              <a:gd name="T9" fmla="*/ 0 60000 65536"/>
              <a:gd name="T10" fmla="*/ 0 60000 65536"/>
              <a:gd name="T11" fmla="*/ 0 60000 65536"/>
              <a:gd name="T12" fmla="*/ 0 w 267"/>
              <a:gd name="T13" fmla="*/ 0 h 145"/>
              <a:gd name="T14" fmla="*/ 267 w 267"/>
              <a:gd name="T15" fmla="*/ 145 h 1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7" h="145">
                <a:moveTo>
                  <a:pt x="0" y="56"/>
                </a:moveTo>
                <a:lnTo>
                  <a:pt x="65" y="145"/>
                </a:lnTo>
                <a:lnTo>
                  <a:pt x="65" y="0"/>
                </a:lnTo>
                <a:lnTo>
                  <a:pt x="267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3127375" y="2587625"/>
            <a:ext cx="914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291013" y="2309813"/>
            <a:ext cx="3709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determines the phase produced</a:t>
            </a:r>
          </a:p>
          <a:p>
            <a:r>
              <a:rPr lang="en-US"/>
              <a:t>  by interaction with  matter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09600" y="3352800"/>
            <a:ext cx="382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l</a:t>
            </a:r>
            <a:r>
              <a:rPr lang="en-US" sz="2000" baseline="-25000">
                <a:latin typeface="Times New Roman" pitchFamily="18" charset="0"/>
              </a:rPr>
              <a:t>m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rot="58082" flipH="1" flipV="1">
            <a:off x="1028700" y="3354388"/>
            <a:ext cx="90488" cy="282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1068388" y="6178550"/>
            <a:ext cx="3490912" cy="14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227513" y="6132513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</a:t>
            </a:r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1081088" y="4929188"/>
            <a:ext cx="3489325" cy="15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95325" y="4654550"/>
            <a:ext cx="400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l</a:t>
            </a:r>
            <a:r>
              <a:rPr lang="en-US" sz="2000" baseline="-25000">
                <a:latin typeface="Times New Roman" pitchFamily="18" charset="0"/>
              </a:rPr>
              <a:t>0</a:t>
            </a:r>
            <a:r>
              <a:rPr lang="en-US" sz="2000">
                <a:latin typeface="Times New Roman" pitchFamily="18" charset="0"/>
              </a:rPr>
              <a:t> 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V="1">
            <a:off x="1093788" y="4662488"/>
            <a:ext cx="747712" cy="1519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133600" y="6157913"/>
            <a:ext cx="449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</a:t>
            </a:r>
            <a:r>
              <a:rPr lang="en-US" sz="2000" baseline="-25000">
                <a:latin typeface="Times New Roman" pitchFamily="18" charset="0"/>
              </a:rPr>
              <a:t>R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2312" name="Freeform 24"/>
          <p:cNvSpPr>
            <a:spLocks/>
          </p:cNvSpPr>
          <p:nvPr/>
        </p:nvSpPr>
        <p:spPr bwMode="auto">
          <a:xfrm>
            <a:off x="1847850" y="3460750"/>
            <a:ext cx="2676525" cy="1452563"/>
          </a:xfrm>
          <a:custGeom>
            <a:avLst/>
            <a:gdLst>
              <a:gd name="T0" fmla="*/ 0 w 1686"/>
              <a:gd name="T1" fmla="*/ 2147483647 h 915"/>
              <a:gd name="T2" fmla="*/ 2147483647 w 1686"/>
              <a:gd name="T3" fmla="*/ 2147483647 h 915"/>
              <a:gd name="T4" fmla="*/ 2147483647 w 1686"/>
              <a:gd name="T5" fmla="*/ 2147483647 h 915"/>
              <a:gd name="T6" fmla="*/ 2147483647 w 1686"/>
              <a:gd name="T7" fmla="*/ 2147483647 h 915"/>
              <a:gd name="T8" fmla="*/ 2147483647 w 1686"/>
              <a:gd name="T9" fmla="*/ 2147483647 h 915"/>
              <a:gd name="T10" fmla="*/ 2147483647 w 1686"/>
              <a:gd name="T11" fmla="*/ 2147483647 h 915"/>
              <a:gd name="T12" fmla="*/ 2147483647 w 1686"/>
              <a:gd name="T13" fmla="*/ 2147483647 h 915"/>
              <a:gd name="T14" fmla="*/ 2147483647 w 1686"/>
              <a:gd name="T15" fmla="*/ 2147483647 h 915"/>
              <a:gd name="T16" fmla="*/ 2147483647 w 1686"/>
              <a:gd name="T17" fmla="*/ 2147483647 h 915"/>
              <a:gd name="T18" fmla="*/ 2147483647 w 1686"/>
              <a:gd name="T19" fmla="*/ 2147483647 h 915"/>
              <a:gd name="T20" fmla="*/ 2147483647 w 1686"/>
              <a:gd name="T21" fmla="*/ 2147483647 h 915"/>
              <a:gd name="T22" fmla="*/ 2147483647 w 1686"/>
              <a:gd name="T23" fmla="*/ 2147483647 h 9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86"/>
              <a:gd name="T37" fmla="*/ 0 h 915"/>
              <a:gd name="T38" fmla="*/ 1686 w 1686"/>
              <a:gd name="T39" fmla="*/ 915 h 91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86" h="915">
                <a:moveTo>
                  <a:pt x="0" y="753"/>
                </a:moveTo>
                <a:cubicBezTo>
                  <a:pt x="28" y="690"/>
                  <a:pt x="57" y="628"/>
                  <a:pt x="81" y="566"/>
                </a:cubicBezTo>
                <a:cubicBezTo>
                  <a:pt x="105" y="504"/>
                  <a:pt x="128" y="438"/>
                  <a:pt x="146" y="380"/>
                </a:cubicBezTo>
                <a:cubicBezTo>
                  <a:pt x="164" y="322"/>
                  <a:pt x="171" y="269"/>
                  <a:pt x="186" y="218"/>
                </a:cubicBezTo>
                <a:cubicBezTo>
                  <a:pt x="201" y="167"/>
                  <a:pt x="217" y="104"/>
                  <a:pt x="235" y="72"/>
                </a:cubicBezTo>
                <a:cubicBezTo>
                  <a:pt x="253" y="40"/>
                  <a:pt x="269" y="0"/>
                  <a:pt x="292" y="23"/>
                </a:cubicBezTo>
                <a:cubicBezTo>
                  <a:pt x="315" y="46"/>
                  <a:pt x="343" y="144"/>
                  <a:pt x="373" y="210"/>
                </a:cubicBezTo>
                <a:cubicBezTo>
                  <a:pt x="403" y="276"/>
                  <a:pt x="428" y="349"/>
                  <a:pt x="470" y="420"/>
                </a:cubicBezTo>
                <a:cubicBezTo>
                  <a:pt x="512" y="491"/>
                  <a:pt x="566" y="579"/>
                  <a:pt x="624" y="639"/>
                </a:cubicBezTo>
                <a:cubicBezTo>
                  <a:pt x="682" y="699"/>
                  <a:pt x="733" y="738"/>
                  <a:pt x="819" y="777"/>
                </a:cubicBezTo>
                <a:cubicBezTo>
                  <a:pt x="905" y="816"/>
                  <a:pt x="999" y="851"/>
                  <a:pt x="1143" y="874"/>
                </a:cubicBezTo>
                <a:cubicBezTo>
                  <a:pt x="1287" y="897"/>
                  <a:pt x="1486" y="906"/>
                  <a:pt x="1686" y="91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2209800" y="3270250"/>
            <a:ext cx="90488" cy="2921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6626410" y="3667125"/>
            <a:ext cx="2331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shifts with respect </a:t>
            </a:r>
          </a:p>
          <a:p>
            <a:r>
              <a:rPr lang="en-US" dirty="0" smtClean="0"/>
              <a:t>resonance </a:t>
            </a:r>
            <a:r>
              <a:rPr lang="en-US" dirty="0"/>
              <a:t>energy: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6825071" y="4313456"/>
            <a:ext cx="192563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</a:rPr>
              <a:t>l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dirty="0">
                <a:latin typeface="Times New Roman" pitchFamily="18" charset="0"/>
              </a:rPr>
              <a:t>(E</a:t>
            </a:r>
            <a:r>
              <a:rPr lang="en-US" sz="2000" baseline="-25000" dirty="0">
                <a:latin typeface="Times New Roman" pitchFamily="18" charset="0"/>
              </a:rPr>
              <a:t>R</a:t>
            </a:r>
            <a:r>
              <a:rPr lang="en-US" sz="2000" dirty="0">
                <a:latin typeface="Times New Roman" pitchFamily="18" charset="0"/>
              </a:rPr>
              <a:t>) = l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baseline="-25000" dirty="0">
                <a:latin typeface="Times New Roman" pitchFamily="18" charset="0"/>
              </a:rPr>
              <a:t>0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dirty="0">
                <a:latin typeface="Times New Roman" pitchFamily="18" charset="0"/>
              </a:rPr>
              <a:t>cos2</a:t>
            </a:r>
            <a:r>
              <a:rPr lang="en-US" sz="2000" dirty="0">
                <a:latin typeface="Symbol" pitchFamily="18" charset="2"/>
              </a:rPr>
              <a:t>q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238500" y="3292475"/>
            <a:ext cx="1004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l</a:t>
            </a:r>
            <a:r>
              <a:rPr lang="en-US" sz="2000" baseline="-25000">
                <a:latin typeface="Symbol" pitchFamily="18" charset="2"/>
              </a:rPr>
              <a:t>n </a:t>
            </a:r>
            <a:r>
              <a:rPr lang="en-US" sz="2000">
                <a:latin typeface="Times New Roman" pitchFamily="18" charset="0"/>
              </a:rPr>
              <a:t>/sin2</a:t>
            </a:r>
            <a:r>
              <a:rPr lang="en-US" sz="2000">
                <a:latin typeface="Symbol" pitchFamily="18" charset="2"/>
              </a:rPr>
              <a:t>q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H="1">
            <a:off x="2627313" y="3468688"/>
            <a:ext cx="50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WordArt 31"/>
          <p:cNvSpPr>
            <a:spLocks noChangeArrowheads="1" noChangeShapeType="1" noTextEdit="1"/>
          </p:cNvSpPr>
          <p:nvPr/>
        </p:nvSpPr>
        <p:spPr bwMode="auto">
          <a:xfrm>
            <a:off x="426725" y="173259"/>
            <a:ext cx="6338298" cy="7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Oscillation length in matter</a:t>
            </a:r>
          </a:p>
        </p:txBody>
      </p:sp>
      <p:sp>
        <p:nvSpPr>
          <p:cNvPr id="12319" name="Text Box 32"/>
          <p:cNvSpPr txBox="1">
            <a:spLocks noChangeArrowheads="1"/>
          </p:cNvSpPr>
          <p:nvPr/>
        </p:nvSpPr>
        <p:spPr bwMode="auto">
          <a:xfrm>
            <a:off x="5640388" y="3238351"/>
            <a:ext cx="17510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</a:rPr>
              <a:t>l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dirty="0">
                <a:latin typeface="Times New Roman" pitchFamily="18" charset="0"/>
              </a:rPr>
              <a:t>=  l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baseline="-25000" dirty="0">
                <a:latin typeface="Times New Roman" pitchFamily="18" charset="0"/>
              </a:rPr>
              <a:t>0</a:t>
            </a:r>
            <a:r>
              <a:rPr lang="en-US" sz="2000" baseline="-25000" dirty="0">
                <a:latin typeface="Symbol" pitchFamily="18" charset="2"/>
              </a:rPr>
              <a:t>  </a:t>
            </a:r>
            <a:r>
              <a:rPr lang="en-US" sz="2000" dirty="0">
                <a:latin typeface="Times New Roman" pitchFamily="18" charset="0"/>
              </a:rPr>
              <a:t>/cos2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/>
              <a:t>)</a:t>
            </a:r>
            <a:r>
              <a:rPr lang="en-US" sz="2000" dirty="0">
                <a:latin typeface="Symbol" pitchFamily="18" charset="2"/>
              </a:rPr>
              <a:t>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2320" name="Text Box 33"/>
          <p:cNvSpPr txBox="1">
            <a:spLocks noChangeArrowheads="1"/>
          </p:cNvSpPr>
          <p:nvPr/>
        </p:nvSpPr>
        <p:spPr bwMode="auto">
          <a:xfrm>
            <a:off x="4267200" y="327660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(maximum at</a:t>
            </a:r>
          </a:p>
        </p:txBody>
      </p:sp>
      <p:sp>
        <p:nvSpPr>
          <p:cNvPr id="12321" name="Text Box 34"/>
          <p:cNvSpPr txBox="1">
            <a:spLocks noChangeArrowheads="1"/>
          </p:cNvSpPr>
          <p:nvPr/>
        </p:nvSpPr>
        <p:spPr bwMode="auto">
          <a:xfrm>
            <a:off x="1447800" y="5334000"/>
            <a:ext cx="646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~ l</a:t>
            </a:r>
            <a:r>
              <a:rPr lang="en-US" sz="2000" baseline="-25000">
                <a:latin typeface="Symbol" pitchFamily="18" charset="2"/>
              </a:rPr>
              <a:t>n </a:t>
            </a:r>
            <a:r>
              <a:rPr lang="en-US" sz="2000">
                <a:latin typeface="Symbol" pitchFamily="18" charset="2"/>
              </a:rPr>
              <a:t> 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2322" name="Text Box 35"/>
          <p:cNvSpPr txBox="1">
            <a:spLocks noChangeArrowheads="1"/>
          </p:cNvSpPr>
          <p:nvPr/>
        </p:nvSpPr>
        <p:spPr bwMode="auto">
          <a:xfrm>
            <a:off x="4953000" y="3962400"/>
            <a:ext cx="1298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  2</a:t>
            </a:r>
            <a:r>
              <a:rPr lang="en-US" sz="2000" dirty="0">
                <a:latin typeface="Symbol" pitchFamily="18" charset="2"/>
              </a:rPr>
              <a:t>p</a:t>
            </a:r>
            <a:endParaRPr lang="en-US" sz="2000" dirty="0">
              <a:latin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</a:rPr>
              <a:t>2m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</a:rPr>
              <a:t>1m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2323" name="Text Box 36"/>
          <p:cNvSpPr txBox="1">
            <a:spLocks noChangeArrowheads="1"/>
          </p:cNvSpPr>
          <p:nvPr/>
        </p:nvSpPr>
        <p:spPr bwMode="auto">
          <a:xfrm>
            <a:off x="4322763" y="4114800"/>
            <a:ext cx="630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l</a:t>
            </a:r>
            <a:r>
              <a:rPr lang="en-US" sz="2000" baseline="-25000">
                <a:latin typeface="Times New Roman" pitchFamily="18" charset="0"/>
              </a:rPr>
              <a:t>m </a:t>
            </a:r>
            <a:r>
              <a:rPr lang="en-US" sz="2000">
                <a:latin typeface="Times New Roman" pitchFamily="18" charset="0"/>
              </a:rPr>
              <a:t>= </a:t>
            </a:r>
          </a:p>
        </p:txBody>
      </p:sp>
      <p:sp>
        <p:nvSpPr>
          <p:cNvPr id="12324" name="Line 37"/>
          <p:cNvSpPr>
            <a:spLocks noChangeShapeType="1"/>
          </p:cNvSpPr>
          <p:nvPr/>
        </p:nvSpPr>
        <p:spPr bwMode="auto">
          <a:xfrm>
            <a:off x="4953000" y="4343400"/>
            <a:ext cx="1066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647202" y="5084544"/>
            <a:ext cx="230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converges to  the  refraction length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2042" name="Rectangle 26"/>
          <p:cNvSpPr>
            <a:spLocks noChangeArrowheads="1"/>
          </p:cNvSpPr>
          <p:nvPr/>
        </p:nvSpPr>
        <p:spPr bwMode="auto">
          <a:xfrm>
            <a:off x="1306512" y="5215259"/>
            <a:ext cx="3692525" cy="98351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1139959" y="3996916"/>
            <a:ext cx="1856598" cy="842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1306512" y="1847850"/>
            <a:ext cx="2042743" cy="8096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42023" name="WordArt 7"/>
          <p:cNvSpPr>
            <a:spLocks noChangeArrowheads="1" noChangeShapeType="1" noTextEdit="1"/>
          </p:cNvSpPr>
          <p:nvPr/>
        </p:nvSpPr>
        <p:spPr bwMode="auto">
          <a:xfrm>
            <a:off x="367732" y="191377"/>
            <a:ext cx="4738121" cy="8552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Flavor evolution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equation</a:t>
            </a:r>
          </a:p>
        </p:txBody>
      </p:sp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1576388" y="1847850"/>
            <a:ext cx="777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d </a:t>
            </a:r>
            <a:r>
              <a:rPr lang="en-US" sz="2400" dirty="0">
                <a:latin typeface="Symbol" pitchFamily="18" charset="2"/>
              </a:rPr>
              <a:t>Y</a:t>
            </a:r>
            <a:endParaRPr lang="en-US" sz="2400" dirty="0"/>
          </a:p>
          <a:p>
            <a:r>
              <a:rPr lang="en-US" sz="2400" dirty="0"/>
              <a:t>d t  </a:t>
            </a:r>
          </a:p>
        </p:txBody>
      </p:sp>
      <p:sp>
        <p:nvSpPr>
          <p:cNvPr id="342025" name="Text Box 9"/>
          <p:cNvSpPr txBox="1">
            <a:spLocks noChangeArrowheads="1"/>
          </p:cNvSpPr>
          <p:nvPr/>
        </p:nvSpPr>
        <p:spPr bwMode="auto">
          <a:xfrm>
            <a:off x="1311275" y="2055813"/>
            <a:ext cx="189975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/>
              <a:t>i</a:t>
            </a:r>
            <a:r>
              <a:rPr lang="en-US" sz="2400" dirty="0"/>
              <a:t>         = </a:t>
            </a:r>
            <a:r>
              <a:rPr lang="en-US" sz="2400" dirty="0" smtClean="0"/>
              <a:t>H </a:t>
            </a:r>
            <a:r>
              <a:rPr lang="en-US" sz="2400" dirty="0">
                <a:latin typeface="Symbol" pitchFamily="18" charset="2"/>
              </a:rPr>
              <a:t>Y</a:t>
            </a:r>
            <a:r>
              <a:rPr lang="en-US" sz="2400" dirty="0"/>
              <a:t> </a:t>
            </a:r>
          </a:p>
        </p:txBody>
      </p:sp>
      <p:sp>
        <p:nvSpPr>
          <p:cNvPr id="342026" name="Line 10"/>
          <p:cNvSpPr>
            <a:spLocks noChangeShapeType="1"/>
          </p:cNvSpPr>
          <p:nvPr/>
        </p:nvSpPr>
        <p:spPr bwMode="auto">
          <a:xfrm>
            <a:off x="1616075" y="2270125"/>
            <a:ext cx="5794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2027" name="Text Box 11"/>
          <p:cNvSpPr txBox="1">
            <a:spLocks noChangeArrowheads="1"/>
          </p:cNvSpPr>
          <p:nvPr/>
        </p:nvSpPr>
        <p:spPr bwMode="auto">
          <a:xfrm>
            <a:off x="1897857" y="4060086"/>
            <a:ext cx="9128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M </a:t>
            </a:r>
            <a:r>
              <a:rPr lang="en-US" sz="2400" dirty="0" err="1"/>
              <a:t>M</a:t>
            </a:r>
            <a:r>
              <a:rPr lang="en-US" sz="2400" baseline="30000" dirty="0"/>
              <a:t>+</a:t>
            </a:r>
            <a:endParaRPr lang="en-US" sz="2400" dirty="0"/>
          </a:p>
          <a:p>
            <a:r>
              <a:rPr lang="en-US" sz="2400" dirty="0"/>
              <a:t>  2E</a:t>
            </a:r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1214390" y="4187251"/>
            <a:ext cx="16652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=             </a:t>
            </a:r>
          </a:p>
        </p:txBody>
      </p:sp>
      <p:sp>
        <p:nvSpPr>
          <p:cNvPr id="342029" name="Text Box 13"/>
          <p:cNvSpPr txBox="1">
            <a:spLocks noChangeArrowheads="1"/>
          </p:cNvSpPr>
          <p:nvPr/>
        </p:nvSpPr>
        <p:spPr bwMode="auto">
          <a:xfrm>
            <a:off x="4449763" y="1670050"/>
            <a:ext cx="1320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400">
                <a:latin typeface="Symbol" pitchFamily="18" charset="2"/>
              </a:rPr>
              <a:t>         y</a:t>
            </a:r>
            <a:r>
              <a:rPr lang="en-US" sz="2400" baseline="-25000">
                <a:latin typeface="Times New Roman" pitchFamily="18" charset="0"/>
              </a:rPr>
              <a:t>e</a:t>
            </a:r>
            <a:r>
              <a:rPr lang="en-US" sz="2400">
                <a:latin typeface="Symbol" pitchFamily="18" charset="2"/>
              </a:rPr>
              <a:t> </a:t>
            </a:r>
          </a:p>
          <a:p>
            <a:pPr>
              <a:buFont typeface="Symbol" pitchFamily="18" charset="2"/>
              <a:buChar char="Y"/>
            </a:pPr>
            <a:r>
              <a:rPr lang="en-US" sz="2400">
                <a:latin typeface="Symbol" pitchFamily="18" charset="2"/>
              </a:rPr>
              <a:t> =   y</a:t>
            </a:r>
            <a:r>
              <a:rPr lang="en-US" sz="2400" baseline="-25000">
                <a:latin typeface="Symbol" pitchFamily="18" charset="2"/>
              </a:rPr>
              <a:t>m</a:t>
            </a:r>
            <a:endParaRPr lang="en-US" sz="2400">
              <a:latin typeface="Symbol" pitchFamily="18" charset="2"/>
            </a:endParaRPr>
          </a:p>
          <a:p>
            <a:pPr>
              <a:buFont typeface="Symbol" pitchFamily="18" charset="2"/>
              <a:buNone/>
            </a:pPr>
            <a:r>
              <a:rPr lang="en-US" sz="2400">
                <a:latin typeface="Symbol" pitchFamily="18" charset="2"/>
              </a:rPr>
              <a:t>          y</a:t>
            </a:r>
            <a:r>
              <a:rPr lang="en-US" sz="2400" baseline="-25000">
                <a:latin typeface="Symbol" pitchFamily="18" charset="2"/>
              </a:rPr>
              <a:t>t</a:t>
            </a:r>
            <a:r>
              <a:rPr lang="en-US" sz="2400">
                <a:latin typeface="Symbol" pitchFamily="18" charset="2"/>
              </a:rPr>
              <a:t> </a:t>
            </a:r>
          </a:p>
        </p:txBody>
      </p:sp>
      <p:sp>
        <p:nvSpPr>
          <p:cNvPr id="342030" name="AutoShape 14"/>
          <p:cNvSpPr>
            <a:spLocks noChangeArrowheads="1"/>
          </p:cNvSpPr>
          <p:nvPr/>
        </p:nvSpPr>
        <p:spPr bwMode="auto">
          <a:xfrm>
            <a:off x="5105853" y="1771999"/>
            <a:ext cx="614363" cy="118745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2031" name="Line 15"/>
          <p:cNvSpPr>
            <a:spLocks noChangeShapeType="1"/>
          </p:cNvSpPr>
          <p:nvPr/>
        </p:nvSpPr>
        <p:spPr bwMode="auto">
          <a:xfrm>
            <a:off x="1919123" y="4437763"/>
            <a:ext cx="8413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2032" name="Text Box 16"/>
          <p:cNvSpPr txBox="1">
            <a:spLocks noChangeArrowheads="1"/>
          </p:cNvSpPr>
          <p:nvPr/>
        </p:nvSpPr>
        <p:spPr bwMode="auto">
          <a:xfrm>
            <a:off x="4141936" y="3488376"/>
            <a:ext cx="3397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M  is the </a:t>
            </a:r>
            <a:r>
              <a:rPr lang="en-US" sz="2000" dirty="0" smtClean="0"/>
              <a:t> 3x3 mass </a:t>
            </a:r>
            <a:r>
              <a:rPr lang="en-US" sz="2000" dirty="0"/>
              <a:t>matrix</a:t>
            </a:r>
          </a:p>
        </p:txBody>
      </p:sp>
      <p:sp>
        <p:nvSpPr>
          <p:cNvPr id="342036" name="Text Box 20"/>
          <p:cNvSpPr txBox="1">
            <a:spLocks noChangeArrowheads="1"/>
          </p:cNvSpPr>
          <p:nvPr/>
        </p:nvSpPr>
        <p:spPr bwMode="auto">
          <a:xfrm>
            <a:off x="1328738" y="5260899"/>
            <a:ext cx="246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M </a:t>
            </a:r>
            <a:r>
              <a:rPr lang="en-US" sz="2000" dirty="0" err="1"/>
              <a:t>M</a:t>
            </a:r>
            <a:r>
              <a:rPr lang="en-US" sz="2000" baseline="30000" dirty="0"/>
              <a:t>+</a:t>
            </a:r>
            <a:r>
              <a:rPr lang="en-US" sz="2000" dirty="0"/>
              <a:t>  = U M</a:t>
            </a:r>
            <a:r>
              <a:rPr lang="en-US" sz="2000" baseline="-25000" dirty="0"/>
              <a:t>diag</a:t>
            </a:r>
            <a:r>
              <a:rPr lang="en-US" sz="2000" baseline="30000" dirty="0"/>
              <a:t>2</a:t>
            </a:r>
            <a:r>
              <a:rPr lang="en-US" sz="2000" dirty="0"/>
              <a:t> U</a:t>
            </a:r>
            <a:r>
              <a:rPr lang="en-US" sz="2000" baseline="30000" dirty="0"/>
              <a:t>+</a:t>
            </a:r>
            <a:r>
              <a:rPr lang="en-US" sz="2000" dirty="0"/>
              <a:t> </a:t>
            </a:r>
          </a:p>
        </p:txBody>
      </p:sp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1306513" y="5594930"/>
            <a:ext cx="369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 M</a:t>
            </a:r>
            <a:r>
              <a:rPr lang="en-US" sz="2000" baseline="-25000" dirty="0"/>
              <a:t>diag</a:t>
            </a:r>
            <a:r>
              <a:rPr lang="en-US" sz="2000" baseline="30000" dirty="0"/>
              <a:t>2</a:t>
            </a:r>
            <a:r>
              <a:rPr lang="en-US" sz="2000" dirty="0"/>
              <a:t> =  </a:t>
            </a:r>
            <a:r>
              <a:rPr lang="en-US" sz="2000" dirty="0" err="1"/>
              <a:t>diag</a:t>
            </a:r>
            <a:r>
              <a:rPr lang="en-US" sz="2000" dirty="0"/>
              <a:t> (m</a:t>
            </a:r>
            <a:r>
              <a:rPr lang="en-US" sz="2000" baseline="-25000" dirty="0"/>
              <a:t>1</a:t>
            </a:r>
            <a:r>
              <a:rPr lang="en-US" sz="2000" baseline="30000" dirty="0"/>
              <a:t>2</a:t>
            </a:r>
            <a:r>
              <a:rPr lang="en-US" sz="2000" dirty="0"/>
              <a:t>,  m</a:t>
            </a:r>
            <a:r>
              <a:rPr lang="en-US" sz="2000" baseline="-25000" dirty="0"/>
              <a:t>2</a:t>
            </a:r>
            <a:r>
              <a:rPr lang="en-US" sz="2000" baseline="30000" dirty="0"/>
              <a:t>2</a:t>
            </a:r>
            <a:r>
              <a:rPr lang="en-US" sz="2000" dirty="0"/>
              <a:t>,  m</a:t>
            </a:r>
            <a:r>
              <a:rPr lang="en-US" sz="2000" baseline="-25000" dirty="0"/>
              <a:t>3</a:t>
            </a:r>
            <a:r>
              <a:rPr lang="en-US" sz="2000" baseline="30000" dirty="0"/>
              <a:t>2</a:t>
            </a:r>
            <a:r>
              <a:rPr lang="en-US" sz="2000" dirty="0"/>
              <a:t>) </a:t>
            </a:r>
          </a:p>
        </p:txBody>
      </p:sp>
      <p:sp>
        <p:nvSpPr>
          <p:cNvPr id="342039" name="Text Box 23"/>
          <p:cNvSpPr txBox="1">
            <a:spLocks noChangeArrowheads="1"/>
          </p:cNvSpPr>
          <p:nvPr/>
        </p:nvSpPr>
        <p:spPr bwMode="auto">
          <a:xfrm>
            <a:off x="5507666" y="5449185"/>
            <a:ext cx="2339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 U - mixing </a:t>
            </a:r>
            <a:r>
              <a:rPr lang="en-US" sz="2000" dirty="0"/>
              <a:t>matrix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0242" y="984684"/>
            <a:ext cx="7146327" cy="70788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loss of coherence and other complications related to WP picture are irrelevant – `` point-like’’ picture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393918" y="3229655"/>
            <a:ext cx="1922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H = E ~ p + </a:t>
            </a:r>
            <a:endParaRPr lang="en-US" sz="2000" dirty="0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2769387" y="3097678"/>
            <a:ext cx="6559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  m</a:t>
            </a:r>
            <a:r>
              <a:rPr lang="en-US" sz="2000" baseline="30000" dirty="0" smtClean="0"/>
              <a:t>2</a:t>
            </a:r>
            <a:endParaRPr lang="en-US" sz="2000" dirty="0"/>
          </a:p>
          <a:p>
            <a:r>
              <a:rPr lang="en-US" sz="2000" dirty="0"/>
              <a:t>  2E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2932759" y="3438481"/>
            <a:ext cx="42895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16677" y="2836815"/>
            <a:ext cx="3422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ultra relativistic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129882" y="3142729"/>
            <a:ext cx="4110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omit p, substitute</a:t>
            </a:r>
            <a:r>
              <a:rPr lang="en-US" sz="2000" dirty="0" smtClean="0"/>
              <a:t> 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M </a:t>
            </a:r>
            <a:r>
              <a:rPr lang="en-US" sz="2000" dirty="0" err="1" smtClean="0"/>
              <a:t>M</a:t>
            </a:r>
            <a:r>
              <a:rPr lang="en-US" sz="2000" baseline="30000" dirty="0" smtClean="0"/>
              <a:t>+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230679" y="2055813"/>
            <a:ext cx="1875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What is H?</a:t>
            </a:r>
            <a:endParaRPr lang="en-IE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992543" y="3995586"/>
            <a:ext cx="4396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M </a:t>
            </a:r>
            <a:r>
              <a:rPr lang="en-US" sz="2000" dirty="0" err="1" smtClean="0"/>
              <a:t>M</a:t>
            </a:r>
            <a:r>
              <a:rPr lang="en-US" sz="2000" baseline="30000" dirty="0" smtClean="0"/>
              <a:t>+</a:t>
            </a:r>
            <a:r>
              <a:rPr lang="en-IE" sz="2000" dirty="0" smtClean="0"/>
              <a:t>  - no </a:t>
            </a:r>
            <a:r>
              <a:rPr lang="en-IE" sz="2000" dirty="0" err="1" smtClean="0"/>
              <a:t>chirality</a:t>
            </a:r>
            <a:r>
              <a:rPr lang="en-IE" sz="2000" dirty="0" smtClean="0"/>
              <a:t> </a:t>
            </a:r>
            <a:r>
              <a:rPr lang="en-IE" sz="2000" dirty="0" smtClean="0"/>
              <a:t>flip,</a:t>
            </a:r>
            <a:endParaRPr lang="en-IE" sz="2000" dirty="0" smtClean="0"/>
          </a:p>
          <a:p>
            <a:pPr marL="342900" indent="-342900">
              <a:buAutoNum type="arabicPeriod"/>
            </a:pPr>
            <a:r>
              <a:rPr lang="en-IE" sz="2000" dirty="0" smtClean="0"/>
              <a:t>1/E  leads to L/E dependence  of oscillation effects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457200" y="233906"/>
            <a:ext cx="4464050" cy="845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Level crossings</a:t>
            </a:r>
          </a:p>
        </p:txBody>
      </p:sp>
      <p:pic>
        <p:nvPicPr>
          <p:cNvPr id="9221" name="Picture 5" descr="genA"/>
          <p:cNvPicPr>
            <a:picLocks noChangeAspect="1" noChangeArrowheads="1"/>
          </p:cNvPicPr>
          <p:nvPr/>
        </p:nvPicPr>
        <p:blipFill>
          <a:blip r:embed="rId2" cstate="print"/>
          <a:srcRect r="51929"/>
          <a:stretch>
            <a:fillRect/>
          </a:stretch>
        </p:blipFill>
        <p:spPr bwMode="auto">
          <a:xfrm>
            <a:off x="381000" y="1676400"/>
            <a:ext cx="5029200" cy="4191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057400" y="5257800"/>
            <a:ext cx="433388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</a:t>
            </a:r>
            <a:r>
              <a:rPr lang="en-US" sz="2000" baseline="-25000"/>
              <a:t>L</a:t>
            </a:r>
            <a:endParaRPr lang="en-US" sz="200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178300" y="5241925"/>
            <a:ext cx="46990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</a:t>
            </a:r>
            <a:r>
              <a:rPr lang="en-US" sz="2000" baseline="-25000"/>
              <a:t>H</a:t>
            </a:r>
            <a:endParaRPr lang="en-US" sz="2000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067300" y="5257800"/>
            <a:ext cx="34290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867400" y="2732316"/>
            <a:ext cx="25346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Normal mass </a:t>
            </a:r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486025" y="6262688"/>
            <a:ext cx="2009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Resonance region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038725" y="6172200"/>
            <a:ext cx="21240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High energy range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965325" y="5867400"/>
            <a:ext cx="9826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0.1 GeV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098925" y="5881688"/>
            <a:ext cx="8223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 GeV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-14288" y="0"/>
            <a:ext cx="9144001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190500" y="1955800"/>
            <a:ext cx="1636713" cy="4533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7275513" y="1955800"/>
            <a:ext cx="1636712" cy="4533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 bwMode="auto">
          <a:xfrm>
            <a:off x="5511800" y="1955800"/>
            <a:ext cx="1636713" cy="45339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 bwMode="auto">
          <a:xfrm>
            <a:off x="3738563" y="1955800"/>
            <a:ext cx="1636712" cy="45339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 bwMode="auto">
          <a:xfrm>
            <a:off x="1962150" y="1955800"/>
            <a:ext cx="1636713" cy="45339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12" name="Oval 4"/>
          <p:cNvSpPr>
            <a:spLocks noChangeArrowheads="1"/>
          </p:cNvSpPr>
          <p:nvPr/>
        </p:nvSpPr>
        <p:spPr bwMode="auto">
          <a:xfrm>
            <a:off x="8001000" y="762000"/>
            <a:ext cx="762000" cy="685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5"/>
          <p:cNvSpPr>
            <a:spLocks noChangeArrowheads="1"/>
          </p:cNvSpPr>
          <p:nvPr/>
        </p:nvSpPr>
        <p:spPr bwMode="auto">
          <a:xfrm>
            <a:off x="7467600" y="762000"/>
            <a:ext cx="762000" cy="6858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Oval 6"/>
          <p:cNvSpPr>
            <a:spLocks noChangeArrowheads="1"/>
          </p:cNvSpPr>
          <p:nvPr/>
        </p:nvSpPr>
        <p:spPr bwMode="auto">
          <a:xfrm>
            <a:off x="7696200" y="228600"/>
            <a:ext cx="762000" cy="685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7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1516" name="Text Box 8"/>
          <p:cNvSpPr txBox="1">
            <a:spLocks noChangeArrowheads="1"/>
          </p:cNvSpPr>
          <p:nvPr/>
        </p:nvSpPr>
        <p:spPr bwMode="auto">
          <a:xfrm>
            <a:off x="7693025" y="8382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17" name="Text Box 9"/>
          <p:cNvSpPr txBox="1">
            <a:spLocks noChangeArrowheads="1"/>
          </p:cNvSpPr>
          <p:nvPr/>
        </p:nvSpPr>
        <p:spPr bwMode="auto">
          <a:xfrm>
            <a:off x="8229600" y="8382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18" name="Text Box 10"/>
          <p:cNvSpPr txBox="1">
            <a:spLocks noChangeArrowheads="1"/>
          </p:cNvSpPr>
          <p:nvPr/>
        </p:nvSpPr>
        <p:spPr bwMode="auto">
          <a:xfrm>
            <a:off x="7872413" y="304800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19" name="Text Box 11"/>
          <p:cNvSpPr txBox="1">
            <a:spLocks noChangeArrowheads="1"/>
          </p:cNvSpPr>
          <p:nvPr/>
        </p:nvSpPr>
        <p:spPr bwMode="auto">
          <a:xfrm>
            <a:off x="223838" y="4746625"/>
            <a:ext cx="53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2m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20" name="Text Box 12"/>
          <p:cNvSpPr txBox="1">
            <a:spLocks noChangeArrowheads="1"/>
          </p:cNvSpPr>
          <p:nvPr/>
        </p:nvSpPr>
        <p:spPr bwMode="auto">
          <a:xfrm>
            <a:off x="180975" y="5345113"/>
            <a:ext cx="53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1m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309563" y="3717925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309563" y="517525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381000" y="3717925"/>
            <a:ext cx="7461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Rectangle 17"/>
          <p:cNvSpPr>
            <a:spLocks noChangeArrowheads="1"/>
          </p:cNvSpPr>
          <p:nvPr/>
        </p:nvSpPr>
        <p:spPr bwMode="auto">
          <a:xfrm>
            <a:off x="1214438" y="5176838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Rectangle 18"/>
          <p:cNvSpPr>
            <a:spLocks noChangeArrowheads="1"/>
          </p:cNvSpPr>
          <p:nvPr/>
        </p:nvSpPr>
        <p:spPr bwMode="auto">
          <a:xfrm>
            <a:off x="766763" y="5176838"/>
            <a:ext cx="544512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Rectangle 19"/>
          <p:cNvSpPr>
            <a:spLocks noChangeArrowheads="1"/>
          </p:cNvSpPr>
          <p:nvPr/>
        </p:nvSpPr>
        <p:spPr bwMode="auto">
          <a:xfrm>
            <a:off x="309563" y="5734050"/>
            <a:ext cx="7620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Rectangle 21"/>
          <p:cNvSpPr>
            <a:spLocks noChangeArrowheads="1"/>
          </p:cNvSpPr>
          <p:nvPr/>
        </p:nvSpPr>
        <p:spPr bwMode="auto">
          <a:xfrm>
            <a:off x="3154363" y="5294313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Text Box 22"/>
          <p:cNvSpPr txBox="1">
            <a:spLocks noChangeArrowheads="1"/>
          </p:cNvSpPr>
          <p:nvPr/>
        </p:nvSpPr>
        <p:spPr bwMode="auto">
          <a:xfrm>
            <a:off x="190500" y="3249613"/>
            <a:ext cx="53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3m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1529" name="WordArt 32"/>
          <p:cNvSpPr>
            <a:spLocks noChangeArrowheads="1" noChangeShapeType="1" noTextEdit="1"/>
          </p:cNvSpPr>
          <p:nvPr/>
        </p:nvSpPr>
        <p:spPr bwMode="auto">
          <a:xfrm>
            <a:off x="309563" y="304800"/>
            <a:ext cx="4286099" cy="838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Flavor in matter</a:t>
            </a:r>
          </a:p>
        </p:txBody>
      </p:sp>
      <p:sp>
        <p:nvSpPr>
          <p:cNvPr id="21530" name="TextBox 54"/>
          <p:cNvSpPr txBox="1">
            <a:spLocks noChangeArrowheads="1"/>
          </p:cNvSpPr>
          <p:nvPr/>
        </p:nvSpPr>
        <p:spPr bwMode="auto">
          <a:xfrm>
            <a:off x="1979613" y="6119813"/>
            <a:ext cx="1741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1-2 resonance</a:t>
            </a:r>
          </a:p>
        </p:txBody>
      </p:sp>
      <p:sp>
        <p:nvSpPr>
          <p:cNvPr id="21531" name="Rectangle 19"/>
          <p:cNvSpPr>
            <a:spLocks noChangeArrowheads="1"/>
          </p:cNvSpPr>
          <p:nvPr/>
        </p:nvSpPr>
        <p:spPr bwMode="auto">
          <a:xfrm>
            <a:off x="2117725" y="5294313"/>
            <a:ext cx="72072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Rectangle 19"/>
          <p:cNvSpPr>
            <a:spLocks noChangeArrowheads="1"/>
          </p:cNvSpPr>
          <p:nvPr/>
        </p:nvSpPr>
        <p:spPr bwMode="auto">
          <a:xfrm>
            <a:off x="2109788" y="4946650"/>
            <a:ext cx="72072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Rectangle 20"/>
          <p:cNvSpPr>
            <a:spLocks noChangeArrowheads="1"/>
          </p:cNvSpPr>
          <p:nvPr/>
        </p:nvSpPr>
        <p:spPr bwMode="auto">
          <a:xfrm>
            <a:off x="2784475" y="5294313"/>
            <a:ext cx="427038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Rectangle 21"/>
          <p:cNvSpPr>
            <a:spLocks noChangeArrowheads="1"/>
          </p:cNvSpPr>
          <p:nvPr/>
        </p:nvSpPr>
        <p:spPr bwMode="auto">
          <a:xfrm>
            <a:off x="3144838" y="4945063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Rectangle 20"/>
          <p:cNvSpPr>
            <a:spLocks noChangeArrowheads="1"/>
          </p:cNvSpPr>
          <p:nvPr/>
        </p:nvSpPr>
        <p:spPr bwMode="auto">
          <a:xfrm>
            <a:off x="2782888" y="4946650"/>
            <a:ext cx="427037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Rectangle 21"/>
          <p:cNvSpPr>
            <a:spLocks noChangeArrowheads="1"/>
          </p:cNvSpPr>
          <p:nvPr/>
        </p:nvSpPr>
        <p:spPr bwMode="auto">
          <a:xfrm>
            <a:off x="1366838" y="5734050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Rectangle 20"/>
          <p:cNvSpPr>
            <a:spLocks noChangeArrowheads="1"/>
          </p:cNvSpPr>
          <p:nvPr/>
        </p:nvSpPr>
        <p:spPr bwMode="auto">
          <a:xfrm>
            <a:off x="1076325" y="5729288"/>
            <a:ext cx="350838" cy="157162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13"/>
          <p:cNvSpPr>
            <a:spLocks noChangeArrowheads="1"/>
          </p:cNvSpPr>
          <p:nvPr/>
        </p:nvSpPr>
        <p:spPr bwMode="auto">
          <a:xfrm>
            <a:off x="2117725" y="3665538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Rectangle 15"/>
          <p:cNvSpPr>
            <a:spLocks noChangeArrowheads="1"/>
          </p:cNvSpPr>
          <p:nvPr/>
        </p:nvSpPr>
        <p:spPr bwMode="auto">
          <a:xfrm>
            <a:off x="2193925" y="3663950"/>
            <a:ext cx="7461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Rectangle 19"/>
          <p:cNvSpPr>
            <a:spLocks noChangeArrowheads="1"/>
          </p:cNvSpPr>
          <p:nvPr/>
        </p:nvSpPr>
        <p:spPr bwMode="auto">
          <a:xfrm>
            <a:off x="3867150" y="4311650"/>
            <a:ext cx="1182688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Rectangle 20"/>
          <p:cNvSpPr>
            <a:spLocks noChangeArrowheads="1"/>
          </p:cNvSpPr>
          <p:nvPr/>
        </p:nvSpPr>
        <p:spPr bwMode="auto">
          <a:xfrm>
            <a:off x="4984750" y="4311650"/>
            <a:ext cx="14605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Rectangle 21"/>
          <p:cNvSpPr>
            <a:spLocks noChangeArrowheads="1"/>
          </p:cNvSpPr>
          <p:nvPr/>
        </p:nvSpPr>
        <p:spPr bwMode="auto">
          <a:xfrm>
            <a:off x="5130800" y="4306888"/>
            <a:ext cx="93663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16"/>
          <p:cNvSpPr>
            <a:spLocks noChangeArrowheads="1"/>
          </p:cNvSpPr>
          <p:nvPr/>
        </p:nvSpPr>
        <p:spPr bwMode="auto">
          <a:xfrm>
            <a:off x="2693988" y="3668713"/>
            <a:ext cx="7620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Rectangle 16"/>
          <p:cNvSpPr>
            <a:spLocks noChangeArrowheads="1"/>
          </p:cNvSpPr>
          <p:nvPr/>
        </p:nvSpPr>
        <p:spPr bwMode="auto">
          <a:xfrm>
            <a:off x="4673600" y="5103813"/>
            <a:ext cx="558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5" name="Rectangle 19"/>
          <p:cNvSpPr>
            <a:spLocks noChangeArrowheads="1"/>
          </p:cNvSpPr>
          <p:nvPr/>
        </p:nvSpPr>
        <p:spPr bwMode="auto">
          <a:xfrm>
            <a:off x="3878263" y="5103813"/>
            <a:ext cx="13652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Rectangle 20"/>
          <p:cNvSpPr>
            <a:spLocks noChangeArrowheads="1"/>
          </p:cNvSpPr>
          <p:nvPr/>
        </p:nvSpPr>
        <p:spPr bwMode="auto">
          <a:xfrm>
            <a:off x="4006850" y="5103813"/>
            <a:ext cx="658813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Rectangle 16"/>
          <p:cNvSpPr>
            <a:spLocks noChangeArrowheads="1"/>
          </p:cNvSpPr>
          <p:nvPr/>
        </p:nvSpPr>
        <p:spPr bwMode="auto">
          <a:xfrm>
            <a:off x="922338" y="3717925"/>
            <a:ext cx="7620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Rectangle 13"/>
          <p:cNvSpPr>
            <a:spLocks noChangeArrowheads="1"/>
          </p:cNvSpPr>
          <p:nvPr/>
        </p:nvSpPr>
        <p:spPr bwMode="auto">
          <a:xfrm>
            <a:off x="3862388" y="3535363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Rectangle 15"/>
          <p:cNvSpPr>
            <a:spLocks noChangeArrowheads="1"/>
          </p:cNvSpPr>
          <p:nvPr/>
        </p:nvSpPr>
        <p:spPr bwMode="auto">
          <a:xfrm>
            <a:off x="3975100" y="3535363"/>
            <a:ext cx="746125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Rectangle 16"/>
          <p:cNvSpPr>
            <a:spLocks noChangeArrowheads="1"/>
          </p:cNvSpPr>
          <p:nvPr/>
        </p:nvSpPr>
        <p:spPr bwMode="auto">
          <a:xfrm>
            <a:off x="4478338" y="3535363"/>
            <a:ext cx="7620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Rectangle 19"/>
          <p:cNvSpPr>
            <a:spLocks noChangeArrowheads="1"/>
          </p:cNvSpPr>
          <p:nvPr/>
        </p:nvSpPr>
        <p:spPr bwMode="auto">
          <a:xfrm>
            <a:off x="5654675" y="5067300"/>
            <a:ext cx="138113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Rectangle 16"/>
          <p:cNvSpPr>
            <a:spLocks noChangeArrowheads="1"/>
          </p:cNvSpPr>
          <p:nvPr/>
        </p:nvSpPr>
        <p:spPr bwMode="auto">
          <a:xfrm>
            <a:off x="6338888" y="5067300"/>
            <a:ext cx="652462" cy="1539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Rectangle 16"/>
          <p:cNvSpPr>
            <a:spLocks noChangeArrowheads="1"/>
          </p:cNvSpPr>
          <p:nvPr/>
        </p:nvSpPr>
        <p:spPr bwMode="auto">
          <a:xfrm>
            <a:off x="6618288" y="3330575"/>
            <a:ext cx="333375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Rectangle 18"/>
          <p:cNvSpPr>
            <a:spLocks noChangeArrowheads="1"/>
          </p:cNvSpPr>
          <p:nvPr/>
        </p:nvSpPr>
        <p:spPr bwMode="auto">
          <a:xfrm>
            <a:off x="6269038" y="3328988"/>
            <a:ext cx="363537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Rectangle 19"/>
          <p:cNvSpPr>
            <a:spLocks noChangeArrowheads="1"/>
          </p:cNvSpPr>
          <p:nvPr/>
        </p:nvSpPr>
        <p:spPr bwMode="auto">
          <a:xfrm>
            <a:off x="5595938" y="3321050"/>
            <a:ext cx="72072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Rectangle 16"/>
          <p:cNvSpPr>
            <a:spLocks noChangeArrowheads="1"/>
          </p:cNvSpPr>
          <p:nvPr/>
        </p:nvSpPr>
        <p:spPr bwMode="auto">
          <a:xfrm>
            <a:off x="6619875" y="3738563"/>
            <a:ext cx="333375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Rectangle 18"/>
          <p:cNvSpPr>
            <a:spLocks noChangeArrowheads="1"/>
          </p:cNvSpPr>
          <p:nvPr/>
        </p:nvSpPr>
        <p:spPr bwMode="auto">
          <a:xfrm>
            <a:off x="6254750" y="3736975"/>
            <a:ext cx="363538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Rectangle 19"/>
          <p:cNvSpPr>
            <a:spLocks noChangeArrowheads="1"/>
          </p:cNvSpPr>
          <p:nvPr/>
        </p:nvSpPr>
        <p:spPr bwMode="auto">
          <a:xfrm>
            <a:off x="5594350" y="3725863"/>
            <a:ext cx="72072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Rectangle 19"/>
          <p:cNvSpPr>
            <a:spLocks noChangeArrowheads="1"/>
          </p:cNvSpPr>
          <p:nvPr/>
        </p:nvSpPr>
        <p:spPr bwMode="auto">
          <a:xfrm>
            <a:off x="7377113" y="2235200"/>
            <a:ext cx="11811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Rectangle 16"/>
          <p:cNvSpPr>
            <a:spLocks noChangeArrowheads="1"/>
          </p:cNvSpPr>
          <p:nvPr/>
        </p:nvSpPr>
        <p:spPr bwMode="auto">
          <a:xfrm>
            <a:off x="8005763" y="3622675"/>
            <a:ext cx="7620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Rectangle 13"/>
          <p:cNvSpPr>
            <a:spLocks noChangeArrowheads="1"/>
          </p:cNvSpPr>
          <p:nvPr/>
        </p:nvSpPr>
        <p:spPr bwMode="auto">
          <a:xfrm>
            <a:off x="7421563" y="36195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Rectangle 15"/>
          <p:cNvSpPr>
            <a:spLocks noChangeArrowheads="1"/>
          </p:cNvSpPr>
          <p:nvPr/>
        </p:nvSpPr>
        <p:spPr bwMode="auto">
          <a:xfrm>
            <a:off x="7481888" y="3627438"/>
            <a:ext cx="515937" cy="147637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Rectangle 20"/>
          <p:cNvSpPr>
            <a:spLocks noChangeArrowheads="1"/>
          </p:cNvSpPr>
          <p:nvPr/>
        </p:nvSpPr>
        <p:spPr bwMode="auto">
          <a:xfrm>
            <a:off x="8480425" y="2232025"/>
            <a:ext cx="144463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Rectangle 21"/>
          <p:cNvSpPr>
            <a:spLocks noChangeArrowheads="1"/>
          </p:cNvSpPr>
          <p:nvPr/>
        </p:nvSpPr>
        <p:spPr bwMode="auto">
          <a:xfrm>
            <a:off x="8618538" y="2232025"/>
            <a:ext cx="93662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Rectangle 20"/>
          <p:cNvSpPr>
            <a:spLocks noChangeArrowheads="1"/>
          </p:cNvSpPr>
          <p:nvPr/>
        </p:nvSpPr>
        <p:spPr bwMode="auto">
          <a:xfrm>
            <a:off x="5713413" y="5062538"/>
            <a:ext cx="758825" cy="150812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6" name="Rectangle 16"/>
          <p:cNvSpPr>
            <a:spLocks noChangeArrowheads="1"/>
          </p:cNvSpPr>
          <p:nvPr/>
        </p:nvSpPr>
        <p:spPr bwMode="auto">
          <a:xfrm>
            <a:off x="8102600" y="5068888"/>
            <a:ext cx="644525" cy="15398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7" name="Rectangle 19"/>
          <p:cNvSpPr>
            <a:spLocks noChangeArrowheads="1"/>
          </p:cNvSpPr>
          <p:nvPr/>
        </p:nvSpPr>
        <p:spPr bwMode="auto">
          <a:xfrm>
            <a:off x="7432675" y="5072063"/>
            <a:ext cx="136525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8" name="Rectangle 20"/>
          <p:cNvSpPr>
            <a:spLocks noChangeArrowheads="1"/>
          </p:cNvSpPr>
          <p:nvPr/>
        </p:nvSpPr>
        <p:spPr bwMode="auto">
          <a:xfrm>
            <a:off x="7502525" y="5068888"/>
            <a:ext cx="771525" cy="153987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9" name="TextBox 54"/>
          <p:cNvSpPr txBox="1">
            <a:spLocks noChangeArrowheads="1"/>
          </p:cNvSpPr>
          <p:nvPr/>
        </p:nvSpPr>
        <p:spPr bwMode="auto">
          <a:xfrm>
            <a:off x="5513388" y="6051550"/>
            <a:ext cx="1741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1-3 resonance</a:t>
            </a:r>
          </a:p>
        </p:txBody>
      </p:sp>
      <p:sp>
        <p:nvSpPr>
          <p:cNvPr id="21570" name="TextBox 77"/>
          <p:cNvSpPr txBox="1">
            <a:spLocks noChangeArrowheads="1"/>
          </p:cNvSpPr>
          <p:nvPr/>
        </p:nvSpPr>
        <p:spPr bwMode="auto">
          <a:xfrm>
            <a:off x="1311275" y="1554163"/>
            <a:ext cx="2427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Density increase  </a:t>
            </a:r>
            <a:r>
              <a:rPr lang="en-US">
                <a:sym typeface="Wingdings" pitchFamily="2" charset="2"/>
              </a:rPr>
              <a:t></a:t>
            </a:r>
            <a:endParaRPr lang="en-US"/>
          </a:p>
        </p:txBody>
      </p:sp>
      <p:sp>
        <p:nvSpPr>
          <p:cNvPr id="21571" name="TextBox 78"/>
          <p:cNvSpPr txBox="1">
            <a:spLocks noChangeArrowheads="1"/>
          </p:cNvSpPr>
          <p:nvPr/>
        </p:nvSpPr>
        <p:spPr bwMode="auto">
          <a:xfrm>
            <a:off x="4206875" y="1535113"/>
            <a:ext cx="3790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Normal mass hierarchy, neutrinos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489376" y="1701187"/>
            <a:ext cx="2613990" cy="10231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in matter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06739" y="604785"/>
            <a:ext cx="3125733" cy="924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ChangeArrowheads="1"/>
          </p:cNvSpPr>
          <p:nvPr/>
        </p:nvSpPr>
        <p:spPr bwMode="auto">
          <a:xfrm>
            <a:off x="-14288" y="0"/>
            <a:ext cx="9144001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5605430" y="4204105"/>
            <a:ext cx="1668032" cy="707886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244" name="Rectangle 35"/>
          <p:cNvSpPr>
            <a:spLocks noChangeArrowheads="1"/>
          </p:cNvSpPr>
          <p:nvPr/>
        </p:nvSpPr>
        <p:spPr bwMode="auto">
          <a:xfrm>
            <a:off x="1050925" y="1412875"/>
            <a:ext cx="3554413" cy="368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247" name="Freeform 5"/>
          <p:cNvSpPr>
            <a:spLocks/>
          </p:cNvSpPr>
          <p:nvPr/>
        </p:nvSpPr>
        <p:spPr bwMode="auto">
          <a:xfrm>
            <a:off x="1209675" y="1806575"/>
            <a:ext cx="3078163" cy="194945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1317625" y="4124325"/>
            <a:ext cx="544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2m</a:t>
            </a:r>
            <a:endParaRPr lang="en-US" sz="2000"/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4286250" y="400685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1309688" y="2586038"/>
            <a:ext cx="51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1m</a:t>
            </a:r>
            <a:endParaRPr lang="en-US" sz="2000"/>
          </a:p>
        </p:txBody>
      </p:sp>
      <p:sp>
        <p:nvSpPr>
          <p:cNvPr id="10251" name="Freeform 19"/>
          <p:cNvSpPr>
            <a:spLocks/>
          </p:cNvSpPr>
          <p:nvPr/>
        </p:nvSpPr>
        <p:spPr bwMode="auto">
          <a:xfrm>
            <a:off x="1193800" y="2844800"/>
            <a:ext cx="3078163" cy="855663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Line 20"/>
          <p:cNvSpPr>
            <a:spLocks noChangeShapeType="1"/>
          </p:cNvSpPr>
          <p:nvPr/>
        </p:nvSpPr>
        <p:spPr bwMode="auto">
          <a:xfrm>
            <a:off x="1219200" y="3671888"/>
            <a:ext cx="303371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Freeform 21"/>
          <p:cNvSpPr>
            <a:spLocks/>
          </p:cNvSpPr>
          <p:nvPr/>
        </p:nvSpPr>
        <p:spPr bwMode="auto">
          <a:xfrm>
            <a:off x="1230313" y="3940175"/>
            <a:ext cx="3078162" cy="841375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Freeform 22"/>
          <p:cNvSpPr>
            <a:spLocks/>
          </p:cNvSpPr>
          <p:nvPr/>
        </p:nvSpPr>
        <p:spPr bwMode="auto">
          <a:xfrm>
            <a:off x="1227138" y="4356100"/>
            <a:ext cx="3078162" cy="41275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Line 23"/>
          <p:cNvSpPr>
            <a:spLocks noChangeShapeType="1"/>
          </p:cNvSpPr>
          <p:nvPr/>
        </p:nvSpPr>
        <p:spPr bwMode="auto">
          <a:xfrm>
            <a:off x="1285875" y="4740275"/>
            <a:ext cx="303371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Freeform 24"/>
          <p:cNvSpPr>
            <a:spLocks/>
          </p:cNvSpPr>
          <p:nvPr/>
        </p:nvSpPr>
        <p:spPr bwMode="auto">
          <a:xfrm>
            <a:off x="1720850" y="3949700"/>
            <a:ext cx="2422525" cy="847725"/>
          </a:xfrm>
          <a:custGeom>
            <a:avLst/>
            <a:gdLst>
              <a:gd name="T0" fmla="*/ 0 w 1526"/>
              <a:gd name="T1" fmla="*/ 2147483647 h 1247"/>
              <a:gd name="T2" fmla="*/ 2147483647 w 1526"/>
              <a:gd name="T3" fmla="*/ 2147483647 h 1247"/>
              <a:gd name="T4" fmla="*/ 2147483647 w 1526"/>
              <a:gd name="T5" fmla="*/ 2147483647 h 1247"/>
              <a:gd name="T6" fmla="*/ 2147483647 w 1526"/>
              <a:gd name="T7" fmla="*/ 2147483647 h 1247"/>
              <a:gd name="T8" fmla="*/ 2147483647 w 1526"/>
              <a:gd name="T9" fmla="*/ 2147483647 h 1247"/>
              <a:gd name="T10" fmla="*/ 2147483647 w 1526"/>
              <a:gd name="T11" fmla="*/ 2147483647 h 1247"/>
              <a:gd name="T12" fmla="*/ 2147483647 w 1526"/>
              <a:gd name="T13" fmla="*/ 2147483647 h 1247"/>
              <a:gd name="T14" fmla="*/ 2147483647 w 1526"/>
              <a:gd name="T15" fmla="*/ 2147483647 h 1247"/>
              <a:gd name="T16" fmla="*/ 2147483647 w 1526"/>
              <a:gd name="T17" fmla="*/ 2147483647 h 1247"/>
              <a:gd name="T18" fmla="*/ 2147483647 w 1526"/>
              <a:gd name="T19" fmla="*/ 2147483647 h 1247"/>
              <a:gd name="T20" fmla="*/ 2147483647 w 1526"/>
              <a:gd name="T21" fmla="*/ 2147483647 h 1247"/>
              <a:gd name="T22" fmla="*/ 2147483647 w 1526"/>
              <a:gd name="T23" fmla="*/ 2147483647 h 1247"/>
              <a:gd name="T24" fmla="*/ 2147483647 w 1526"/>
              <a:gd name="T25" fmla="*/ 2147483647 h 1247"/>
              <a:gd name="T26" fmla="*/ 2147483647 w 1526"/>
              <a:gd name="T27" fmla="*/ 2147483647 h 1247"/>
              <a:gd name="T28" fmla="*/ 2147483647 w 1526"/>
              <a:gd name="T29" fmla="*/ 2147483647 h 1247"/>
              <a:gd name="T30" fmla="*/ 2147483647 w 1526"/>
              <a:gd name="T31" fmla="*/ 2147483647 h 1247"/>
              <a:gd name="T32" fmla="*/ 2147483647 w 1526"/>
              <a:gd name="T33" fmla="*/ 2147483647 h 12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26"/>
              <a:gd name="T52" fmla="*/ 0 h 1247"/>
              <a:gd name="T53" fmla="*/ 1526 w 1526"/>
              <a:gd name="T54" fmla="*/ 1247 h 12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26" h="1247">
                <a:moveTo>
                  <a:pt x="0" y="1171"/>
                </a:moveTo>
                <a:cubicBezTo>
                  <a:pt x="30" y="1126"/>
                  <a:pt x="61" y="1082"/>
                  <a:pt x="91" y="1080"/>
                </a:cubicBezTo>
                <a:cubicBezTo>
                  <a:pt x="121" y="1078"/>
                  <a:pt x="150" y="1218"/>
                  <a:pt x="182" y="1162"/>
                </a:cubicBezTo>
                <a:cubicBezTo>
                  <a:pt x="214" y="1106"/>
                  <a:pt x="249" y="740"/>
                  <a:pt x="283" y="741"/>
                </a:cubicBezTo>
                <a:cubicBezTo>
                  <a:pt x="317" y="742"/>
                  <a:pt x="352" y="1247"/>
                  <a:pt x="384" y="1171"/>
                </a:cubicBezTo>
                <a:cubicBezTo>
                  <a:pt x="416" y="1095"/>
                  <a:pt x="443" y="286"/>
                  <a:pt x="475" y="284"/>
                </a:cubicBezTo>
                <a:cubicBezTo>
                  <a:pt x="507" y="282"/>
                  <a:pt x="543" y="1209"/>
                  <a:pt x="576" y="1162"/>
                </a:cubicBezTo>
                <a:cubicBezTo>
                  <a:pt x="609" y="1115"/>
                  <a:pt x="644" y="0"/>
                  <a:pt x="676" y="1"/>
                </a:cubicBezTo>
                <a:cubicBezTo>
                  <a:pt x="708" y="2"/>
                  <a:pt x="738" y="1144"/>
                  <a:pt x="768" y="1171"/>
                </a:cubicBezTo>
                <a:cubicBezTo>
                  <a:pt x="798" y="1198"/>
                  <a:pt x="827" y="165"/>
                  <a:pt x="859" y="165"/>
                </a:cubicBezTo>
                <a:cubicBezTo>
                  <a:pt x="891" y="165"/>
                  <a:pt x="928" y="1099"/>
                  <a:pt x="960" y="1171"/>
                </a:cubicBezTo>
                <a:cubicBezTo>
                  <a:pt x="992" y="1243"/>
                  <a:pt x="1021" y="596"/>
                  <a:pt x="1051" y="595"/>
                </a:cubicBezTo>
                <a:cubicBezTo>
                  <a:pt x="1081" y="594"/>
                  <a:pt x="1112" y="1090"/>
                  <a:pt x="1142" y="1162"/>
                </a:cubicBezTo>
                <a:cubicBezTo>
                  <a:pt x="1172" y="1234"/>
                  <a:pt x="1202" y="1024"/>
                  <a:pt x="1234" y="1025"/>
                </a:cubicBezTo>
                <a:cubicBezTo>
                  <a:pt x="1266" y="1026"/>
                  <a:pt x="1302" y="1151"/>
                  <a:pt x="1334" y="1171"/>
                </a:cubicBezTo>
                <a:cubicBezTo>
                  <a:pt x="1366" y="1191"/>
                  <a:pt x="1394" y="1146"/>
                  <a:pt x="1426" y="1144"/>
                </a:cubicBezTo>
                <a:cubicBezTo>
                  <a:pt x="1458" y="1142"/>
                  <a:pt x="1492" y="1152"/>
                  <a:pt x="1526" y="11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Text Box 26"/>
          <p:cNvSpPr txBox="1">
            <a:spLocks noChangeArrowheads="1"/>
          </p:cNvSpPr>
          <p:nvPr/>
        </p:nvSpPr>
        <p:spPr bwMode="auto">
          <a:xfrm>
            <a:off x="4863662" y="1320291"/>
            <a:ext cx="3967753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Constant density </a:t>
            </a:r>
            <a:r>
              <a:rPr lang="en-US" sz="2000" dirty="0" smtClean="0"/>
              <a:t>medium: </a:t>
            </a:r>
          </a:p>
          <a:p>
            <a:r>
              <a:rPr lang="en-US" sz="2000" dirty="0" smtClean="0"/>
              <a:t>the same dynamics as in vacuum</a:t>
            </a:r>
            <a:endParaRPr lang="en-US" sz="2000" dirty="0"/>
          </a:p>
        </p:txBody>
      </p:sp>
      <p:sp>
        <p:nvSpPr>
          <p:cNvPr id="10258" name="Text Box 27"/>
          <p:cNvSpPr txBox="1">
            <a:spLocks noChangeArrowheads="1"/>
          </p:cNvSpPr>
          <p:nvPr/>
        </p:nvSpPr>
        <p:spPr bwMode="auto">
          <a:xfrm>
            <a:off x="5097089" y="2628570"/>
            <a:ext cx="2026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Mixing changed</a:t>
            </a:r>
          </a:p>
        </p:txBody>
      </p:sp>
      <p:sp>
        <p:nvSpPr>
          <p:cNvPr id="10259" name="Freeform 33"/>
          <p:cNvSpPr>
            <a:spLocks/>
          </p:cNvSpPr>
          <p:nvPr/>
        </p:nvSpPr>
        <p:spPr bwMode="auto">
          <a:xfrm>
            <a:off x="1700213" y="1819275"/>
            <a:ext cx="2422525" cy="1979613"/>
          </a:xfrm>
          <a:custGeom>
            <a:avLst/>
            <a:gdLst>
              <a:gd name="T0" fmla="*/ 0 w 1526"/>
              <a:gd name="T1" fmla="*/ 2147483647 h 1247"/>
              <a:gd name="T2" fmla="*/ 2147483647 w 1526"/>
              <a:gd name="T3" fmla="*/ 2147483647 h 1247"/>
              <a:gd name="T4" fmla="*/ 2147483647 w 1526"/>
              <a:gd name="T5" fmla="*/ 2147483647 h 1247"/>
              <a:gd name="T6" fmla="*/ 2147483647 w 1526"/>
              <a:gd name="T7" fmla="*/ 2147483647 h 1247"/>
              <a:gd name="T8" fmla="*/ 2147483647 w 1526"/>
              <a:gd name="T9" fmla="*/ 2147483647 h 1247"/>
              <a:gd name="T10" fmla="*/ 2147483647 w 1526"/>
              <a:gd name="T11" fmla="*/ 2147483647 h 1247"/>
              <a:gd name="T12" fmla="*/ 2147483647 w 1526"/>
              <a:gd name="T13" fmla="*/ 2147483647 h 1247"/>
              <a:gd name="T14" fmla="*/ 2147483647 w 1526"/>
              <a:gd name="T15" fmla="*/ 2147483647 h 1247"/>
              <a:gd name="T16" fmla="*/ 2147483647 w 1526"/>
              <a:gd name="T17" fmla="*/ 2147483647 h 1247"/>
              <a:gd name="T18" fmla="*/ 2147483647 w 1526"/>
              <a:gd name="T19" fmla="*/ 2147483647 h 1247"/>
              <a:gd name="T20" fmla="*/ 2147483647 w 1526"/>
              <a:gd name="T21" fmla="*/ 2147483647 h 1247"/>
              <a:gd name="T22" fmla="*/ 2147483647 w 1526"/>
              <a:gd name="T23" fmla="*/ 2147483647 h 1247"/>
              <a:gd name="T24" fmla="*/ 2147483647 w 1526"/>
              <a:gd name="T25" fmla="*/ 2147483647 h 1247"/>
              <a:gd name="T26" fmla="*/ 2147483647 w 1526"/>
              <a:gd name="T27" fmla="*/ 2147483647 h 1247"/>
              <a:gd name="T28" fmla="*/ 2147483647 w 1526"/>
              <a:gd name="T29" fmla="*/ 2147483647 h 1247"/>
              <a:gd name="T30" fmla="*/ 2147483647 w 1526"/>
              <a:gd name="T31" fmla="*/ 2147483647 h 1247"/>
              <a:gd name="T32" fmla="*/ 2147483647 w 1526"/>
              <a:gd name="T33" fmla="*/ 2147483647 h 12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26"/>
              <a:gd name="T52" fmla="*/ 0 h 1247"/>
              <a:gd name="T53" fmla="*/ 1526 w 1526"/>
              <a:gd name="T54" fmla="*/ 1247 h 12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26" h="1247">
                <a:moveTo>
                  <a:pt x="0" y="1171"/>
                </a:moveTo>
                <a:cubicBezTo>
                  <a:pt x="30" y="1126"/>
                  <a:pt x="61" y="1082"/>
                  <a:pt x="91" y="1080"/>
                </a:cubicBezTo>
                <a:cubicBezTo>
                  <a:pt x="121" y="1078"/>
                  <a:pt x="150" y="1218"/>
                  <a:pt x="182" y="1162"/>
                </a:cubicBezTo>
                <a:cubicBezTo>
                  <a:pt x="214" y="1106"/>
                  <a:pt x="249" y="740"/>
                  <a:pt x="283" y="741"/>
                </a:cubicBezTo>
                <a:cubicBezTo>
                  <a:pt x="317" y="742"/>
                  <a:pt x="352" y="1247"/>
                  <a:pt x="384" y="1171"/>
                </a:cubicBezTo>
                <a:cubicBezTo>
                  <a:pt x="416" y="1095"/>
                  <a:pt x="443" y="286"/>
                  <a:pt x="475" y="284"/>
                </a:cubicBezTo>
                <a:cubicBezTo>
                  <a:pt x="507" y="282"/>
                  <a:pt x="543" y="1209"/>
                  <a:pt x="576" y="1162"/>
                </a:cubicBezTo>
                <a:cubicBezTo>
                  <a:pt x="609" y="1115"/>
                  <a:pt x="644" y="0"/>
                  <a:pt x="676" y="1"/>
                </a:cubicBezTo>
                <a:cubicBezTo>
                  <a:pt x="708" y="2"/>
                  <a:pt x="738" y="1144"/>
                  <a:pt x="768" y="1171"/>
                </a:cubicBezTo>
                <a:cubicBezTo>
                  <a:pt x="798" y="1198"/>
                  <a:pt x="827" y="165"/>
                  <a:pt x="859" y="165"/>
                </a:cubicBezTo>
                <a:cubicBezTo>
                  <a:pt x="891" y="165"/>
                  <a:pt x="928" y="1099"/>
                  <a:pt x="960" y="1171"/>
                </a:cubicBezTo>
                <a:cubicBezTo>
                  <a:pt x="992" y="1243"/>
                  <a:pt x="1021" y="596"/>
                  <a:pt x="1051" y="595"/>
                </a:cubicBezTo>
                <a:cubicBezTo>
                  <a:pt x="1081" y="594"/>
                  <a:pt x="1112" y="1090"/>
                  <a:pt x="1142" y="1162"/>
                </a:cubicBezTo>
                <a:cubicBezTo>
                  <a:pt x="1172" y="1234"/>
                  <a:pt x="1202" y="1024"/>
                  <a:pt x="1234" y="1025"/>
                </a:cubicBezTo>
                <a:cubicBezTo>
                  <a:pt x="1266" y="1026"/>
                  <a:pt x="1302" y="1151"/>
                  <a:pt x="1334" y="1171"/>
                </a:cubicBezTo>
                <a:cubicBezTo>
                  <a:pt x="1366" y="1191"/>
                  <a:pt x="1394" y="1146"/>
                  <a:pt x="1426" y="1144"/>
                </a:cubicBezTo>
                <a:cubicBezTo>
                  <a:pt x="1458" y="1142"/>
                  <a:pt x="1492" y="1152"/>
                  <a:pt x="1526" y="11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Text Box 34"/>
          <p:cNvSpPr txBox="1">
            <a:spLocks noChangeArrowheads="1"/>
          </p:cNvSpPr>
          <p:nvPr/>
        </p:nvSpPr>
        <p:spPr bwMode="auto">
          <a:xfrm>
            <a:off x="5236971" y="5095875"/>
            <a:ext cx="29867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/>
              <a:t> difference of phase </a:t>
            </a:r>
          </a:p>
          <a:p>
            <a:r>
              <a:rPr lang="en-US" sz="2000" dirty="0" smtClean="0"/>
              <a:t>  velocities changed</a:t>
            </a:r>
            <a:endParaRPr lang="en-US" sz="2000" dirty="0"/>
          </a:p>
        </p:txBody>
      </p:sp>
      <p:sp>
        <p:nvSpPr>
          <p:cNvPr id="10263" name="Text Box 38"/>
          <p:cNvSpPr txBox="1">
            <a:spLocks noChangeArrowheads="1"/>
          </p:cNvSpPr>
          <p:nvPr/>
        </p:nvSpPr>
        <p:spPr bwMode="auto">
          <a:xfrm>
            <a:off x="5623978" y="2126117"/>
            <a:ext cx="13843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k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-25000" dirty="0" err="1">
                <a:sym typeface="Wingdings" pitchFamily="2" charset="2"/>
              </a:rPr>
              <a:t>mk</a:t>
            </a:r>
            <a:r>
              <a:rPr lang="en-US" sz="2000" dirty="0">
                <a:sym typeface="Wingdings" pitchFamily="2" charset="2"/>
              </a:rPr>
              <a:t>  </a:t>
            </a:r>
            <a:endParaRPr lang="en-US" sz="2000" dirty="0"/>
          </a:p>
        </p:txBody>
      </p:sp>
      <p:sp>
        <p:nvSpPr>
          <p:cNvPr id="10265" name="Text Box 40"/>
          <p:cNvSpPr txBox="1">
            <a:spLocks noChangeArrowheads="1"/>
          </p:cNvSpPr>
          <p:nvPr/>
        </p:nvSpPr>
        <p:spPr bwMode="auto">
          <a:xfrm>
            <a:off x="5676090" y="3039497"/>
            <a:ext cx="146706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 smtClean="0">
                <a:latin typeface="Symbol" pitchFamily="18" charset="2"/>
                <a:sym typeface="Wingdings" pitchFamily="2" charset="2"/>
              </a:rPr>
              <a:t>q</a:t>
            </a:r>
            <a:r>
              <a:rPr lang="en-US" sz="2000" baseline="-25000" dirty="0" err="1" smtClean="0">
                <a:sym typeface="Wingdings" pitchFamily="2" charset="2"/>
              </a:rPr>
              <a:t>m</a:t>
            </a:r>
            <a:r>
              <a:rPr lang="en-US" sz="2000" dirty="0" smtClean="0">
                <a:sym typeface="Wingdings" pitchFamily="2" charset="2"/>
              </a:rPr>
              <a:t>(n</a:t>
            </a:r>
            <a:r>
              <a:rPr lang="en-US" sz="2000" dirty="0">
                <a:sym typeface="Wingdings" pitchFamily="2" charset="2"/>
              </a:rPr>
              <a:t>) </a:t>
            </a:r>
            <a:endParaRPr lang="en-US" sz="2000" dirty="0"/>
          </a:p>
        </p:txBody>
      </p:sp>
      <p:sp>
        <p:nvSpPr>
          <p:cNvPr id="10269" name="Text Box 45"/>
          <p:cNvSpPr txBox="1">
            <a:spLocks noChangeArrowheads="1"/>
          </p:cNvSpPr>
          <p:nvPr/>
        </p:nvSpPr>
        <p:spPr bwMode="auto">
          <a:xfrm>
            <a:off x="6810375" y="6021388"/>
            <a:ext cx="619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</a:p>
          <a:p>
            <a:r>
              <a:rPr lang="en-US" sz="2000">
                <a:latin typeface="Times New Roman" pitchFamily="18" charset="0"/>
              </a:rPr>
              <a:t>2E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10270" name="Text Box 46"/>
          <p:cNvSpPr txBox="1">
            <a:spLocks noChangeArrowheads="1"/>
          </p:cNvSpPr>
          <p:nvPr/>
        </p:nvSpPr>
        <p:spPr bwMode="auto">
          <a:xfrm>
            <a:off x="5499100" y="6172200"/>
            <a:ext cx="1382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V =  cos2</a:t>
            </a:r>
            <a:r>
              <a:rPr lang="en-US" sz="2000" dirty="0">
                <a:latin typeface="Symbol" pitchFamily="18" charset="2"/>
              </a:rPr>
              <a:t>q</a:t>
            </a:r>
            <a:endParaRPr lang="en-US" sz="2000" dirty="0"/>
          </a:p>
        </p:txBody>
      </p:sp>
      <p:sp>
        <p:nvSpPr>
          <p:cNvPr id="10271" name="Line 47"/>
          <p:cNvSpPr>
            <a:spLocks noChangeShapeType="1"/>
          </p:cNvSpPr>
          <p:nvPr/>
        </p:nvSpPr>
        <p:spPr bwMode="auto">
          <a:xfrm>
            <a:off x="6835775" y="6372225"/>
            <a:ext cx="5810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5595203" y="4193472"/>
            <a:ext cx="7473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/>
              <a:t>m</a:t>
            </a:r>
            <a:r>
              <a:rPr lang="en-US" sz="2000" baseline="30000" dirty="0"/>
              <a:t>2  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2E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246826" y="4347106"/>
            <a:ext cx="952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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IE" sz="2000" dirty="0" smtClean="0">
                <a:sym typeface="Wingdings" pitchFamily="2" charset="2"/>
              </a:rPr>
              <a:t>H</a:t>
            </a:r>
            <a:endParaRPr lang="en-IE" sz="2000" dirty="0"/>
          </a:p>
        </p:txBody>
      </p:sp>
      <p:sp>
        <p:nvSpPr>
          <p:cNvPr id="35" name="WordArt 27"/>
          <p:cNvSpPr>
            <a:spLocks noChangeArrowheads="1" noChangeShapeType="1" noTextEdit="1"/>
          </p:cNvSpPr>
          <p:nvPr/>
        </p:nvSpPr>
        <p:spPr bwMode="auto">
          <a:xfrm>
            <a:off x="890759" y="276446"/>
            <a:ext cx="4346212" cy="7642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Oscillations in matter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V="1">
            <a:off x="5659186" y="4554427"/>
            <a:ext cx="545108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5118355" y="3430462"/>
            <a:ext cx="371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Difference of </a:t>
            </a:r>
            <a:r>
              <a:rPr lang="en-IE" sz="2000" dirty="0" err="1" smtClean="0"/>
              <a:t>eigenvalues</a:t>
            </a:r>
            <a:endParaRPr lang="en-IE" sz="2000" dirty="0" smtClean="0"/>
          </a:p>
          <a:p>
            <a:r>
              <a:rPr lang="en-IE" sz="2000" dirty="0" smtClean="0"/>
              <a:t>changed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645229" y="1360714"/>
            <a:ext cx="4361067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667000" y="1524000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P(</a:t>
            </a:r>
            <a:r>
              <a:rPr lang="en-US" sz="2400" dirty="0">
                <a:latin typeface="Symbol" pitchFamily="18" charset="2"/>
              </a:rPr>
              <a:t>n</a:t>
            </a:r>
            <a:r>
              <a:rPr lang="en-US" sz="2400" baseline="-25000" dirty="0">
                <a:latin typeface="Times New Roman" pitchFamily="18" charset="0"/>
              </a:rPr>
              <a:t>e</a:t>
            </a:r>
            <a:r>
              <a:rPr lang="en-US" sz="2400" dirty="0">
                <a:latin typeface="Symbol" pitchFamily="18" charset="2"/>
              </a:rPr>
              <a:t> 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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dirty="0" err="1">
                <a:latin typeface="Symbol" pitchFamily="18" charset="2"/>
              </a:rPr>
              <a:t>n</a:t>
            </a:r>
            <a:r>
              <a:rPr lang="en-US" sz="2400" baseline="-25000" dirty="0" err="1">
                <a:latin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</a:rPr>
              <a:t>)  =</a:t>
            </a:r>
            <a:r>
              <a:rPr lang="en-US" sz="2400" dirty="0">
                <a:latin typeface="Symbol" pitchFamily="18" charset="2"/>
              </a:rPr>
              <a:t>  </a:t>
            </a:r>
            <a:r>
              <a:rPr lang="en-US" sz="2400" dirty="0">
                <a:latin typeface="Times New Roman" pitchFamily="18" charset="0"/>
              </a:rPr>
              <a:t>sin</a:t>
            </a:r>
            <a:r>
              <a:rPr lang="en-US" sz="2400" baseline="30000" dirty="0">
                <a:latin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</a:rPr>
              <a:t>2</a:t>
            </a:r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baseline="-25000" dirty="0">
                <a:latin typeface="Times New Roman" pitchFamily="18" charset="0"/>
              </a:rPr>
              <a:t>m</a:t>
            </a:r>
            <a:r>
              <a:rPr lang="en-US" sz="2400" dirty="0">
                <a:latin typeface="Symbol" pitchFamily="18" charset="2"/>
              </a:rPr>
              <a:t> </a:t>
            </a:r>
            <a:r>
              <a:rPr lang="en-US" sz="2400" dirty="0">
                <a:latin typeface="Times New Roman" pitchFamily="18" charset="0"/>
              </a:rPr>
              <a:t>sin</a:t>
            </a:r>
            <a:r>
              <a:rPr lang="en-US" sz="2400" baseline="30000" dirty="0">
                <a:latin typeface="Times New Roman" pitchFamily="18" charset="0"/>
              </a:rPr>
              <a:t>2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152198" y="1338942"/>
            <a:ext cx="606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Symbol" pitchFamily="18" charset="2"/>
              </a:rPr>
              <a:t>p</a:t>
            </a:r>
            <a:r>
              <a:rPr lang="en-US" sz="2400" dirty="0" err="1">
                <a:latin typeface="Times New Roman" pitchFamily="18" charset="0"/>
              </a:rPr>
              <a:t>L</a:t>
            </a:r>
            <a:r>
              <a:rPr lang="en-US" sz="2400" dirty="0">
                <a:latin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</a:rPr>
              <a:t> l</a:t>
            </a:r>
            <a:r>
              <a:rPr lang="en-US" sz="2400" baseline="-25000" dirty="0">
                <a:latin typeface="Times New Roman" pitchFamily="18" charset="0"/>
              </a:rPr>
              <a:t>m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6152197" y="1401989"/>
            <a:ext cx="606063" cy="714177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413543" y="1389612"/>
            <a:ext cx="21880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Probability in</a:t>
            </a:r>
            <a:endParaRPr lang="en-US" sz="2000" dirty="0"/>
          </a:p>
          <a:p>
            <a:r>
              <a:rPr lang="en-US" sz="2000" dirty="0" smtClean="0"/>
              <a:t>constant </a:t>
            </a:r>
            <a:r>
              <a:rPr lang="en-US" sz="2000" dirty="0"/>
              <a:t>density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3240088" y="2145390"/>
            <a:ext cx="15231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depth </a:t>
            </a:r>
            <a:r>
              <a:rPr lang="en-US" sz="2000" dirty="0"/>
              <a:t>of </a:t>
            </a:r>
          </a:p>
          <a:p>
            <a:r>
              <a:rPr lang="en-US" sz="2000" dirty="0"/>
              <a:t>oscillations</a:t>
            </a: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6269832" y="2416632"/>
            <a:ext cx="1664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half-phase </a:t>
            </a:r>
            <a:r>
              <a:rPr lang="en-US" sz="2000" dirty="0">
                <a:latin typeface="Symbol" pitchFamily="18" charset="2"/>
              </a:rPr>
              <a:t>f</a:t>
            </a:r>
            <a:endParaRPr lang="en-US" sz="2000" dirty="0"/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4782858" y="2286000"/>
            <a:ext cx="15087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oscillatory </a:t>
            </a:r>
            <a:endParaRPr lang="en-US" sz="2000" dirty="0" smtClean="0"/>
          </a:p>
          <a:p>
            <a:r>
              <a:rPr lang="en-US" sz="2000" dirty="0" smtClean="0"/>
              <a:t>factor</a:t>
            </a:r>
            <a:endParaRPr lang="en-US" sz="2000" dirty="0"/>
          </a:p>
        </p:txBody>
      </p:sp>
      <p:sp>
        <p:nvSpPr>
          <p:cNvPr id="11279" name="AutoShape 16"/>
          <p:cNvSpPr>
            <a:spLocks noChangeArrowheads="1"/>
          </p:cNvSpPr>
          <p:nvPr/>
        </p:nvSpPr>
        <p:spPr bwMode="auto">
          <a:xfrm rot="17941696">
            <a:off x="5549477" y="2035628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AutoShape 17"/>
          <p:cNvSpPr>
            <a:spLocks noChangeArrowheads="1"/>
          </p:cNvSpPr>
          <p:nvPr/>
        </p:nvSpPr>
        <p:spPr bwMode="auto">
          <a:xfrm rot="-2359794">
            <a:off x="4430494" y="1937656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Text Box 18"/>
          <p:cNvSpPr txBox="1">
            <a:spLocks noChangeArrowheads="1"/>
          </p:cNvSpPr>
          <p:nvPr/>
        </p:nvSpPr>
        <p:spPr bwMode="auto">
          <a:xfrm>
            <a:off x="1447800" y="3062288"/>
            <a:ext cx="3316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 - mixing angle in matter</a:t>
            </a:r>
          </a:p>
        </p:txBody>
      </p:sp>
      <p:sp>
        <p:nvSpPr>
          <p:cNvPr id="11282" name="Text Box 19"/>
          <p:cNvSpPr txBox="1">
            <a:spLocks noChangeArrowheads="1"/>
          </p:cNvSpPr>
          <p:nvPr/>
        </p:nvSpPr>
        <p:spPr bwMode="auto">
          <a:xfrm>
            <a:off x="501754" y="344578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l</a:t>
            </a:r>
            <a:r>
              <a:rPr lang="en-US" sz="2000" baseline="-25000" dirty="0">
                <a:latin typeface="Times New Roman" pitchFamily="18" charset="0"/>
              </a:rPr>
              <a:t>m</a:t>
            </a:r>
            <a:r>
              <a:rPr lang="en-US" sz="2000" dirty="0">
                <a:latin typeface="Times New Roman" pitchFamily="18" charset="0"/>
              </a:rPr>
              <a:t>(E, n ) 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11283" name="Text Box 20"/>
          <p:cNvSpPr txBox="1">
            <a:spLocks noChangeArrowheads="1"/>
          </p:cNvSpPr>
          <p:nvPr/>
        </p:nvSpPr>
        <p:spPr bwMode="auto">
          <a:xfrm>
            <a:off x="468086" y="3075669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latin typeface="Symbol" pitchFamily="18" charset="2"/>
              </a:rPr>
              <a:t>q</a:t>
            </a:r>
            <a:r>
              <a:rPr lang="en-US" sz="2000" baseline="-25000" dirty="0" err="1">
                <a:latin typeface="Times New Roman" pitchFamily="18" charset="0"/>
              </a:rPr>
              <a:t>m</a:t>
            </a:r>
            <a:r>
              <a:rPr lang="en-US" sz="2000" dirty="0">
                <a:latin typeface="Times New Roman" pitchFamily="18" charset="0"/>
              </a:rPr>
              <a:t>(E, n ) 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11284" name="Text Box 21"/>
          <p:cNvSpPr txBox="1">
            <a:spLocks noChangeArrowheads="1"/>
          </p:cNvSpPr>
          <p:nvPr/>
        </p:nvSpPr>
        <p:spPr bwMode="auto">
          <a:xfrm>
            <a:off x="1502733" y="3432404"/>
            <a:ext cx="3717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– oscillation length in matter</a:t>
            </a:r>
          </a:p>
        </p:txBody>
      </p:sp>
      <p:sp>
        <p:nvSpPr>
          <p:cNvPr id="721944" name="Text Box 24"/>
          <p:cNvSpPr txBox="1">
            <a:spLocks noChangeArrowheads="1"/>
          </p:cNvSpPr>
          <p:nvPr/>
        </p:nvSpPr>
        <p:spPr bwMode="auto">
          <a:xfrm>
            <a:off x="2931731" y="5096057"/>
            <a:ext cx="15240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sin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baseline="30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2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baseline="-25000" dirty="0">
                <a:latin typeface="Times New Roman" pitchFamily="18" charset="0"/>
              </a:rPr>
              <a:t>m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>
                <a:latin typeface="Times New Roman" pitchFamily="18" charset="0"/>
              </a:rPr>
              <a:t>= 1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721946" name="Text Box 26"/>
          <p:cNvSpPr txBox="1">
            <a:spLocks noChangeArrowheads="1"/>
          </p:cNvSpPr>
          <p:nvPr/>
        </p:nvSpPr>
        <p:spPr bwMode="auto">
          <a:xfrm>
            <a:off x="2983942" y="5426490"/>
            <a:ext cx="180690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dirty="0"/>
              <a:t> =  </a:t>
            </a:r>
            <a:r>
              <a:rPr lang="en-US" sz="2000" dirty="0">
                <a:latin typeface="Symbol" pitchFamily="18" charset="2"/>
              </a:rPr>
              <a:t>p/2</a:t>
            </a:r>
            <a:r>
              <a:rPr lang="en-US" sz="2000" dirty="0"/>
              <a:t>  +  </a:t>
            </a:r>
            <a:r>
              <a:rPr lang="en-US" sz="2000" dirty="0" err="1">
                <a:latin typeface="Symbol" pitchFamily="18" charset="2"/>
              </a:rPr>
              <a:t>p</a:t>
            </a:r>
            <a:r>
              <a:rPr lang="en-US" sz="2000" dirty="0" err="1"/>
              <a:t>k</a:t>
            </a:r>
            <a:r>
              <a:rPr lang="en-US" sz="2000" dirty="0"/>
              <a:t> </a:t>
            </a:r>
          </a:p>
        </p:txBody>
      </p:sp>
      <p:sp>
        <p:nvSpPr>
          <p:cNvPr id="721947" name="Text Box 27"/>
          <p:cNvSpPr txBox="1">
            <a:spLocks noChangeArrowheads="1"/>
          </p:cNvSpPr>
          <p:nvPr/>
        </p:nvSpPr>
        <p:spPr bwMode="auto">
          <a:xfrm>
            <a:off x="5479305" y="5210176"/>
            <a:ext cx="32912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MSW resonance condition</a:t>
            </a:r>
          </a:p>
        </p:txBody>
      </p:sp>
      <p:sp>
        <p:nvSpPr>
          <p:cNvPr id="11292" name="Text Box 29"/>
          <p:cNvSpPr txBox="1">
            <a:spLocks noChangeArrowheads="1"/>
          </p:cNvSpPr>
          <p:nvPr/>
        </p:nvSpPr>
        <p:spPr bwMode="auto">
          <a:xfrm>
            <a:off x="4073942" y="3892977"/>
            <a:ext cx="968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l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Symbol" pitchFamily="18" charset="2"/>
              </a:rPr>
              <a:t> </a:t>
            </a:r>
            <a:r>
              <a:rPr lang="en-US" sz="2000" dirty="0" smtClean="0"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Times New Roman" pitchFamily="18" charset="0"/>
              </a:rPr>
              <a:t>l</a:t>
            </a:r>
            <a:r>
              <a:rPr lang="en-US" sz="2000" baseline="-25000" dirty="0" smtClean="0">
                <a:latin typeface="Times New Roman" pitchFamily="18" charset="0"/>
              </a:rPr>
              <a:t>m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721950" name="AutoShape 30"/>
          <p:cNvSpPr>
            <a:spLocks noChangeArrowheads="1"/>
          </p:cNvSpPr>
          <p:nvPr/>
        </p:nvSpPr>
        <p:spPr bwMode="auto">
          <a:xfrm>
            <a:off x="5042317" y="5238511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Text Box 32"/>
          <p:cNvSpPr txBox="1">
            <a:spLocks noChangeArrowheads="1"/>
          </p:cNvSpPr>
          <p:nvPr/>
        </p:nvSpPr>
        <p:spPr bwMode="auto">
          <a:xfrm>
            <a:off x="3688455" y="4293087"/>
            <a:ext cx="2300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l</a:t>
            </a:r>
            <a:r>
              <a:rPr lang="en-US" sz="2000" baseline="-25000" dirty="0">
                <a:latin typeface="Times New Roman" pitchFamily="18" charset="0"/>
              </a:rPr>
              <a:t>m</a:t>
            </a:r>
            <a:r>
              <a:rPr lang="en-US" sz="2000" dirty="0">
                <a:latin typeface="Times New Roman" pitchFamily="18" charset="0"/>
              </a:rPr>
              <a:t> = 2 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>
                <a:latin typeface="Times New Roman" pitchFamily="18" charset="0"/>
              </a:rPr>
              <a:t>/(</a:t>
            </a:r>
            <a:r>
              <a:rPr lang="en-US" sz="2000" dirty="0" smtClean="0">
                <a:latin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</a:rPr>
              <a:t>2m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– </a:t>
            </a:r>
            <a:r>
              <a:rPr lang="en-US" sz="2000" dirty="0" smtClean="0">
                <a:latin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</a:rPr>
              <a:t>1m</a:t>
            </a:r>
            <a:r>
              <a:rPr lang="en-US" sz="2000" dirty="0" smtClean="0">
                <a:latin typeface="Times New Roman" pitchFamily="18" charset="0"/>
              </a:rPr>
              <a:t>)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7941" y="5131036"/>
            <a:ext cx="2121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Maximal effect:</a:t>
            </a:r>
            <a:endParaRPr lang="en-US" sz="2000" dirty="0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6228400" y="1787099"/>
            <a:ext cx="4115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AutoShape 16"/>
          <p:cNvSpPr>
            <a:spLocks noChangeArrowheads="1"/>
          </p:cNvSpPr>
          <p:nvPr/>
        </p:nvSpPr>
        <p:spPr bwMode="auto">
          <a:xfrm rot="14094764">
            <a:off x="6564454" y="2156652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WordArt 27"/>
          <p:cNvSpPr>
            <a:spLocks noChangeArrowheads="1" noChangeShapeType="1" noTextEdit="1"/>
          </p:cNvSpPr>
          <p:nvPr/>
        </p:nvSpPr>
        <p:spPr bwMode="auto">
          <a:xfrm>
            <a:off x="890759" y="308345"/>
            <a:ext cx="4346212" cy="7642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Oscillations in matter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736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095500" y="2893494"/>
            <a:ext cx="5105400" cy="815975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952500" y="2893494"/>
            <a:ext cx="838200" cy="762000"/>
          </a:xfrm>
          <a:prstGeom prst="rect">
            <a:avLst/>
          </a:prstGeom>
          <a:solidFill>
            <a:srgbClr val="FF00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632116" y="2090828"/>
            <a:ext cx="1974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Constant density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99058" y="3709469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Source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491727" y="3702974"/>
            <a:ext cx="1163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057807" y="4079198"/>
            <a:ext cx="7328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(E)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7672553" y="4048420"/>
            <a:ext cx="689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F(E)</a:t>
            </a:r>
          </a:p>
        </p:txBody>
      </p:sp>
      <p:sp>
        <p:nvSpPr>
          <p:cNvPr id="13336" name="Text Box 25"/>
          <p:cNvSpPr txBox="1">
            <a:spLocks noChangeArrowheads="1"/>
          </p:cNvSpPr>
          <p:nvPr/>
        </p:nvSpPr>
        <p:spPr bwMode="auto">
          <a:xfrm>
            <a:off x="4521200" y="2664894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13341" name="Text Box 30"/>
          <p:cNvSpPr txBox="1">
            <a:spLocks noChangeArrowheads="1"/>
          </p:cNvSpPr>
          <p:nvPr/>
        </p:nvSpPr>
        <p:spPr bwMode="auto">
          <a:xfrm>
            <a:off x="949425" y="2991329"/>
            <a:ext cx="388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e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13345" name="Text Box 34"/>
          <p:cNvSpPr txBox="1">
            <a:spLocks noChangeArrowheads="1"/>
          </p:cNvSpPr>
          <p:nvPr/>
        </p:nvSpPr>
        <p:spPr bwMode="auto">
          <a:xfrm>
            <a:off x="3536795" y="3863754"/>
            <a:ext cx="19688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ayer </a:t>
            </a:r>
            <a:r>
              <a:rPr lang="en-US" dirty="0"/>
              <a:t>of length L</a:t>
            </a: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7458869" y="2872565"/>
            <a:ext cx="838200" cy="762000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1366577" y="3211033"/>
            <a:ext cx="6248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Text Box 31"/>
          <p:cNvSpPr txBox="1">
            <a:spLocks noChangeArrowheads="1"/>
          </p:cNvSpPr>
          <p:nvPr/>
        </p:nvSpPr>
        <p:spPr bwMode="auto">
          <a:xfrm>
            <a:off x="7684608" y="2936363"/>
            <a:ext cx="388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e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4243" y="5969685"/>
            <a:ext cx="3087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neutrinos propagating in the mantle of the Earth</a:t>
            </a:r>
            <a:endParaRPr lang="en-US" dirty="0"/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2355240" y="4448530"/>
            <a:ext cx="53293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Depth of oscillations </a:t>
            </a:r>
            <a:r>
              <a:rPr lang="en-US" dirty="0"/>
              <a:t>determined </a:t>
            </a:r>
            <a:r>
              <a:rPr lang="en-US" dirty="0" smtClean="0"/>
              <a:t>by  sin</a:t>
            </a:r>
            <a:r>
              <a:rPr lang="en-US" baseline="30000" dirty="0" smtClean="0"/>
              <a:t>2</a:t>
            </a:r>
            <a:r>
              <a:rPr lang="en-US" dirty="0" smtClean="0"/>
              <a:t>2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/>
              <a:t>m</a:t>
            </a:r>
            <a:r>
              <a:rPr lang="en-US" dirty="0" smtClean="0"/>
              <a:t> </a:t>
            </a:r>
          </a:p>
          <a:p>
            <a:r>
              <a:rPr lang="en-US" dirty="0" smtClean="0"/>
              <a:t> the oscillation length,  l</a:t>
            </a:r>
            <a:r>
              <a:rPr lang="en-US" baseline="-25000" dirty="0" smtClean="0"/>
              <a:t>m</a:t>
            </a:r>
            <a:endParaRPr lang="en-US" dirty="0" smtClean="0"/>
          </a:p>
          <a:p>
            <a:r>
              <a:rPr lang="en-US" dirty="0" smtClean="0"/>
              <a:t>depends on neutrino energy</a:t>
            </a:r>
            <a:endParaRPr lang="en-US" dirty="0"/>
          </a:p>
        </p:txBody>
      </p:sp>
      <p:sp>
        <p:nvSpPr>
          <p:cNvPr id="20" name="WordArt 27"/>
          <p:cNvSpPr>
            <a:spLocks noChangeArrowheads="1" noChangeShapeType="1" noTextEdit="1"/>
          </p:cNvSpPr>
          <p:nvPr/>
        </p:nvSpPr>
        <p:spPr bwMode="auto">
          <a:xfrm>
            <a:off x="890759" y="462013"/>
            <a:ext cx="4346212" cy="61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Resonance enhancement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13318" name="Picture 6" descr="constl1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100" y="2653387"/>
            <a:ext cx="3886200" cy="32162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320" name="Picture 8" descr="constl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031" y="2657521"/>
            <a:ext cx="38862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1266" y="2646888"/>
            <a:ext cx="732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 (E)</a:t>
            </a:r>
          </a:p>
          <a:p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(E)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114300" y="2964897"/>
            <a:ext cx="5334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399406" y="5935547"/>
            <a:ext cx="688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E/E</a:t>
            </a:r>
            <a:r>
              <a:rPr lang="en-US" baseline="-25000" dirty="0"/>
              <a:t>R</a:t>
            </a:r>
            <a:endParaRPr lang="en-US" dirty="0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665284" y="5935547"/>
            <a:ext cx="688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E/E</a:t>
            </a:r>
            <a:r>
              <a:rPr lang="en-US" baseline="-25000" dirty="0"/>
              <a:t>R</a:t>
            </a:r>
            <a:endParaRPr lang="en-US" dirty="0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1492036" y="2251492"/>
            <a:ext cx="1218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thin layer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767129" y="2251492"/>
            <a:ext cx="1342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thick layer</a:t>
            </a:r>
          </a:p>
        </p:txBody>
      </p:sp>
      <p:sp>
        <p:nvSpPr>
          <p:cNvPr id="13334" name="Text Box 23"/>
          <p:cNvSpPr txBox="1">
            <a:spLocks noChangeArrowheads="1"/>
          </p:cNvSpPr>
          <p:nvPr/>
        </p:nvSpPr>
        <p:spPr bwMode="auto">
          <a:xfrm>
            <a:off x="4991100" y="1527112"/>
            <a:ext cx="11811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k = </a:t>
            </a:r>
            <a:r>
              <a:rPr lang="en-US" dirty="0" err="1">
                <a:latin typeface="Symbol" pitchFamily="18" charset="2"/>
              </a:rPr>
              <a:t>p</a:t>
            </a:r>
            <a:r>
              <a:rPr lang="en-US" dirty="0" err="1">
                <a:latin typeface="Times New Roman" pitchFamily="18" charset="0"/>
              </a:rPr>
              <a:t>L</a:t>
            </a:r>
            <a:r>
              <a:rPr lang="en-US" dirty="0">
                <a:latin typeface="Times New Roman" pitchFamily="18" charset="0"/>
              </a:rPr>
              <a:t> / l</a:t>
            </a:r>
            <a:r>
              <a:rPr lang="en-US" baseline="-25000" dirty="0">
                <a:latin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</a:rPr>
              <a:t> </a:t>
            </a:r>
          </a:p>
        </p:txBody>
      </p:sp>
      <p:sp>
        <p:nvSpPr>
          <p:cNvPr id="13335" name="Text Box 24"/>
          <p:cNvSpPr txBox="1">
            <a:spLocks noChangeArrowheads="1"/>
          </p:cNvSpPr>
          <p:nvPr/>
        </p:nvSpPr>
        <p:spPr bwMode="auto">
          <a:xfrm>
            <a:off x="347557" y="955675"/>
            <a:ext cx="3280065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Large mixing  sin</a:t>
            </a:r>
            <a:r>
              <a:rPr lang="en-US" baseline="30000" dirty="0" smtClean="0"/>
              <a:t>2</a:t>
            </a:r>
            <a:r>
              <a:rPr lang="en-US" dirty="0" smtClean="0"/>
              <a:t>2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</a:t>
            </a:r>
            <a:r>
              <a:rPr lang="en-US" dirty="0"/>
              <a:t>= 0.824</a:t>
            </a:r>
          </a:p>
        </p:txBody>
      </p:sp>
      <p:sp>
        <p:nvSpPr>
          <p:cNvPr id="13336" name="Text Box 25"/>
          <p:cNvSpPr txBox="1">
            <a:spLocks noChangeArrowheads="1"/>
          </p:cNvSpPr>
          <p:nvPr/>
        </p:nvSpPr>
        <p:spPr bwMode="auto">
          <a:xfrm>
            <a:off x="4521200" y="1639888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13339" name="Text Box 28"/>
          <p:cNvSpPr txBox="1">
            <a:spLocks noChangeArrowheads="1"/>
          </p:cNvSpPr>
          <p:nvPr/>
        </p:nvSpPr>
        <p:spPr bwMode="auto">
          <a:xfrm>
            <a:off x="2686994" y="2219593"/>
            <a:ext cx="655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k = 1</a:t>
            </a:r>
          </a:p>
        </p:txBody>
      </p:sp>
      <p:sp>
        <p:nvSpPr>
          <p:cNvPr id="13340" name="Text Box 29"/>
          <p:cNvSpPr txBox="1">
            <a:spLocks noChangeArrowheads="1"/>
          </p:cNvSpPr>
          <p:nvPr/>
        </p:nvSpPr>
        <p:spPr bwMode="auto">
          <a:xfrm>
            <a:off x="7029852" y="2231880"/>
            <a:ext cx="769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k = 10</a:t>
            </a:r>
          </a:p>
        </p:txBody>
      </p:sp>
      <p:sp>
        <p:nvSpPr>
          <p:cNvPr id="13345" name="Text Box 34"/>
          <p:cNvSpPr txBox="1">
            <a:spLocks noChangeArrowheads="1"/>
          </p:cNvSpPr>
          <p:nvPr/>
        </p:nvSpPr>
        <p:spPr bwMode="auto">
          <a:xfrm>
            <a:off x="2715299" y="1527112"/>
            <a:ext cx="22413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Layer of length L</a:t>
            </a:r>
          </a:p>
        </p:txBody>
      </p:sp>
      <p:sp>
        <p:nvSpPr>
          <p:cNvPr id="13347" name="Text Box 37"/>
          <p:cNvSpPr txBox="1">
            <a:spLocks noChangeArrowheads="1"/>
          </p:cNvSpPr>
          <p:nvPr/>
        </p:nvSpPr>
        <p:spPr bwMode="auto">
          <a:xfrm>
            <a:off x="2976563" y="3617670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sin</a:t>
            </a:r>
            <a:r>
              <a:rPr lang="en-US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baseline="-25000" dirty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8200456">
            <a:off x="1114997" y="5750880"/>
            <a:ext cx="400559" cy="3693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18200456">
            <a:off x="5302499" y="5745071"/>
            <a:ext cx="400559" cy="3693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WordArt 27"/>
          <p:cNvSpPr>
            <a:spLocks noChangeArrowheads="1" noChangeShapeType="1" noTextEdit="1"/>
          </p:cNvSpPr>
          <p:nvPr/>
        </p:nvSpPr>
        <p:spPr bwMode="auto">
          <a:xfrm>
            <a:off x="1050925" y="154000"/>
            <a:ext cx="4346212" cy="76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Survival probability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7095" y="-5273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4339" name="Picture 3" descr="consts1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900" y="2516188"/>
            <a:ext cx="3886200" cy="3200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340" name="Picture 4" descr="consts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" y="2516188"/>
            <a:ext cx="3886200" cy="3200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6055" y="2473656"/>
            <a:ext cx="732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 (E)</a:t>
            </a:r>
          </a:p>
          <a:p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(E)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152400" y="2784143"/>
            <a:ext cx="5334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276475" y="5855993"/>
            <a:ext cx="688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E/E</a:t>
            </a:r>
            <a:r>
              <a:rPr lang="en-US" baseline="-25000" dirty="0"/>
              <a:t>R</a:t>
            </a:r>
            <a:endParaRPr lang="en-US" dirty="0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575969" y="5855993"/>
            <a:ext cx="688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E/E</a:t>
            </a:r>
            <a:r>
              <a:rPr lang="en-US" baseline="-25000" dirty="0"/>
              <a:t>R</a:t>
            </a:r>
            <a:endParaRPr lang="en-US" dirty="0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050381" y="2119312"/>
            <a:ext cx="1335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thin layer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420269" y="2095298"/>
            <a:ext cx="14702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thick layer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432299" y="2138842"/>
            <a:ext cx="655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k = 1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911667" y="2096311"/>
            <a:ext cx="769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k = 10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579864" y="1140341"/>
            <a:ext cx="3376245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Small mixing  sin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0.08</a:t>
            </a:r>
            <a:endParaRPr lang="en-US" sz="2000" dirty="0"/>
          </a:p>
        </p:txBody>
      </p:sp>
      <p:sp>
        <p:nvSpPr>
          <p:cNvPr id="21" name="Right Arrow 20"/>
          <p:cNvSpPr/>
          <p:nvPr/>
        </p:nvSpPr>
        <p:spPr bwMode="auto">
          <a:xfrm rot="18200456">
            <a:off x="5831200" y="5628658"/>
            <a:ext cx="400559" cy="3693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8200456">
            <a:off x="1639851" y="5628658"/>
            <a:ext cx="400559" cy="3693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2649440" y="3293365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sin</a:t>
            </a:r>
            <a:r>
              <a:rPr lang="en-US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baseline="-25000" dirty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03843" y="522512"/>
            <a:ext cx="356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Oscillation in the Earth, ORCA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1066800" y="1295400"/>
            <a:ext cx="4876800" cy="472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3657600" y="1524000"/>
            <a:ext cx="0" cy="411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V="1">
            <a:off x="1600200" y="3581400"/>
            <a:ext cx="426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10"/>
          <p:cNvSpPr>
            <a:spLocks noChangeArrowheads="1"/>
          </p:cNvSpPr>
          <p:nvPr/>
        </p:nvSpPr>
        <p:spPr bwMode="auto">
          <a:xfrm rot="5681849">
            <a:off x="1790700" y="2552700"/>
            <a:ext cx="3657600" cy="2057400"/>
          </a:xfrm>
          <a:prstGeom prst="ellips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6"/>
          <p:cNvSpPr>
            <a:spLocks noChangeShapeType="1"/>
          </p:cNvSpPr>
          <p:nvPr/>
        </p:nvSpPr>
        <p:spPr bwMode="auto">
          <a:xfrm flipH="1">
            <a:off x="2743200" y="2057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8"/>
          <p:cNvSpPr>
            <a:spLocks noChangeShapeType="1"/>
          </p:cNvSpPr>
          <p:nvPr/>
        </p:nvSpPr>
        <p:spPr bwMode="auto">
          <a:xfrm>
            <a:off x="2514600" y="41910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Oval 19"/>
          <p:cNvSpPr>
            <a:spLocks noChangeArrowheads="1"/>
          </p:cNvSpPr>
          <p:nvPr/>
        </p:nvSpPr>
        <p:spPr bwMode="auto">
          <a:xfrm>
            <a:off x="3657600" y="5334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Oval 20"/>
          <p:cNvSpPr>
            <a:spLocks noChangeArrowheads="1"/>
          </p:cNvSpPr>
          <p:nvPr/>
        </p:nvSpPr>
        <p:spPr bwMode="auto">
          <a:xfrm>
            <a:off x="3657600" y="175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22"/>
          <p:cNvSpPr>
            <a:spLocks noChangeShapeType="1"/>
          </p:cNvSpPr>
          <p:nvPr/>
        </p:nvSpPr>
        <p:spPr bwMode="auto">
          <a:xfrm>
            <a:off x="3048000" y="53340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Text Box 27"/>
          <p:cNvSpPr txBox="1">
            <a:spLocks noChangeArrowheads="1"/>
          </p:cNvSpPr>
          <p:nvPr/>
        </p:nvSpPr>
        <p:spPr bwMode="auto">
          <a:xfrm>
            <a:off x="3336925" y="1436688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16402" name="Text Box 28"/>
          <p:cNvSpPr txBox="1">
            <a:spLocks noChangeArrowheads="1"/>
          </p:cNvSpPr>
          <p:nvPr/>
        </p:nvSpPr>
        <p:spPr bwMode="auto">
          <a:xfrm>
            <a:off x="3352800" y="54864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16403" name="Text Box 31"/>
          <p:cNvSpPr txBox="1">
            <a:spLocks noChangeArrowheads="1"/>
          </p:cNvSpPr>
          <p:nvPr/>
        </p:nvSpPr>
        <p:spPr bwMode="auto">
          <a:xfrm>
            <a:off x="6581775" y="3810000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16404" name="Text Box 32"/>
          <p:cNvSpPr txBox="1">
            <a:spLocks noChangeArrowheads="1"/>
          </p:cNvSpPr>
          <p:nvPr/>
        </p:nvSpPr>
        <p:spPr bwMode="auto">
          <a:xfrm>
            <a:off x="8001000" y="38100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16405" name="Line 34"/>
          <p:cNvSpPr>
            <a:spLocks noChangeShapeType="1"/>
          </p:cNvSpPr>
          <p:nvPr/>
        </p:nvSpPr>
        <p:spPr bwMode="auto">
          <a:xfrm flipH="1">
            <a:off x="2590800" y="2590800"/>
            <a:ext cx="2133600" cy="2057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06" name="Rectangle 35"/>
          <p:cNvSpPr>
            <a:spLocks noChangeArrowheads="1"/>
          </p:cNvSpPr>
          <p:nvPr/>
        </p:nvSpPr>
        <p:spPr bwMode="auto">
          <a:xfrm>
            <a:off x="6705600" y="3200400"/>
            <a:ext cx="1447800" cy="533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7" name="Line 36"/>
          <p:cNvSpPr>
            <a:spLocks noChangeShapeType="1"/>
          </p:cNvSpPr>
          <p:nvPr/>
        </p:nvSpPr>
        <p:spPr bwMode="auto">
          <a:xfrm flipH="1" flipV="1">
            <a:off x="3048000" y="2133600"/>
            <a:ext cx="6096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11275" y="1436688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maximum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14252" y="3704705"/>
            <a:ext cx="36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1704606" y="3522921"/>
            <a:ext cx="4029748" cy="1382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WordArt 27"/>
          <p:cNvSpPr>
            <a:spLocks noChangeArrowheads="1" noChangeShapeType="1" noTextEdit="1"/>
          </p:cNvSpPr>
          <p:nvPr/>
        </p:nvSpPr>
        <p:spPr bwMode="auto">
          <a:xfrm>
            <a:off x="890759" y="308345"/>
            <a:ext cx="4346212" cy="7642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Resonance enhancement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783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6388" name="WordArt 5"/>
          <p:cNvSpPr>
            <a:spLocks noChangeArrowheads="1" noChangeShapeType="1" noTextEdit="1"/>
          </p:cNvSpPr>
          <p:nvPr/>
        </p:nvSpPr>
        <p:spPr bwMode="auto">
          <a:xfrm>
            <a:off x="370982" y="6237513"/>
            <a:ext cx="3932007" cy="4027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Resonance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enhancement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406553" y="1306286"/>
            <a:ext cx="4125686" cy="47244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2307764" y="1591789"/>
            <a:ext cx="0" cy="411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 flipH="1" flipV="1">
            <a:off x="406553" y="3581399"/>
            <a:ext cx="41148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10"/>
          <p:cNvSpPr>
            <a:spLocks noChangeArrowheads="1"/>
          </p:cNvSpPr>
          <p:nvPr/>
        </p:nvSpPr>
        <p:spPr bwMode="auto">
          <a:xfrm rot="5681849">
            <a:off x="369572" y="2651864"/>
            <a:ext cx="3657600" cy="1936235"/>
          </a:xfrm>
          <a:prstGeom prst="ellips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Line 34"/>
          <p:cNvSpPr>
            <a:spLocks noChangeShapeType="1"/>
          </p:cNvSpPr>
          <p:nvPr/>
        </p:nvSpPr>
        <p:spPr bwMode="auto">
          <a:xfrm flipH="1">
            <a:off x="1248675" y="3581400"/>
            <a:ext cx="1069975" cy="1066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5" name="Oval 24"/>
          <p:cNvSpPr/>
          <p:nvPr/>
        </p:nvSpPr>
        <p:spPr bwMode="auto">
          <a:xfrm rot="17485102">
            <a:off x="2642064" y="1436257"/>
            <a:ext cx="470372" cy="1216201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1" name="Straight Connector 30"/>
          <p:cNvCxnSpPr>
            <a:endCxn id="25" idx="4"/>
          </p:cNvCxnSpPr>
          <p:nvPr/>
        </p:nvCxnSpPr>
        <p:spPr bwMode="auto">
          <a:xfrm flipV="1">
            <a:off x="2285964" y="2266421"/>
            <a:ext cx="1157390" cy="13149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31"/>
          <p:cNvSpPr/>
          <p:nvPr/>
        </p:nvSpPr>
        <p:spPr bwMode="auto">
          <a:xfrm rot="2486407">
            <a:off x="2047615" y="2090023"/>
            <a:ext cx="2057660" cy="822741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 rot="20230025">
            <a:off x="2149854" y="1683141"/>
            <a:ext cx="1577594" cy="328493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flipV="1">
            <a:off x="2307736" y="3200400"/>
            <a:ext cx="15240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999275" y="1371600"/>
            <a:ext cx="44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E</a:t>
            </a:r>
            <a:r>
              <a:rPr lang="en-IE" baseline="-25000" dirty="0" smtClean="0"/>
              <a:t>1</a:t>
            </a:r>
            <a:endParaRPr lang="en-IE" dirty="0"/>
          </a:p>
        </p:txBody>
      </p:sp>
      <p:sp>
        <p:nvSpPr>
          <p:cNvPr id="44" name="TextBox 43"/>
          <p:cNvSpPr txBox="1"/>
          <p:nvPr/>
        </p:nvSpPr>
        <p:spPr>
          <a:xfrm>
            <a:off x="3684537" y="2407939"/>
            <a:ext cx="44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E</a:t>
            </a:r>
            <a:r>
              <a:rPr lang="en-IE" baseline="-25000" dirty="0" smtClean="0"/>
              <a:t>2</a:t>
            </a:r>
            <a:endParaRPr lang="en-IE" dirty="0"/>
          </a:p>
        </p:txBody>
      </p:sp>
      <p:sp>
        <p:nvSpPr>
          <p:cNvPr id="45" name="TextBox 44"/>
          <p:cNvSpPr txBox="1"/>
          <p:nvPr/>
        </p:nvSpPr>
        <p:spPr>
          <a:xfrm>
            <a:off x="3781116" y="4481513"/>
            <a:ext cx="44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E</a:t>
            </a:r>
            <a:r>
              <a:rPr lang="en-IE" baseline="-25000" dirty="0" smtClean="0"/>
              <a:t>3</a:t>
            </a:r>
            <a:endParaRPr lang="en-IE" dirty="0"/>
          </a:p>
        </p:txBody>
      </p:sp>
      <p:sp>
        <p:nvSpPr>
          <p:cNvPr id="46" name="TextBox 45"/>
          <p:cNvSpPr txBox="1"/>
          <p:nvPr/>
        </p:nvSpPr>
        <p:spPr>
          <a:xfrm>
            <a:off x="2779009" y="5337406"/>
            <a:ext cx="44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E</a:t>
            </a:r>
            <a:r>
              <a:rPr lang="en-IE" baseline="-25000" dirty="0" smtClean="0"/>
              <a:t>4 </a:t>
            </a:r>
            <a:endParaRPr lang="en-IE" dirty="0"/>
          </a:p>
        </p:txBody>
      </p:sp>
      <p:sp>
        <p:nvSpPr>
          <p:cNvPr id="47" name="TextBox 46"/>
          <p:cNvSpPr txBox="1"/>
          <p:nvPr/>
        </p:nvSpPr>
        <p:spPr>
          <a:xfrm>
            <a:off x="3007932" y="5337406"/>
            <a:ext cx="74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</a:t>
            </a:r>
            <a:r>
              <a:rPr lang="en-US" dirty="0" smtClean="0"/>
              <a:t>~ </a:t>
            </a:r>
            <a:r>
              <a:rPr lang="en-IE" dirty="0" smtClean="0"/>
              <a:t>E</a:t>
            </a:r>
            <a:r>
              <a:rPr lang="en-IE" baseline="-25000" dirty="0" smtClean="0"/>
              <a:t>R </a:t>
            </a:r>
            <a:endParaRPr lang="en-IE" dirty="0"/>
          </a:p>
        </p:txBody>
      </p:sp>
      <p:sp>
        <p:nvSpPr>
          <p:cNvPr id="48" name="TextBox 47"/>
          <p:cNvSpPr txBox="1"/>
          <p:nvPr/>
        </p:nvSpPr>
        <p:spPr>
          <a:xfrm>
            <a:off x="370982" y="1325787"/>
            <a:ext cx="201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</a:t>
            </a:r>
            <a:r>
              <a:rPr lang="en-IE" sz="2000" baseline="-25000" dirty="0" smtClean="0"/>
              <a:t>1</a:t>
            </a:r>
            <a:r>
              <a:rPr lang="en-IE" sz="2000" dirty="0" smtClean="0"/>
              <a:t> &lt; E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 &lt; E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 &lt; E</a:t>
            </a:r>
            <a:r>
              <a:rPr lang="en-IE" sz="2000" baseline="-25000" dirty="0" smtClean="0"/>
              <a:t>4</a:t>
            </a:r>
            <a:r>
              <a:rPr lang="en-IE" sz="2000" dirty="0" smtClean="0"/>
              <a:t>  </a:t>
            </a:r>
          </a:p>
        </p:txBody>
      </p:sp>
      <p:sp>
        <p:nvSpPr>
          <p:cNvPr id="29" name="WordArt 5"/>
          <p:cNvSpPr>
            <a:spLocks noChangeArrowheads="1" noChangeShapeType="1" noTextEdit="1"/>
          </p:cNvSpPr>
          <p:nvPr/>
        </p:nvSpPr>
        <p:spPr bwMode="auto">
          <a:xfrm>
            <a:off x="406553" y="130629"/>
            <a:ext cx="5112504" cy="9688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Graphic representation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7450" y="5391836"/>
            <a:ext cx="240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Precession on the surface of the cone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751464" y="3728851"/>
            <a:ext cx="4827402" cy="121656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2834608" y="1335960"/>
            <a:ext cx="1785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>
                <a:latin typeface="Times New Roman" pitchFamily="18" charset="0"/>
              </a:rPr>
              <a:t>f</a:t>
            </a:r>
            <a:r>
              <a:rPr lang="en-US" sz="2000" baseline="-25000" dirty="0" smtClean="0">
                <a:latin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</a:rPr>
              <a:t>= </a:t>
            </a:r>
            <a:r>
              <a:rPr lang="en-US" sz="2000" dirty="0" smtClean="0">
                <a:latin typeface="Symbol" pitchFamily="18" charset="2"/>
              </a:rPr>
              <a:t>(n</a:t>
            </a:r>
            <a:r>
              <a:rPr lang="en-US" sz="2000" baseline="-25000" dirty="0" smtClean="0">
                <a:latin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</a:rPr>
              <a:t> ,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>
                <a:latin typeface="Symbol" pitchFamily="18" charset="2"/>
              </a:rPr>
              <a:t>t</a:t>
            </a:r>
            <a:r>
              <a:rPr lang="en-US" sz="2000" dirty="0" smtClean="0">
                <a:latin typeface="Symbol" pitchFamily="18" charset="2"/>
              </a:rPr>
              <a:t>)</a:t>
            </a:r>
            <a:r>
              <a:rPr lang="en-US" sz="2000" baseline="30000" dirty="0" smtClean="0"/>
              <a:t>T</a:t>
            </a:r>
            <a:r>
              <a:rPr lang="en-US" sz="2000" baseline="-25000" dirty="0" smtClean="0">
                <a:latin typeface="Symbol" pitchFamily="18" charset="2"/>
              </a:rPr>
              <a:t>          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2494712" y="3811976"/>
            <a:ext cx="29395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 - </a:t>
            </a:r>
            <a:r>
              <a:rPr lang="en-US" sz="2000" dirty="0" err="1" smtClean="0">
                <a:solidFill>
                  <a:schemeClr val="tx2"/>
                </a:solidFill>
              </a:rPr>
              <a:t>cos</a:t>
            </a:r>
            <a:r>
              <a:rPr lang="en-US" sz="2000" dirty="0" smtClean="0">
                <a:solidFill>
                  <a:schemeClr val="tx2"/>
                </a:solidFill>
              </a:rPr>
              <a:t> 2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sz="2000" dirty="0" smtClean="0">
                <a:solidFill>
                  <a:schemeClr val="tx2"/>
                </a:solidFill>
              </a:rPr>
              <a:t>         sin 2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sz="2000" dirty="0" smtClean="0">
                <a:solidFill>
                  <a:schemeClr val="tx2"/>
                </a:solidFill>
              </a:rPr>
              <a:t>                        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    </a:t>
            </a:r>
            <a:r>
              <a:rPr lang="en-US" sz="2000" dirty="0" smtClean="0">
                <a:solidFill>
                  <a:schemeClr val="tx2"/>
                </a:solidFill>
              </a:rPr>
              <a:t>sin 2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sz="2000" dirty="0" smtClean="0">
                <a:solidFill>
                  <a:schemeClr val="tx2"/>
                </a:solidFill>
              </a:rPr>
              <a:t>         </a:t>
            </a:r>
            <a:r>
              <a:rPr lang="en-US" sz="2000" dirty="0" err="1" smtClean="0">
                <a:solidFill>
                  <a:schemeClr val="tx2"/>
                </a:solidFill>
              </a:rPr>
              <a:t>cos</a:t>
            </a:r>
            <a:r>
              <a:rPr lang="en-US" sz="2000" dirty="0" smtClean="0">
                <a:solidFill>
                  <a:schemeClr val="tx2"/>
                </a:solidFill>
              </a:rPr>
              <a:t> 2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sz="2000" dirty="0" smtClean="0">
                <a:solidFill>
                  <a:schemeClr val="tx2"/>
                </a:solidFill>
              </a:rPr>
              <a:t>     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7425" name="AutoShape 18"/>
          <p:cNvSpPr>
            <a:spLocks noChangeArrowheads="1"/>
          </p:cNvSpPr>
          <p:nvPr/>
        </p:nvSpPr>
        <p:spPr bwMode="auto">
          <a:xfrm>
            <a:off x="2577837" y="3788226"/>
            <a:ext cx="2705334" cy="1015663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426" name="Text Box 19"/>
          <p:cNvSpPr txBox="1">
            <a:spLocks noChangeArrowheads="1"/>
          </p:cNvSpPr>
          <p:nvPr/>
        </p:nvSpPr>
        <p:spPr bwMode="auto">
          <a:xfrm>
            <a:off x="877659" y="4075719"/>
            <a:ext cx="11047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0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</a:t>
            </a:r>
            <a:r>
              <a:rPr lang="en-US" sz="2000" baseline="-25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7433" name="Text Box 26"/>
          <p:cNvSpPr txBox="1">
            <a:spLocks noChangeArrowheads="1"/>
          </p:cNvSpPr>
          <p:nvPr/>
        </p:nvSpPr>
        <p:spPr bwMode="auto">
          <a:xfrm>
            <a:off x="1808004" y="3918619"/>
            <a:ext cx="6447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endParaRPr lang="en-US" sz="2000" baseline="30000" dirty="0"/>
          </a:p>
          <a:p>
            <a:r>
              <a:rPr lang="en-US" sz="2000" dirty="0"/>
              <a:t>4</a:t>
            </a:r>
            <a:r>
              <a:rPr lang="en-US" sz="2000" dirty="0" smtClean="0"/>
              <a:t>E</a:t>
            </a:r>
            <a:endParaRPr lang="en-US" sz="2000" dirty="0"/>
          </a:p>
        </p:txBody>
      </p:sp>
      <p:sp>
        <p:nvSpPr>
          <p:cNvPr id="17436" name="Line 29"/>
          <p:cNvSpPr>
            <a:spLocks noChangeShapeType="1"/>
          </p:cNvSpPr>
          <p:nvPr/>
        </p:nvSpPr>
        <p:spPr bwMode="auto">
          <a:xfrm>
            <a:off x="1850434" y="4263241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WordArt 41"/>
          <p:cNvSpPr>
            <a:spLocks noChangeArrowheads="1" noChangeShapeType="1" noTextEdit="1"/>
          </p:cNvSpPr>
          <p:nvPr/>
        </p:nvSpPr>
        <p:spPr bwMode="auto">
          <a:xfrm>
            <a:off x="457199" y="350870"/>
            <a:ext cx="4421525" cy="7130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Hamiltonian for 2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Symbol" pitchFamily="18" charset="2"/>
              </a:rPr>
              <a:t>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 Black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" y="1350319"/>
            <a:ext cx="2657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the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basis </a:t>
            </a:r>
            <a:endParaRPr lang="en-IE" sz="2000" dirty="0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917714" y="2757232"/>
            <a:ext cx="24669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M </a:t>
            </a:r>
            <a:r>
              <a:rPr lang="en-US" sz="2000" dirty="0" err="1"/>
              <a:t>M</a:t>
            </a:r>
            <a:r>
              <a:rPr lang="en-US" sz="2000" baseline="30000" dirty="0"/>
              <a:t>+</a:t>
            </a:r>
            <a:r>
              <a:rPr lang="en-US" sz="2000" dirty="0"/>
              <a:t>  = U M</a:t>
            </a:r>
            <a:r>
              <a:rPr lang="en-US" sz="2000" baseline="-25000" dirty="0"/>
              <a:t>diag</a:t>
            </a:r>
            <a:r>
              <a:rPr lang="en-US" sz="2000" baseline="30000" dirty="0"/>
              <a:t>2</a:t>
            </a:r>
            <a:r>
              <a:rPr lang="en-US" sz="2000" dirty="0"/>
              <a:t> U</a:t>
            </a:r>
            <a:r>
              <a:rPr lang="en-US" sz="2000" baseline="30000" dirty="0"/>
              <a:t>+</a:t>
            </a:r>
            <a:r>
              <a:rPr lang="en-US" sz="2000" dirty="0"/>
              <a:t> 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712205" y="1847319"/>
            <a:ext cx="22139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  </a:t>
            </a:r>
            <a:r>
              <a:rPr lang="en-US" sz="2000" dirty="0" err="1" smtClean="0">
                <a:solidFill>
                  <a:schemeClr val="tx2"/>
                </a:solidFill>
              </a:rPr>
              <a:t>cos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sz="2000" dirty="0" smtClean="0">
                <a:solidFill>
                  <a:schemeClr val="tx2"/>
                </a:solidFill>
              </a:rPr>
              <a:t>     sin 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sz="2000" dirty="0" smtClean="0">
                <a:solidFill>
                  <a:schemeClr val="tx2"/>
                </a:solidFill>
              </a:rPr>
              <a:t>                        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 - sin 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sz="2000" dirty="0" smtClean="0">
                <a:solidFill>
                  <a:schemeClr val="tx2"/>
                </a:solidFill>
              </a:rPr>
              <a:t>    </a:t>
            </a:r>
            <a:r>
              <a:rPr lang="en-US" sz="2000" dirty="0" err="1" smtClean="0">
                <a:solidFill>
                  <a:schemeClr val="tx2"/>
                </a:solidFill>
              </a:rPr>
              <a:t>cos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sz="2000" dirty="0" smtClean="0">
                <a:solidFill>
                  <a:schemeClr val="tx2"/>
                </a:solidFill>
              </a:rPr>
              <a:t>     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7659" y="2030683"/>
            <a:ext cx="70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U =</a:t>
            </a:r>
            <a:endParaRPr lang="en-IE" sz="2000" dirty="0"/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1808004" y="1847319"/>
            <a:ext cx="1768263" cy="707886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902006" y="3167224"/>
            <a:ext cx="312777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 M</a:t>
            </a:r>
            <a:r>
              <a:rPr lang="en-US" sz="2000" baseline="-25000" dirty="0"/>
              <a:t>diag</a:t>
            </a:r>
            <a:r>
              <a:rPr lang="en-US" sz="2000" baseline="30000" dirty="0"/>
              <a:t>2</a:t>
            </a:r>
            <a:r>
              <a:rPr lang="en-US" sz="2000" dirty="0"/>
              <a:t> =  </a:t>
            </a:r>
            <a:r>
              <a:rPr lang="en-US" sz="2000" dirty="0" err="1"/>
              <a:t>diag</a:t>
            </a:r>
            <a:r>
              <a:rPr lang="en-US" sz="2000" dirty="0"/>
              <a:t> (m</a:t>
            </a:r>
            <a:r>
              <a:rPr lang="en-US" sz="2000" baseline="-25000" dirty="0"/>
              <a:t>1</a:t>
            </a:r>
            <a:r>
              <a:rPr lang="en-US" sz="2000" baseline="30000" dirty="0"/>
              <a:t>2</a:t>
            </a:r>
            <a:r>
              <a:rPr lang="en-US" sz="2000" dirty="0"/>
              <a:t>, 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473878" y="955675"/>
            <a:ext cx="2577330" cy="9318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Adiabatic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520396" y="1876934"/>
            <a:ext cx="2684817" cy="1126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conversion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405454" y="467833"/>
            <a:ext cx="3666816" cy="7208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The MSW effects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777" y="1399573"/>
            <a:ext cx="7994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- the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transformations driven by dependence of the mixing in matter on density or/and energy of neutrino. 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583712" y="2342246"/>
            <a:ext cx="306217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800" dirty="0" smtClean="0"/>
              <a:t> </a:t>
            </a:r>
            <a:r>
              <a:rPr lang="en-US" sz="2800" dirty="0" err="1" smtClean="0">
                <a:latin typeface="Symbol" pitchFamily="18" charset="2"/>
              </a:rPr>
              <a:t>n</a:t>
            </a:r>
            <a:r>
              <a:rPr lang="en-US" sz="2800" baseline="-25000" dirty="0" err="1" smtClean="0">
                <a:latin typeface="Times New Roman" pitchFamily="18" charset="0"/>
              </a:rPr>
              <a:t>f</a:t>
            </a:r>
            <a:r>
              <a:rPr lang="en-US" sz="2800" dirty="0" smtClean="0">
                <a:latin typeface="Symbol" pitchFamily="18" charset="2"/>
              </a:rPr>
              <a:t>  </a:t>
            </a:r>
            <a:r>
              <a:rPr lang="en-IE" sz="2800" dirty="0" smtClean="0"/>
              <a:t>= U</a:t>
            </a:r>
            <a:r>
              <a:rPr lang="en-IE" sz="2800" baseline="30000" dirty="0" smtClean="0"/>
              <a:t>m</a:t>
            </a:r>
            <a:r>
              <a:rPr lang="en-IE" sz="2800" dirty="0" smtClean="0"/>
              <a:t>(E, n)</a:t>
            </a:r>
            <a:r>
              <a:rPr lang="en-US" sz="2800" dirty="0" smtClean="0">
                <a:latin typeface="Symbol" pitchFamily="18" charset="2"/>
              </a:rPr>
              <a:t> </a:t>
            </a:r>
            <a:r>
              <a:rPr lang="en-US" sz="2800" dirty="0" err="1" smtClean="0">
                <a:latin typeface="Symbol" pitchFamily="18" charset="2"/>
              </a:rPr>
              <a:t>n</a:t>
            </a:r>
            <a:r>
              <a:rPr lang="en-US" sz="2800" baseline="-25000" dirty="0" err="1" smtClean="0">
                <a:latin typeface="Times New Roman" pitchFamily="18" charset="0"/>
              </a:rPr>
              <a:t>H</a:t>
            </a:r>
            <a:r>
              <a:rPr lang="en-US" sz="2800" dirty="0" smtClean="0">
                <a:latin typeface="Symbol" pitchFamily="18" charset="2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8462" y="2972931"/>
            <a:ext cx="1235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Flavor</a:t>
            </a:r>
            <a:r>
              <a:rPr lang="en-IE" sz="2000" dirty="0" smtClean="0"/>
              <a:t> states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528941" y="3009014"/>
            <a:ext cx="2977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Eigenstates</a:t>
            </a:r>
            <a:r>
              <a:rPr lang="en-IE" sz="2000" dirty="0" smtClean="0"/>
              <a:t> of Hamiltonian in mater -</a:t>
            </a:r>
          </a:p>
          <a:p>
            <a:r>
              <a:rPr lang="en-IE" sz="2000" dirty="0" err="1" smtClean="0"/>
              <a:t>Eigenstates</a:t>
            </a:r>
            <a:r>
              <a:rPr lang="en-IE" sz="2000" dirty="0" smtClean="0"/>
              <a:t> of propagation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168509" y="3082315"/>
            <a:ext cx="2126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Mixing matrix</a:t>
            </a:r>
          </a:p>
          <a:p>
            <a:r>
              <a:rPr lang="en-IE" sz="2000" dirty="0" smtClean="0"/>
              <a:t> in matter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08089" y="4471285"/>
            <a:ext cx="13495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  <a:r>
              <a:rPr lang="en-IE" sz="2400" baseline="30000" dirty="0" smtClean="0"/>
              <a:t>m</a:t>
            </a:r>
            <a:r>
              <a:rPr lang="en-IE" sz="2400" dirty="0" smtClean="0"/>
              <a:t>(E, n)</a:t>
            </a:r>
            <a:r>
              <a:rPr lang="en-US" sz="2400" dirty="0" smtClean="0">
                <a:latin typeface="Symbol" pitchFamily="18" charset="2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4309" y="4444412"/>
            <a:ext cx="181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Mixing angles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731986" y="4486944"/>
            <a:ext cx="3636336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become dynamical variables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646950" y="4856276"/>
            <a:ext cx="4272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contrast, to mixing in vacuum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25887" y="5624623"/>
            <a:ext cx="738471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Dependence of  sin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IE" sz="2000" baseline="30000" dirty="0" smtClean="0"/>
              <a:t>m  </a:t>
            </a:r>
            <a:r>
              <a:rPr lang="en-IE" sz="2000" dirty="0" smtClean="0"/>
              <a:t>on E and n has resonance character</a:t>
            </a:r>
            <a:endParaRPr lang="en-US" sz="2000" dirty="0" smtClean="0">
              <a:latin typeface="Symbol" pitchFamily="18" charset="2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9125087">
            <a:off x="2509281" y="2833567"/>
            <a:ext cx="319825" cy="313669"/>
          </a:xfrm>
          <a:prstGeom prst="rightArrow">
            <a:avLst/>
          </a:prstGeom>
          <a:solidFill>
            <a:srgbClr val="FF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6200000">
            <a:off x="3497298" y="2840416"/>
            <a:ext cx="319825" cy="313669"/>
          </a:xfrm>
          <a:prstGeom prst="rightArrow">
            <a:avLst/>
          </a:prstGeom>
          <a:solidFill>
            <a:srgbClr val="FF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3406138">
            <a:off x="5187925" y="2840584"/>
            <a:ext cx="319825" cy="313669"/>
          </a:xfrm>
          <a:prstGeom prst="rightArrow">
            <a:avLst/>
          </a:prstGeom>
          <a:solidFill>
            <a:srgbClr val="FF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2809" y="1402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704177" y="3232294"/>
            <a:ext cx="3164992" cy="903766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562951" y="1733103"/>
            <a:ext cx="3604440" cy="87187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18979" y="-10634"/>
            <a:ext cx="8495414" cy="11151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Evolution equation for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eigenstates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.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Adiabaticity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550" y="1372969"/>
            <a:ext cx="6537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Inserting in evolution equation for the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states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720394" y="1341070"/>
            <a:ext cx="1559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/>
              <a:t>f</a:t>
            </a:r>
            <a:r>
              <a:rPr lang="en-IE" sz="2000" dirty="0" smtClean="0"/>
              <a:t>  = U</a:t>
            </a:r>
            <a:r>
              <a:rPr lang="en-IE" sz="2000" baseline="30000" dirty="0" smtClean="0"/>
              <a:t>m </a:t>
            </a:r>
            <a:r>
              <a:rPr lang="en-IE" sz="2000" dirty="0" smtClean="0">
                <a:latin typeface="Symbol" pitchFamily="18" charset="2"/>
              </a:rPr>
              <a:t>n</a:t>
            </a:r>
            <a:r>
              <a:rPr lang="en-IE" sz="2000" baseline="-25000" dirty="0" smtClean="0"/>
              <a:t>m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008443" y="1807534"/>
            <a:ext cx="765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dU</a:t>
            </a:r>
            <a:r>
              <a:rPr lang="en-IE" sz="2000" baseline="30000" dirty="0" err="1" smtClean="0"/>
              <a:t>m</a:t>
            </a:r>
            <a:r>
              <a:rPr lang="en-IE" sz="2000" dirty="0" smtClean="0"/>
              <a:t>  </a:t>
            </a:r>
          </a:p>
          <a:p>
            <a:r>
              <a:rPr lang="en-IE" sz="2000" dirty="0" smtClean="0"/>
              <a:t> </a:t>
            </a:r>
            <a:r>
              <a:rPr lang="en-IE" sz="2000" dirty="0" err="1" smtClean="0"/>
              <a:t>dt</a:t>
            </a:r>
            <a:endParaRPr lang="en-IE" sz="2000" dirty="0"/>
          </a:p>
        </p:txBody>
      </p:sp>
      <p:sp>
        <p:nvSpPr>
          <p:cNvPr id="9" name="Double Bracket 8"/>
          <p:cNvSpPr/>
          <p:nvPr/>
        </p:nvSpPr>
        <p:spPr bwMode="auto">
          <a:xfrm>
            <a:off x="2615575" y="1864604"/>
            <a:ext cx="2094614" cy="565752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5483" y="1938219"/>
            <a:ext cx="383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i</a:t>
            </a:r>
            <a:r>
              <a:rPr lang="en-IE" sz="2000" dirty="0" smtClean="0"/>
              <a:t>        =  </a:t>
            </a:r>
            <a:r>
              <a:rPr lang="en-IE" sz="2000" dirty="0" err="1" smtClean="0"/>
              <a:t>H</a:t>
            </a:r>
            <a:r>
              <a:rPr lang="en-IE" sz="2000" baseline="30000" dirty="0" err="1" smtClean="0"/>
              <a:t>diag</a:t>
            </a:r>
            <a:r>
              <a:rPr lang="en-IE" sz="2000" dirty="0" smtClean="0"/>
              <a:t> + </a:t>
            </a:r>
            <a:r>
              <a:rPr lang="en-IE" sz="2000" dirty="0" err="1" smtClean="0"/>
              <a:t>i</a:t>
            </a:r>
            <a:r>
              <a:rPr lang="en-IE" sz="2000" dirty="0" smtClean="0"/>
              <a:t> U</a:t>
            </a:r>
            <a:r>
              <a:rPr lang="en-IE" sz="2000" baseline="30000" dirty="0" smtClean="0"/>
              <a:t>m+               </a:t>
            </a:r>
            <a:r>
              <a:rPr lang="en-IE" sz="2000" dirty="0" smtClean="0">
                <a:latin typeface="Symbol" pitchFamily="18" charset="2"/>
              </a:rPr>
              <a:t>n</a:t>
            </a:r>
            <a:r>
              <a:rPr lang="en-IE" sz="2000" baseline="-25000" dirty="0" smtClean="0"/>
              <a:t>m</a:t>
            </a:r>
            <a:r>
              <a:rPr lang="en-IE" sz="2000" baseline="30000" dirty="0" smtClean="0"/>
              <a:t> 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6869" y="1775635"/>
            <a:ext cx="616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d</a:t>
            </a:r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/>
              <a:t>m</a:t>
            </a:r>
            <a:endParaRPr lang="en-IE" sz="2000" dirty="0" smtClean="0"/>
          </a:p>
          <a:p>
            <a:r>
              <a:rPr lang="en-IE" sz="2000" dirty="0" smtClean="0"/>
              <a:t> </a:t>
            </a:r>
            <a:r>
              <a:rPr lang="en-IE" sz="2000" dirty="0" err="1" smtClean="0"/>
              <a:t>dt</a:t>
            </a:r>
            <a:endParaRPr lang="en-IE" sz="20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125398" y="2169042"/>
            <a:ext cx="4572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864107" y="2161947"/>
            <a:ext cx="4572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903158" y="2424208"/>
            <a:ext cx="1868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off - diagonal</a:t>
            </a:r>
            <a:endParaRPr lang="en-IE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877978" y="3462301"/>
            <a:ext cx="2991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U</a:t>
            </a:r>
            <a:r>
              <a:rPr lang="en-IE" sz="2000" baseline="30000" dirty="0" smtClean="0"/>
              <a:t>m+             </a:t>
            </a:r>
            <a:r>
              <a:rPr lang="en-IE" sz="2000" dirty="0" smtClean="0"/>
              <a:t>   &lt;&lt; H</a:t>
            </a:r>
            <a:r>
              <a:rPr lang="en-IE" sz="2000" baseline="-25000" dirty="0" smtClean="0"/>
              <a:t>im</a:t>
            </a:r>
            <a:r>
              <a:rPr lang="en-IE" sz="2000" dirty="0" smtClean="0"/>
              <a:t> - </a:t>
            </a:r>
            <a:r>
              <a:rPr lang="en-IE" sz="2000" dirty="0" err="1" smtClean="0"/>
              <a:t>H</a:t>
            </a:r>
            <a:r>
              <a:rPr lang="en-IE" sz="2000" baseline="-25000" dirty="0" err="1" smtClean="0"/>
              <a:t>jm</a:t>
            </a:r>
            <a:endParaRPr lang="en-IE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476848" y="3296092"/>
            <a:ext cx="765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dU</a:t>
            </a:r>
            <a:r>
              <a:rPr lang="en-IE" sz="2000" baseline="30000" dirty="0" err="1" smtClean="0"/>
              <a:t>m</a:t>
            </a:r>
            <a:r>
              <a:rPr lang="en-IE" sz="2000" dirty="0" smtClean="0"/>
              <a:t>  </a:t>
            </a:r>
          </a:p>
          <a:p>
            <a:r>
              <a:rPr lang="en-IE" sz="2000" dirty="0" smtClean="0"/>
              <a:t> </a:t>
            </a:r>
            <a:r>
              <a:rPr lang="en-IE" sz="2000" dirty="0" err="1" smtClean="0"/>
              <a:t>dt</a:t>
            </a:r>
            <a:endParaRPr lang="en-IE" sz="2000" dirty="0"/>
          </a:p>
        </p:txBody>
      </p:sp>
      <p:sp>
        <p:nvSpPr>
          <p:cNvPr id="28" name="Double Bracket 27"/>
          <p:cNvSpPr/>
          <p:nvPr/>
        </p:nvSpPr>
        <p:spPr bwMode="auto">
          <a:xfrm>
            <a:off x="2948655" y="3296092"/>
            <a:ext cx="1187407" cy="707886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3615077" y="3646967"/>
            <a:ext cx="4572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082897" y="3748786"/>
            <a:ext cx="48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ij</a:t>
            </a:r>
            <a:endParaRPr lang="en-IE" dirty="0"/>
          </a:p>
        </p:txBody>
      </p:sp>
      <p:sp>
        <p:nvSpPr>
          <p:cNvPr id="31" name="TextBox 30"/>
          <p:cNvSpPr txBox="1"/>
          <p:nvPr/>
        </p:nvSpPr>
        <p:spPr>
          <a:xfrm>
            <a:off x="246137" y="2820872"/>
            <a:ext cx="5222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If density changes slowly enough, so that</a:t>
            </a:r>
            <a:endParaRPr lang="en-IE" sz="2000" dirty="0"/>
          </a:p>
        </p:txBody>
      </p:sp>
      <p:sp>
        <p:nvSpPr>
          <p:cNvPr id="32" name="Right Arrow 31"/>
          <p:cNvSpPr/>
          <p:nvPr/>
        </p:nvSpPr>
        <p:spPr bwMode="auto">
          <a:xfrm rot="12589630">
            <a:off x="4550717" y="2445480"/>
            <a:ext cx="308340" cy="287081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0930" y="4136060"/>
            <a:ext cx="4975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equation for the </a:t>
            </a:r>
            <a:r>
              <a:rPr lang="en-IE" sz="2000" dirty="0" err="1" smtClean="0"/>
              <a:t>eigenstates</a:t>
            </a:r>
            <a:r>
              <a:rPr lang="en-IE" sz="2000" dirty="0" smtClean="0"/>
              <a:t> splits:</a:t>
            </a:r>
            <a:endParaRPr lang="en-IE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006502" y="3462301"/>
            <a:ext cx="29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adiabaticity</a:t>
            </a:r>
            <a:r>
              <a:rPr lang="en-IE" sz="2000" dirty="0" smtClean="0"/>
              <a:t> condition</a:t>
            </a:r>
            <a:endParaRPr lang="en-IE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60509" y="5212752"/>
            <a:ext cx="891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</a:t>
            </a:r>
            <a:r>
              <a:rPr lang="en-IE" sz="2000" dirty="0" err="1" smtClean="0"/>
              <a:t>eigenstates</a:t>
            </a:r>
            <a:r>
              <a:rPr lang="en-IE" sz="2000" dirty="0" smtClean="0"/>
              <a:t> evolve independently, transitions                   are absent</a:t>
            </a:r>
            <a:endParaRPr lang="en-IE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3097633" y="4416157"/>
            <a:ext cx="793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 smtClean="0"/>
              <a:t>d</a:t>
            </a:r>
            <a:r>
              <a:rPr lang="en-IE" sz="2400" dirty="0" err="1" smtClean="0">
                <a:latin typeface="Symbol" pitchFamily="18" charset="2"/>
              </a:rPr>
              <a:t>n</a:t>
            </a:r>
            <a:r>
              <a:rPr lang="en-IE" sz="2400" baseline="-25000" dirty="0" err="1" smtClean="0"/>
              <a:t>m</a:t>
            </a:r>
            <a:endParaRPr lang="en-IE" sz="2400" dirty="0" smtClean="0"/>
          </a:p>
          <a:p>
            <a:r>
              <a:rPr lang="en-IE" sz="2400" dirty="0" smtClean="0"/>
              <a:t> </a:t>
            </a:r>
            <a:r>
              <a:rPr lang="en-IE" sz="2400" dirty="0" err="1" smtClean="0"/>
              <a:t>dt</a:t>
            </a:r>
            <a:endParaRPr lang="en-IE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895615" y="4621273"/>
            <a:ext cx="2399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 smtClean="0"/>
              <a:t>i</a:t>
            </a:r>
            <a:r>
              <a:rPr lang="en-IE" sz="2400" dirty="0" smtClean="0"/>
              <a:t>        = </a:t>
            </a:r>
            <a:r>
              <a:rPr lang="en-IE" sz="2400" dirty="0" err="1" smtClean="0"/>
              <a:t>H</a:t>
            </a:r>
            <a:r>
              <a:rPr lang="en-IE" sz="2400" baseline="30000" dirty="0" err="1" smtClean="0"/>
              <a:t>diag</a:t>
            </a:r>
            <a:r>
              <a:rPr lang="en-IE" sz="2400" dirty="0" smtClean="0"/>
              <a:t> </a:t>
            </a:r>
            <a:r>
              <a:rPr lang="en-IE" sz="2400" dirty="0" smtClean="0">
                <a:latin typeface="Symbol" pitchFamily="18" charset="2"/>
              </a:rPr>
              <a:t>n</a:t>
            </a:r>
            <a:r>
              <a:rPr lang="en-IE" sz="2400" baseline="-25000" dirty="0" smtClean="0"/>
              <a:t>m</a:t>
            </a:r>
            <a:r>
              <a:rPr lang="en-IE" sz="2400" baseline="30000" dirty="0" smtClean="0"/>
              <a:t> </a:t>
            </a:r>
            <a:r>
              <a:rPr lang="en-IE" sz="2400" dirty="0" smtClean="0"/>
              <a:t> </a:t>
            </a:r>
            <a:endParaRPr lang="en-IE" sz="2400" dirty="0"/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3196717" y="4848447"/>
            <a:ext cx="4572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6135557" y="5170220"/>
            <a:ext cx="139227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/>
              <a:t>im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    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/>
              <a:t>jm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238277" y="5538431"/>
            <a:ext cx="2940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as in constant density</a:t>
            </a:r>
            <a:endParaRPr lang="en-IE" sz="2000" dirty="0"/>
          </a:p>
        </p:txBody>
      </p:sp>
      <p:sp>
        <p:nvSpPr>
          <p:cNvPr id="43" name="Left-Right Arrow 42"/>
          <p:cNvSpPr/>
          <p:nvPr/>
        </p:nvSpPr>
        <p:spPr bwMode="auto">
          <a:xfrm>
            <a:off x="6666585" y="5304515"/>
            <a:ext cx="328094" cy="223283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03344" y="1987714"/>
            <a:ext cx="3232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H</a:t>
            </a:r>
            <a:r>
              <a:rPr lang="en-IE" sz="2000" baseline="30000" dirty="0" err="1" smtClean="0"/>
              <a:t>diag</a:t>
            </a:r>
            <a:r>
              <a:rPr lang="en-IE" sz="2000" dirty="0" smtClean="0"/>
              <a:t> = </a:t>
            </a:r>
            <a:r>
              <a:rPr lang="en-IE" sz="2000" dirty="0" err="1" smtClean="0"/>
              <a:t>diag</a:t>
            </a:r>
            <a:r>
              <a:rPr lang="en-IE" sz="2000" dirty="0" smtClean="0"/>
              <a:t>(H</a:t>
            </a:r>
            <a:r>
              <a:rPr lang="en-IE" sz="2000" baseline="-25000" dirty="0" smtClean="0"/>
              <a:t>1m</a:t>
            </a:r>
            <a:r>
              <a:rPr lang="en-IE" sz="2000" dirty="0" smtClean="0"/>
              <a:t>, H</a:t>
            </a:r>
            <a:r>
              <a:rPr lang="en-IE" sz="2000" baseline="-25000" dirty="0" smtClean="0"/>
              <a:t>2m</a:t>
            </a:r>
            <a:r>
              <a:rPr lang="en-IE" sz="2000" dirty="0" smtClean="0"/>
              <a:t>, H</a:t>
            </a:r>
            <a:r>
              <a:rPr lang="en-IE" sz="2000" baseline="-25000" dirty="0" smtClean="0"/>
              <a:t>3m</a:t>
            </a:r>
            <a:r>
              <a:rPr lang="en-IE" sz="2000" dirty="0" smtClean="0"/>
              <a:t>)</a:t>
            </a:r>
            <a:r>
              <a:rPr lang="en-IE" sz="2000" baseline="30000" dirty="0" smtClean="0"/>
              <a:t>           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210449" y="5990346"/>
            <a:ext cx="8901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contrast to constant density case the </a:t>
            </a:r>
            <a:r>
              <a:rPr lang="en-IE" sz="2000" dirty="0" err="1" smtClean="0"/>
              <a:t>flavors</a:t>
            </a:r>
            <a:r>
              <a:rPr lang="en-IE" sz="2000" dirty="0" smtClean="0"/>
              <a:t> of</a:t>
            </a:r>
            <a:r>
              <a:rPr lang="en-US" sz="2000" dirty="0" smtClean="0">
                <a:latin typeface="Symbol" pitchFamily="18" charset="2"/>
              </a:rPr>
              <a:t> 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/>
              <a:t>im</a:t>
            </a:r>
            <a:r>
              <a:rPr lang="en-IE" sz="2000" dirty="0" smtClean="0"/>
              <a:t> change according to density change</a:t>
            </a:r>
            <a:endParaRPr lang="en-IE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82777" y="1019454"/>
            <a:ext cx="2215007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Varying density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0" y="-10633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1050925" y="4078069"/>
            <a:ext cx="5862189" cy="129192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371600" y="5792416"/>
            <a:ext cx="2286000" cy="707886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008361" y="1712205"/>
            <a:ext cx="1873068" cy="6858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1318435" y="1637774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</a:rPr>
              <a:t>d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>
                <a:latin typeface="Times New Roman" pitchFamily="18" charset="0"/>
              </a:rPr>
              <a:t>f</a:t>
            </a:r>
            <a:endParaRPr lang="en-US" sz="2000" dirty="0">
              <a:latin typeface="Symbol" pitchFamily="18" charset="2"/>
            </a:endParaRPr>
          </a:p>
          <a:p>
            <a:r>
              <a:rPr lang="en-US" sz="2000" dirty="0" err="1">
                <a:latin typeface="Times New Roman" pitchFamily="18" charset="0"/>
              </a:rPr>
              <a:t>dt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42698" name="AutoShape 10"/>
          <p:cNvSpPr>
            <a:spLocks noChangeArrowheads="1"/>
          </p:cNvSpPr>
          <p:nvPr/>
        </p:nvSpPr>
        <p:spPr bwMode="auto">
          <a:xfrm>
            <a:off x="4887971" y="1769415"/>
            <a:ext cx="533400" cy="6858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699" name="Text Box 11"/>
          <p:cNvSpPr txBox="1">
            <a:spLocks noChangeArrowheads="1"/>
          </p:cNvSpPr>
          <p:nvPr/>
        </p:nvSpPr>
        <p:spPr bwMode="auto">
          <a:xfrm>
            <a:off x="1050925" y="1828813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         = </a:t>
            </a:r>
            <a:r>
              <a:rPr lang="en-US" sz="2000" dirty="0" err="1" smtClean="0">
                <a:latin typeface="Times New Roman" pitchFamily="18" charset="0"/>
              </a:rPr>
              <a:t>H</a:t>
            </a:r>
            <a:r>
              <a:rPr lang="en-US" sz="2000" baseline="-25000" dirty="0" err="1" smtClean="0">
                <a:latin typeface="Times New Roman" pitchFamily="18" charset="0"/>
              </a:rPr>
              <a:t>tot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>
                <a:latin typeface="Times New Roman" pitchFamily="18" charset="0"/>
              </a:rPr>
              <a:t>f</a:t>
            </a:r>
            <a:r>
              <a:rPr lang="en-US" sz="2000" dirty="0" smtClean="0">
                <a:latin typeface="Times New Roman" pitchFamily="18" charset="0"/>
              </a:rPr>
              <a:t>       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42700" name="Line 12"/>
          <p:cNvSpPr>
            <a:spLocks noChangeShapeType="1"/>
          </p:cNvSpPr>
          <p:nvPr/>
        </p:nvSpPr>
        <p:spPr bwMode="auto">
          <a:xfrm>
            <a:off x="1360967" y="2025664"/>
            <a:ext cx="381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701" name="Text Box 13"/>
          <p:cNvSpPr txBox="1">
            <a:spLocks noChangeArrowheads="1"/>
          </p:cNvSpPr>
          <p:nvPr/>
        </p:nvSpPr>
        <p:spPr bwMode="auto">
          <a:xfrm>
            <a:off x="4317009" y="1922741"/>
            <a:ext cx="57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>
                <a:latin typeface="Times New Roman" pitchFamily="18" charset="0"/>
              </a:rPr>
              <a:t>f</a:t>
            </a:r>
            <a:r>
              <a:rPr lang="en-US" sz="2000" dirty="0">
                <a:latin typeface="Times New Roman" pitchFamily="18" charset="0"/>
              </a:rPr>
              <a:t> =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42702" name="Text Box 14"/>
          <p:cNvSpPr txBox="1">
            <a:spLocks noChangeArrowheads="1"/>
          </p:cNvSpPr>
          <p:nvPr/>
        </p:nvSpPr>
        <p:spPr bwMode="auto">
          <a:xfrm>
            <a:off x="4953000" y="1675064"/>
            <a:ext cx="411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e</a:t>
            </a:r>
          </a:p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Symbol" pitchFamily="18" charset="2"/>
              </a:rPr>
              <a:t>m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42703" name="Text Box 15"/>
          <p:cNvSpPr txBox="1">
            <a:spLocks noChangeArrowheads="1"/>
          </p:cNvSpPr>
          <p:nvPr/>
        </p:nvSpPr>
        <p:spPr bwMode="auto">
          <a:xfrm>
            <a:off x="3429000" y="4191000"/>
            <a:ext cx="2590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ymbol" pitchFamily="18" charset="2"/>
              </a:rPr>
              <a:t>    0                                        </a:t>
            </a:r>
          </a:p>
          <a:p>
            <a:endParaRPr lang="en-US" sz="2000" dirty="0">
              <a:solidFill>
                <a:schemeClr val="tx2"/>
              </a:solidFill>
              <a:latin typeface="Symbol" pitchFamily="18" charset="2"/>
            </a:endParaRPr>
          </a:p>
          <a:p>
            <a:r>
              <a:rPr lang="en-US" sz="2000" dirty="0">
                <a:solidFill>
                  <a:schemeClr val="tx2"/>
                </a:solidFill>
                <a:latin typeface="Symbol" pitchFamily="18" charset="2"/>
              </a:rPr>
              <a:t>                    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H</a:t>
            </a:r>
            <a:r>
              <a:rPr lang="en-US" sz="2000" baseline="-25000" dirty="0" smtClean="0">
                <a:solidFill>
                  <a:schemeClr val="tx2"/>
                </a:solidFill>
                <a:latin typeface="Times New Roman" pitchFamily="18" charset="0"/>
              </a:rPr>
              <a:t>2m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H</a:t>
            </a:r>
            <a:r>
              <a:rPr lang="en-US" sz="2000" baseline="-25000" dirty="0" smtClean="0">
                <a:solidFill>
                  <a:schemeClr val="tx2"/>
                </a:solidFill>
                <a:latin typeface="Times New Roman" pitchFamily="18" charset="0"/>
              </a:rPr>
              <a:t>1m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               </a:t>
            </a:r>
            <a:endParaRPr lang="en-US" sz="2000" dirty="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42704" name="AutoShape 16"/>
          <p:cNvSpPr>
            <a:spLocks noChangeArrowheads="1"/>
          </p:cNvSpPr>
          <p:nvPr/>
        </p:nvSpPr>
        <p:spPr bwMode="auto">
          <a:xfrm>
            <a:off x="3276600" y="4191000"/>
            <a:ext cx="2590800" cy="10668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42706" name="Text Box 18"/>
          <p:cNvSpPr txBox="1">
            <a:spLocks noChangeArrowheads="1"/>
          </p:cNvSpPr>
          <p:nvPr/>
        </p:nvSpPr>
        <p:spPr bwMode="auto">
          <a:xfrm>
            <a:off x="4991100" y="4114800"/>
            <a:ext cx="571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</a:rPr>
              <a:t>d</a:t>
            </a:r>
            <a:r>
              <a:rPr lang="en-US" sz="2000" dirty="0" err="1">
                <a:latin typeface="Symbol" pitchFamily="18" charset="2"/>
              </a:rPr>
              <a:t>q</a:t>
            </a:r>
            <a:r>
              <a:rPr lang="en-US" sz="2000" baseline="-25000" dirty="0" err="1">
                <a:latin typeface="Times New Roman" pitchFamily="18" charset="0"/>
              </a:rPr>
              <a:t>m</a:t>
            </a:r>
            <a:endParaRPr lang="en-US" sz="2000" baseline="30000" dirty="0">
              <a:latin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</a:rPr>
              <a:t>dt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42707" name="Text Box 19"/>
          <p:cNvSpPr txBox="1">
            <a:spLocks noChangeArrowheads="1"/>
          </p:cNvSpPr>
          <p:nvPr/>
        </p:nvSpPr>
        <p:spPr bwMode="auto">
          <a:xfrm>
            <a:off x="1270000" y="4505325"/>
            <a:ext cx="199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i                       = </a:t>
            </a:r>
          </a:p>
        </p:txBody>
      </p:sp>
      <p:sp>
        <p:nvSpPr>
          <p:cNvPr id="242708" name="Text Box 20"/>
          <p:cNvSpPr txBox="1">
            <a:spLocks noChangeArrowheads="1"/>
          </p:cNvSpPr>
          <p:nvPr/>
        </p:nvSpPr>
        <p:spPr bwMode="auto">
          <a:xfrm>
            <a:off x="1447800" y="4343400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d</a:t>
            </a:r>
          </a:p>
          <a:p>
            <a:r>
              <a:rPr lang="en-US" sz="2000">
                <a:latin typeface="Times New Roman" pitchFamily="18" charset="0"/>
              </a:rPr>
              <a:t>dt</a:t>
            </a:r>
          </a:p>
        </p:txBody>
      </p:sp>
      <p:sp>
        <p:nvSpPr>
          <p:cNvPr id="242709" name="AutoShape 21"/>
          <p:cNvSpPr>
            <a:spLocks noChangeArrowheads="1"/>
          </p:cNvSpPr>
          <p:nvPr/>
        </p:nvSpPr>
        <p:spPr bwMode="auto">
          <a:xfrm>
            <a:off x="1905000" y="4205288"/>
            <a:ext cx="685800" cy="10668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710" name="Text Box 22"/>
          <p:cNvSpPr txBox="1">
            <a:spLocks noChangeArrowheads="1"/>
          </p:cNvSpPr>
          <p:nvPr/>
        </p:nvSpPr>
        <p:spPr bwMode="auto">
          <a:xfrm>
            <a:off x="1981200" y="4157663"/>
            <a:ext cx="568325" cy="1098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1m </a:t>
            </a:r>
          </a:p>
          <a:p>
            <a:endParaRPr lang="en-US" sz="2000" baseline="-25000" dirty="0">
              <a:latin typeface="Times New Roman" pitchFamily="18" charset="0"/>
            </a:endParaRPr>
          </a:p>
          <a:p>
            <a:endParaRPr lang="en-US" sz="2000" baseline="-25000" dirty="0">
              <a:latin typeface="Times New Roman" pitchFamily="18" charset="0"/>
            </a:endParaRPr>
          </a:p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2m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42711" name="Line 23"/>
          <p:cNvSpPr>
            <a:spLocks noChangeShapeType="1"/>
          </p:cNvSpPr>
          <p:nvPr/>
        </p:nvSpPr>
        <p:spPr bwMode="auto">
          <a:xfrm>
            <a:off x="1524000" y="4724400"/>
            <a:ext cx="304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715" name="Text Box 27"/>
          <p:cNvSpPr txBox="1">
            <a:spLocks noChangeArrowheads="1"/>
          </p:cNvSpPr>
          <p:nvPr/>
        </p:nvSpPr>
        <p:spPr bwMode="auto">
          <a:xfrm>
            <a:off x="454998" y="2977782"/>
            <a:ext cx="2723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Inserting 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>
                <a:latin typeface="Times New Roman" pitchFamily="18" charset="0"/>
              </a:rPr>
              <a:t>f</a:t>
            </a:r>
            <a:r>
              <a:rPr lang="en-US" sz="2000" baseline="-25000" dirty="0" smtClean="0">
                <a:latin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</a:rPr>
              <a:t>= U(</a:t>
            </a:r>
            <a:r>
              <a:rPr lang="en-US" sz="2000" dirty="0" err="1">
                <a:latin typeface="Symbol" pitchFamily="18" charset="2"/>
              </a:rPr>
              <a:t>q</a:t>
            </a:r>
            <a:r>
              <a:rPr lang="en-US" sz="2000" baseline="-25000" dirty="0" err="1">
                <a:latin typeface="Times New Roman" pitchFamily="18" charset="0"/>
              </a:rPr>
              <a:t>m</a:t>
            </a:r>
            <a:r>
              <a:rPr lang="en-US" sz="2000" dirty="0">
                <a:latin typeface="Times New Roman" pitchFamily="18" charset="0"/>
              </a:rPr>
              <a:t>)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Times New Roman" pitchFamily="18" charset="0"/>
              </a:rPr>
              <a:t>m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42716" name="Text Box 28"/>
          <p:cNvSpPr txBox="1">
            <a:spLocks noChangeArrowheads="1"/>
          </p:cNvSpPr>
          <p:nvPr/>
        </p:nvSpPr>
        <p:spPr bwMode="auto">
          <a:xfrm>
            <a:off x="5932672" y="1903244"/>
            <a:ext cx="6591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Times New Roman" pitchFamily="18" charset="0"/>
              </a:rPr>
              <a:t>m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=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42717" name="AutoShape 29"/>
          <p:cNvSpPr>
            <a:spLocks noChangeArrowheads="1"/>
          </p:cNvSpPr>
          <p:nvPr/>
        </p:nvSpPr>
        <p:spPr bwMode="auto">
          <a:xfrm>
            <a:off x="6621564" y="1769415"/>
            <a:ext cx="533400" cy="6858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718" name="Text Box 30"/>
          <p:cNvSpPr txBox="1">
            <a:spLocks noChangeArrowheads="1"/>
          </p:cNvSpPr>
          <p:nvPr/>
        </p:nvSpPr>
        <p:spPr bwMode="auto">
          <a:xfrm>
            <a:off x="6627914" y="1696330"/>
            <a:ext cx="527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1m</a:t>
            </a:r>
          </a:p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2m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42719" name="Text Box 31"/>
          <p:cNvSpPr txBox="1">
            <a:spLocks noChangeArrowheads="1"/>
          </p:cNvSpPr>
          <p:nvPr/>
        </p:nvSpPr>
        <p:spPr bwMode="auto">
          <a:xfrm>
            <a:off x="3695700" y="4572000"/>
            <a:ext cx="571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d</a:t>
            </a:r>
            <a:r>
              <a:rPr lang="en-US" sz="2000">
                <a:latin typeface="Symbol" pitchFamily="18" charset="2"/>
              </a:rPr>
              <a:t>q</a:t>
            </a:r>
            <a:r>
              <a:rPr lang="en-US" sz="2000" baseline="-25000">
                <a:latin typeface="Times New Roman" pitchFamily="18" charset="0"/>
              </a:rPr>
              <a:t>m</a:t>
            </a:r>
            <a:endParaRPr lang="en-US" sz="2000" baseline="30000">
              <a:latin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</a:rPr>
              <a:t>dt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42720" name="Line 32"/>
          <p:cNvSpPr>
            <a:spLocks noChangeShapeType="1"/>
          </p:cNvSpPr>
          <p:nvPr/>
        </p:nvSpPr>
        <p:spPr bwMode="auto">
          <a:xfrm>
            <a:off x="5029200" y="4495800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721" name="Line 33"/>
          <p:cNvSpPr>
            <a:spLocks noChangeShapeType="1"/>
          </p:cNvSpPr>
          <p:nvPr/>
        </p:nvSpPr>
        <p:spPr bwMode="auto">
          <a:xfrm>
            <a:off x="3657600" y="4953000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722" name="Text Box 34"/>
          <p:cNvSpPr txBox="1">
            <a:spLocks noChangeArrowheads="1"/>
          </p:cNvSpPr>
          <p:nvPr/>
        </p:nvSpPr>
        <p:spPr bwMode="auto">
          <a:xfrm>
            <a:off x="3352800" y="4724400"/>
            <a:ext cx="33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-i</a:t>
            </a:r>
          </a:p>
        </p:txBody>
      </p:sp>
      <p:sp>
        <p:nvSpPr>
          <p:cNvPr id="242723" name="Text Box 35"/>
          <p:cNvSpPr txBox="1">
            <a:spLocks noChangeArrowheads="1"/>
          </p:cNvSpPr>
          <p:nvPr/>
        </p:nvSpPr>
        <p:spPr bwMode="auto">
          <a:xfrm>
            <a:off x="4767263" y="42672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i</a:t>
            </a:r>
          </a:p>
        </p:txBody>
      </p:sp>
      <p:sp>
        <p:nvSpPr>
          <p:cNvPr id="242724" name="Text Box 36"/>
          <p:cNvSpPr txBox="1">
            <a:spLocks noChangeArrowheads="1"/>
          </p:cNvSpPr>
          <p:nvPr/>
        </p:nvSpPr>
        <p:spPr bwMode="auto">
          <a:xfrm>
            <a:off x="6096000" y="4114800"/>
            <a:ext cx="5683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1m </a:t>
            </a:r>
          </a:p>
          <a:p>
            <a:endParaRPr lang="en-US" sz="2000" baseline="-25000">
              <a:latin typeface="Times New Roman" pitchFamily="18" charset="0"/>
            </a:endParaRPr>
          </a:p>
          <a:p>
            <a:endParaRPr lang="en-US" sz="2000" baseline="-25000">
              <a:latin typeface="Times New Roman" pitchFamily="18" charset="0"/>
            </a:endParaRPr>
          </a:p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2m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42725" name="AutoShape 37"/>
          <p:cNvSpPr>
            <a:spLocks noChangeArrowheads="1"/>
          </p:cNvSpPr>
          <p:nvPr/>
        </p:nvSpPr>
        <p:spPr bwMode="auto">
          <a:xfrm>
            <a:off x="6019800" y="4191000"/>
            <a:ext cx="685800" cy="10668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727" name="Text Box 39"/>
          <p:cNvSpPr txBox="1">
            <a:spLocks noChangeArrowheads="1"/>
          </p:cNvSpPr>
          <p:nvPr/>
        </p:nvSpPr>
        <p:spPr bwMode="auto">
          <a:xfrm>
            <a:off x="7154964" y="4000149"/>
            <a:ext cx="17187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off-diagonal</a:t>
            </a:r>
          </a:p>
          <a:p>
            <a:r>
              <a:rPr lang="en-US" sz="2000" dirty="0" smtClean="0"/>
              <a:t>terms imply </a:t>
            </a:r>
          </a:p>
          <a:p>
            <a:r>
              <a:rPr lang="en-US" sz="2000" dirty="0" err="1" smtClean="0"/>
              <a:t>transitios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242729" name="Text Box 41"/>
          <p:cNvSpPr txBox="1">
            <a:spLocks noChangeArrowheads="1"/>
          </p:cNvSpPr>
          <p:nvPr/>
        </p:nvSpPr>
        <p:spPr bwMode="auto">
          <a:xfrm>
            <a:off x="7290386" y="4938576"/>
            <a:ext cx="134867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1m  </a:t>
            </a:r>
            <a:r>
              <a:rPr lang="en-US" sz="2000" baseline="-25000" dirty="0" smtClean="0">
                <a:latin typeface="Times New Roman" pitchFamily="18" charset="0"/>
              </a:rPr>
              <a:t>       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Times New Roman" pitchFamily="18" charset="0"/>
              </a:rPr>
              <a:t>2m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42730" name="AutoShape 42"/>
          <p:cNvSpPr>
            <a:spLocks noChangeArrowheads="1"/>
          </p:cNvSpPr>
          <p:nvPr/>
        </p:nvSpPr>
        <p:spPr bwMode="auto">
          <a:xfrm>
            <a:off x="7773127" y="5135457"/>
            <a:ext cx="327874" cy="167751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732" name="Text Box 44"/>
          <p:cNvSpPr txBox="1">
            <a:spLocks noChangeArrowheads="1"/>
          </p:cNvSpPr>
          <p:nvPr/>
        </p:nvSpPr>
        <p:spPr bwMode="auto">
          <a:xfrm>
            <a:off x="3465678" y="2997076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latin typeface="Symbol" pitchFamily="18" charset="2"/>
              </a:rPr>
              <a:t>q</a:t>
            </a:r>
            <a:r>
              <a:rPr lang="en-US" sz="2000" baseline="-25000" dirty="0" err="1">
                <a:latin typeface="Times New Roman" pitchFamily="18" charset="0"/>
              </a:rPr>
              <a:t>m</a:t>
            </a:r>
            <a:r>
              <a:rPr lang="en-US" sz="2000" baseline="-25000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= </a:t>
            </a:r>
            <a:r>
              <a:rPr lang="en-US" sz="2000" dirty="0" err="1">
                <a:latin typeface="Symbol" pitchFamily="18" charset="2"/>
              </a:rPr>
              <a:t>q</a:t>
            </a:r>
            <a:r>
              <a:rPr lang="en-US" sz="2000" baseline="-25000" dirty="0" err="1">
                <a:latin typeface="Times New Roman" pitchFamily="18" charset="0"/>
              </a:rPr>
              <a:t>m</a:t>
            </a:r>
            <a:r>
              <a:rPr lang="en-US" sz="2000" dirty="0">
                <a:latin typeface="Times New Roman" pitchFamily="18" charset="0"/>
              </a:rPr>
              <a:t>(n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baseline="-25000" dirty="0">
                <a:latin typeface="Times New Roman" pitchFamily="18" charset="0"/>
              </a:rPr>
              <a:t>e</a:t>
            </a:r>
            <a:r>
              <a:rPr lang="en-US" sz="2000" dirty="0">
                <a:latin typeface="Times New Roman" pitchFamily="18" charset="0"/>
              </a:rPr>
              <a:t>(t))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46" name="WordArt 6"/>
          <p:cNvSpPr>
            <a:spLocks noChangeArrowheads="1" noChangeShapeType="1" noTextEdit="1"/>
          </p:cNvSpPr>
          <p:nvPr/>
        </p:nvSpPr>
        <p:spPr bwMode="auto">
          <a:xfrm>
            <a:off x="393963" y="287073"/>
            <a:ext cx="5974939" cy="870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Equation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for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eigenstates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for 2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Symbol" pitchFamily="18" charset="2"/>
              </a:rPr>
              <a:t>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55196" y="6065484"/>
            <a:ext cx="160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</a:t>
            </a:r>
            <a:endParaRPr lang="en-US" dirty="0"/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1524000" y="5781783"/>
            <a:ext cx="5790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</a:rPr>
              <a:t>d</a:t>
            </a:r>
            <a:r>
              <a:rPr lang="en-US" sz="2000" dirty="0" err="1">
                <a:latin typeface="Symbol" pitchFamily="18" charset="2"/>
              </a:rPr>
              <a:t>q</a:t>
            </a:r>
            <a:r>
              <a:rPr lang="en-US" sz="2000" baseline="-25000" dirty="0" err="1">
                <a:latin typeface="Times New Roman" pitchFamily="18" charset="0"/>
              </a:rPr>
              <a:t>m</a:t>
            </a:r>
            <a:endParaRPr lang="en-US" sz="2000" baseline="30000" dirty="0">
              <a:latin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</a:rPr>
              <a:t>dt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2087804" y="5934459"/>
            <a:ext cx="1636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&lt;&lt; H</a:t>
            </a:r>
            <a:r>
              <a:rPr lang="en-US" sz="2000" baseline="-25000" dirty="0" smtClean="0"/>
              <a:t>2m</a:t>
            </a:r>
            <a:r>
              <a:rPr lang="en-US" sz="2000" dirty="0" smtClean="0"/>
              <a:t> </a:t>
            </a:r>
            <a:r>
              <a:rPr lang="en-US" sz="2000" dirty="0"/>
              <a:t>-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1m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1540473" y="6191723"/>
            <a:ext cx="533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4020872" y="56364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off-diagonal elements can be neglected</a:t>
            </a:r>
          </a:p>
          <a:p>
            <a:r>
              <a:rPr lang="en-US" sz="2000" dirty="0" smtClean="0"/>
              <a:t>no transitions between </a:t>
            </a:r>
            <a:r>
              <a:rPr lang="en-US" sz="2000" dirty="0" err="1" smtClean="0"/>
              <a:t>eigenstates</a:t>
            </a:r>
            <a:endParaRPr lang="en-US" sz="2000" dirty="0" smtClean="0"/>
          </a:p>
          <a:p>
            <a:r>
              <a:rPr lang="en-US" sz="2000" dirty="0" smtClean="0"/>
              <a:t>propagate independently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>
            <a:off x="2103005" y="5846081"/>
            <a:ext cx="1587" cy="6026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1"/>
          <p:cNvSpPr>
            <a:spLocks noChangeShapeType="1"/>
          </p:cNvSpPr>
          <p:nvPr/>
        </p:nvSpPr>
        <p:spPr bwMode="auto">
          <a:xfrm>
            <a:off x="1513242" y="5835448"/>
            <a:ext cx="1587" cy="62790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36494" y="1337323"/>
            <a:ext cx="3035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Explicitly for 2</a:t>
            </a:r>
            <a:r>
              <a:rPr lang="en-IE" sz="2000" dirty="0" smtClean="0">
                <a:latin typeface="Symbol" pitchFamily="18" charset="2"/>
              </a:rPr>
              <a:t>n </a:t>
            </a:r>
            <a:r>
              <a:rPr lang="en-IE" sz="2000" dirty="0" smtClean="0"/>
              <a:t>mixing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301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3055056" y="1289233"/>
            <a:ext cx="2243480" cy="91039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2534" name="Line 8"/>
          <p:cNvSpPr>
            <a:spLocks noChangeShapeType="1"/>
          </p:cNvSpPr>
          <p:nvPr/>
        </p:nvSpPr>
        <p:spPr bwMode="auto">
          <a:xfrm>
            <a:off x="3191080" y="1770063"/>
            <a:ext cx="45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3164726" y="1372552"/>
            <a:ext cx="5790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</a:rPr>
              <a:t>d</a:t>
            </a:r>
            <a:r>
              <a:rPr lang="en-US" sz="2000" dirty="0" err="1">
                <a:latin typeface="Symbol" pitchFamily="18" charset="2"/>
              </a:rPr>
              <a:t>q</a:t>
            </a:r>
            <a:r>
              <a:rPr lang="en-US" sz="2000" baseline="-25000" dirty="0" err="1">
                <a:latin typeface="Times New Roman" pitchFamily="18" charset="0"/>
              </a:rPr>
              <a:t>m</a:t>
            </a:r>
            <a:endParaRPr lang="en-US" sz="2000" baseline="30000" dirty="0">
              <a:latin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</a:rPr>
              <a:t>dt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>
            <a:off x="3710727" y="1469320"/>
            <a:ext cx="0" cy="5559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11"/>
          <p:cNvSpPr>
            <a:spLocks noChangeShapeType="1"/>
          </p:cNvSpPr>
          <p:nvPr/>
        </p:nvSpPr>
        <p:spPr bwMode="auto">
          <a:xfrm>
            <a:off x="3136759" y="1435453"/>
            <a:ext cx="1587" cy="55704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200570" y="1538288"/>
            <a:ext cx="28216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Adiabaticity</a:t>
            </a:r>
            <a:r>
              <a:rPr lang="en-US" sz="2000" dirty="0">
                <a:solidFill>
                  <a:schemeClr val="tx2"/>
                </a:solidFill>
              </a:rPr>
              <a:t> condition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3796066" y="1543021"/>
            <a:ext cx="1636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&lt;&lt; H</a:t>
            </a:r>
            <a:r>
              <a:rPr lang="en-US" sz="2000" baseline="-25000" dirty="0" smtClean="0"/>
              <a:t>2m</a:t>
            </a:r>
            <a:r>
              <a:rPr lang="en-US" sz="2000" dirty="0" smtClean="0"/>
              <a:t> </a:t>
            </a:r>
            <a:r>
              <a:rPr lang="en-US" sz="2000" dirty="0"/>
              <a:t>-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1m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343554" y="4001672"/>
            <a:ext cx="387477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Crucial in the resonance layer: </a:t>
            </a:r>
          </a:p>
          <a:p>
            <a:r>
              <a:rPr lang="en-US" sz="2000" dirty="0"/>
              <a:t>-  the mixing  changes fast </a:t>
            </a:r>
          </a:p>
          <a:p>
            <a:r>
              <a:rPr lang="en-US" sz="2000" dirty="0"/>
              <a:t>-  level splitting is minimal</a:t>
            </a: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4046017" y="5006702"/>
            <a:ext cx="1364476" cy="46166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Symbol" pitchFamily="18" charset="2"/>
              </a:rPr>
              <a:t>D</a:t>
            </a:r>
            <a:r>
              <a:rPr lang="en-US" sz="2400" dirty="0" err="1">
                <a:latin typeface="Times New Roman" pitchFamily="18" charset="0"/>
              </a:rPr>
              <a:t>r</a:t>
            </a:r>
            <a:r>
              <a:rPr lang="en-US" sz="2400" baseline="-25000" dirty="0" err="1">
                <a:latin typeface="Times New Roman" pitchFamily="18" charset="0"/>
              </a:rPr>
              <a:t>R</a:t>
            </a:r>
            <a:r>
              <a:rPr lang="en-US" sz="2400" baseline="-25000" dirty="0">
                <a:latin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</a:rPr>
              <a:t>&gt;  </a:t>
            </a:r>
            <a:r>
              <a:rPr lang="en-US" sz="2400" dirty="0" err="1">
                <a:latin typeface="Times New Roman" pitchFamily="18" charset="0"/>
              </a:rPr>
              <a:t>l</a:t>
            </a:r>
            <a:r>
              <a:rPr lang="en-US" sz="2400" baseline="-25000" dirty="0" err="1">
                <a:latin typeface="Times New Roman" pitchFamily="18" charset="0"/>
              </a:rPr>
              <a:t>R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22543" name="Text Box 17"/>
          <p:cNvSpPr txBox="1">
            <a:spLocks noChangeArrowheads="1"/>
          </p:cNvSpPr>
          <p:nvPr/>
        </p:nvSpPr>
        <p:spPr bwMode="auto">
          <a:xfrm>
            <a:off x="5148550" y="5546253"/>
            <a:ext cx="164660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</a:t>
            </a:r>
            <a:r>
              <a:rPr lang="en-US" sz="2000" baseline="-25000" dirty="0" err="1">
                <a:latin typeface="Times New Roman" pitchFamily="18" charset="0"/>
              </a:rPr>
              <a:t>R</a:t>
            </a:r>
            <a:r>
              <a:rPr lang="en-US" sz="2000" baseline="-25000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= </a:t>
            </a:r>
            <a:r>
              <a:rPr lang="en-US" sz="2000" dirty="0" err="1">
                <a:latin typeface="Times New Roman" pitchFamily="18" charset="0"/>
              </a:rPr>
              <a:t>l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dirty="0">
                <a:latin typeface="Times New Roman" pitchFamily="18" charset="0"/>
              </a:rPr>
              <a:t>/ sin2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>
                <a:latin typeface="Times New Roman" pitchFamily="18" charset="0"/>
              </a:rPr>
              <a:t> 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1953255" y="5543634"/>
            <a:ext cx="280237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Symbol" pitchFamily="18" charset="2"/>
              </a:rPr>
              <a:t>D</a:t>
            </a:r>
            <a:r>
              <a:rPr lang="en-US" sz="2000" dirty="0" err="1">
                <a:latin typeface="Times New Roman" pitchFamily="18" charset="0"/>
              </a:rPr>
              <a:t>r</a:t>
            </a:r>
            <a:r>
              <a:rPr lang="en-US" sz="2000" baseline="-25000" dirty="0" err="1">
                <a:latin typeface="Times New Roman" pitchFamily="18" charset="0"/>
              </a:rPr>
              <a:t>R</a:t>
            </a:r>
            <a:r>
              <a:rPr lang="en-US" sz="2000" baseline="-25000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= </a:t>
            </a:r>
            <a:r>
              <a:rPr lang="en-US" sz="2000" dirty="0" err="1">
                <a:latin typeface="Times New Roman" pitchFamily="18" charset="0"/>
              </a:rPr>
              <a:t>n</a:t>
            </a:r>
            <a:r>
              <a:rPr lang="en-US" sz="2000" baseline="-25000" dirty="0" err="1">
                <a:latin typeface="Times New Roman" pitchFamily="18" charset="0"/>
              </a:rPr>
              <a:t>R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tan2</a:t>
            </a:r>
            <a:r>
              <a:rPr lang="en-US" sz="2000" dirty="0" smtClean="0">
                <a:latin typeface="Symbol" pitchFamily="18" charset="2"/>
              </a:rPr>
              <a:t>q </a:t>
            </a:r>
            <a:r>
              <a:rPr lang="en-US" sz="2000" dirty="0" smtClean="0">
                <a:latin typeface="Times New Roman" pitchFamily="18" charset="0"/>
              </a:rPr>
              <a:t>/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</a:rPr>
              <a:t>dn</a:t>
            </a:r>
            <a:r>
              <a:rPr lang="en-US" sz="2000" dirty="0" smtClean="0">
                <a:latin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</a:rPr>
              <a:t>dx</a:t>
            </a:r>
            <a:r>
              <a:rPr lang="en-US" sz="2000" dirty="0" smtClean="0">
                <a:latin typeface="Times New Roman" pitchFamily="18" charset="0"/>
              </a:rPr>
              <a:t>)</a:t>
            </a:r>
            <a:r>
              <a:rPr lang="en-US" sz="2000" baseline="-25000" dirty="0" smtClean="0">
                <a:latin typeface="Times New Roman" pitchFamily="18" charset="0"/>
              </a:rPr>
              <a:t>R</a:t>
            </a:r>
            <a:r>
              <a:rPr lang="en-US" sz="2000" dirty="0" smtClean="0">
                <a:latin typeface="Symbol" pitchFamily="18" charset="2"/>
              </a:rPr>
              <a:t> 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2545" name="Text Box 20"/>
          <p:cNvSpPr txBox="1">
            <a:spLocks noChangeArrowheads="1"/>
          </p:cNvSpPr>
          <p:nvPr/>
        </p:nvSpPr>
        <p:spPr bwMode="auto">
          <a:xfrm>
            <a:off x="5819840" y="1132879"/>
            <a:ext cx="30123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External conditions </a:t>
            </a:r>
          </a:p>
          <a:p>
            <a:r>
              <a:rPr lang="en-US" sz="2000" dirty="0"/>
              <a:t>(density) change slowly </a:t>
            </a:r>
          </a:p>
          <a:p>
            <a:r>
              <a:rPr lang="en-US" sz="2000" dirty="0"/>
              <a:t>the system has time to </a:t>
            </a:r>
          </a:p>
          <a:p>
            <a:r>
              <a:rPr lang="en-US" sz="2000" dirty="0"/>
              <a:t>adjust  them  </a:t>
            </a: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>
            <a:off x="400113" y="2343466"/>
            <a:ext cx="32063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transitions between </a:t>
            </a:r>
          </a:p>
          <a:p>
            <a:r>
              <a:rPr lang="en-US" sz="2000" dirty="0"/>
              <a:t>the neutrino </a:t>
            </a:r>
            <a:r>
              <a:rPr lang="en-US" sz="2000" dirty="0" err="1"/>
              <a:t>eigenstates</a:t>
            </a:r>
            <a:r>
              <a:rPr lang="en-US" sz="2000" dirty="0"/>
              <a:t> </a:t>
            </a:r>
          </a:p>
          <a:p>
            <a:r>
              <a:rPr lang="en-US" sz="2000" dirty="0"/>
              <a:t>can be neglected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>
            <a:off x="3648363" y="2680775"/>
            <a:ext cx="1500187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Symbol" pitchFamily="18" charset="2"/>
              </a:rPr>
              <a:t>n</a:t>
            </a:r>
            <a:r>
              <a:rPr lang="en-US" baseline="-25000" dirty="0">
                <a:latin typeface="Times New Roman" pitchFamily="18" charset="0"/>
              </a:rPr>
              <a:t>1m</a:t>
            </a:r>
            <a:r>
              <a:rPr lang="en-US" dirty="0">
                <a:latin typeface="Symbol" pitchFamily="18" charset="2"/>
              </a:rPr>
              <a:t>  </a:t>
            </a:r>
            <a:r>
              <a:rPr lang="en-US" dirty="0">
                <a:sym typeface="Wingdings" pitchFamily="2" charset="2"/>
              </a:rPr>
              <a:t> </a:t>
            </a:r>
            <a:r>
              <a:rPr lang="en-US" dirty="0">
                <a:latin typeface="Symbol" pitchFamily="18" charset="2"/>
              </a:rPr>
              <a:t>n</a:t>
            </a:r>
            <a:r>
              <a:rPr lang="en-US" baseline="-25000" dirty="0">
                <a:latin typeface="Times New Roman" pitchFamily="18" charset="0"/>
              </a:rPr>
              <a:t>2m</a:t>
            </a:r>
            <a:r>
              <a:rPr lang="en-US" dirty="0">
                <a:latin typeface="Symbol" pitchFamily="18" charset="2"/>
              </a:rPr>
              <a:t> </a:t>
            </a:r>
          </a:p>
        </p:txBody>
      </p:sp>
      <p:sp>
        <p:nvSpPr>
          <p:cNvPr id="22549" name="Line 24"/>
          <p:cNvSpPr>
            <a:spLocks noChangeShapeType="1"/>
          </p:cNvSpPr>
          <p:nvPr/>
        </p:nvSpPr>
        <p:spPr bwMode="auto">
          <a:xfrm flipV="1">
            <a:off x="4383375" y="2747350"/>
            <a:ext cx="44450" cy="184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Text Box 25"/>
          <p:cNvSpPr txBox="1">
            <a:spLocks noChangeArrowheads="1"/>
          </p:cNvSpPr>
          <p:nvPr/>
        </p:nvSpPr>
        <p:spPr bwMode="auto">
          <a:xfrm>
            <a:off x="5943550" y="2499367"/>
            <a:ext cx="3200443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The </a:t>
            </a:r>
            <a:r>
              <a:rPr lang="en-US" sz="2000" dirty="0" err="1"/>
              <a:t>eigenstates</a:t>
            </a:r>
            <a:endParaRPr lang="en-US" sz="2000" dirty="0"/>
          </a:p>
          <a:p>
            <a:r>
              <a:rPr lang="en-US" sz="2000" dirty="0"/>
              <a:t>propagate </a:t>
            </a:r>
            <a:r>
              <a:rPr lang="en-US" sz="2000" dirty="0" smtClean="0"/>
              <a:t>independently</a:t>
            </a:r>
            <a:endParaRPr lang="en-US" sz="2000" dirty="0"/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5822156" y="4949558"/>
            <a:ext cx="3129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if vacuum mixing </a:t>
            </a:r>
            <a:r>
              <a:rPr lang="en-US" sz="2000" dirty="0" smtClean="0"/>
              <a:t>is </a:t>
            </a:r>
            <a:r>
              <a:rPr lang="en-US" sz="2000" dirty="0"/>
              <a:t>small</a:t>
            </a:r>
          </a:p>
        </p:txBody>
      </p:sp>
      <p:sp>
        <p:nvSpPr>
          <p:cNvPr id="741404" name="AutoShape 28"/>
          <p:cNvSpPr>
            <a:spLocks noChangeArrowheads="1"/>
          </p:cNvSpPr>
          <p:nvPr/>
        </p:nvSpPr>
        <p:spPr bwMode="auto">
          <a:xfrm>
            <a:off x="5423693" y="2698238"/>
            <a:ext cx="398463" cy="349250"/>
          </a:xfrm>
          <a:prstGeom prst="rightArrow">
            <a:avLst>
              <a:gd name="adj1" fmla="val 50000"/>
              <a:gd name="adj2" fmla="val 285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57" name="WordArt 35"/>
          <p:cNvSpPr>
            <a:spLocks noChangeArrowheads="1" noChangeShapeType="1" noTextEdit="1"/>
          </p:cNvSpPr>
          <p:nvPr/>
        </p:nvSpPr>
        <p:spPr bwMode="auto">
          <a:xfrm>
            <a:off x="381000" y="202014"/>
            <a:ext cx="3709737" cy="9425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Adiabaticity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 Black"/>
            </a:endParaRPr>
          </a:p>
        </p:txBody>
      </p:sp>
      <p:sp>
        <p:nvSpPr>
          <p:cNvPr id="22558" name="Text Box 36"/>
          <p:cNvSpPr txBox="1">
            <a:spLocks noChangeArrowheads="1"/>
          </p:cNvSpPr>
          <p:nvPr/>
        </p:nvSpPr>
        <p:spPr bwMode="auto">
          <a:xfrm>
            <a:off x="5253380" y="5894295"/>
            <a:ext cx="3890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oscillation length </a:t>
            </a:r>
            <a:r>
              <a:rPr lang="en-US" sz="2000" dirty="0" smtClean="0"/>
              <a:t>in </a:t>
            </a:r>
            <a:r>
              <a:rPr lang="en-US" sz="2000" dirty="0"/>
              <a:t>resonance</a:t>
            </a:r>
          </a:p>
        </p:txBody>
      </p:sp>
      <p:sp>
        <p:nvSpPr>
          <p:cNvPr id="22559" name="Text Box 37"/>
          <p:cNvSpPr txBox="1">
            <a:spLocks noChangeArrowheads="1"/>
          </p:cNvSpPr>
          <p:nvPr/>
        </p:nvSpPr>
        <p:spPr bwMode="auto">
          <a:xfrm>
            <a:off x="682334" y="5946363"/>
            <a:ext cx="40732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width </a:t>
            </a:r>
            <a:r>
              <a:rPr lang="en-US" sz="2000" dirty="0"/>
              <a:t>of the </a:t>
            </a:r>
            <a:r>
              <a:rPr lang="en-US" sz="2000" dirty="0" smtClean="0"/>
              <a:t>resonance </a:t>
            </a:r>
            <a:r>
              <a:rPr lang="en-US" sz="2000" dirty="0" smtClean="0"/>
              <a:t>layer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2957513" y="3333885"/>
            <a:ext cx="3273166" cy="707886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Shape factors of the </a:t>
            </a:r>
            <a:r>
              <a:rPr lang="en-US" sz="2000" dirty="0" err="1" smtClean="0"/>
              <a:t>eigenstates</a:t>
            </a:r>
            <a:r>
              <a:rPr lang="en-US" sz="2000" dirty="0" smtClean="0"/>
              <a:t> do not change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257823" y="5023989"/>
            <a:ext cx="3109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Adiabaticity</a:t>
            </a:r>
            <a:r>
              <a:rPr lang="en-IE" sz="2000" dirty="0" smtClean="0"/>
              <a:t> condition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560411" y="5454121"/>
            <a:ext cx="2459389" cy="914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6019800" y="3048000"/>
            <a:ext cx="15240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2971800" y="1295400"/>
            <a:ext cx="1905000" cy="1143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>
            <a:off x="3821289" y="1718730"/>
            <a:ext cx="5334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3821289" y="1326859"/>
            <a:ext cx="571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</a:rPr>
              <a:t>d</a:t>
            </a:r>
            <a:r>
              <a:rPr lang="en-US" sz="2000" dirty="0" err="1">
                <a:latin typeface="Symbol" pitchFamily="18" charset="2"/>
              </a:rPr>
              <a:t>q</a:t>
            </a:r>
            <a:r>
              <a:rPr lang="en-US" sz="2000" baseline="-25000" dirty="0" err="1">
                <a:latin typeface="Times New Roman" pitchFamily="18" charset="0"/>
              </a:rPr>
              <a:t>m</a:t>
            </a:r>
            <a:endParaRPr lang="en-US" sz="2000" baseline="30000" dirty="0">
              <a:latin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</a:rPr>
              <a:t>dt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>
            <a:off x="3730626" y="1329267"/>
            <a:ext cx="1587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>
            <a:off x="4422776" y="1347784"/>
            <a:ext cx="1588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5971817" y="1422402"/>
            <a:ext cx="27319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</a:rPr>
              <a:t>Adiabaticity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 condition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g &lt;&lt; 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1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3559085" y="2038290"/>
            <a:ext cx="12698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</a:rPr>
              <a:t>2m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</a:rPr>
              <a:t>1m</a:t>
            </a:r>
            <a:r>
              <a:rPr lang="en-US" sz="2000" dirty="0" smtClean="0">
                <a:latin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3565" name="Line 15"/>
          <p:cNvSpPr>
            <a:spLocks noChangeShapeType="1"/>
          </p:cNvSpPr>
          <p:nvPr/>
        </p:nvSpPr>
        <p:spPr bwMode="auto">
          <a:xfrm>
            <a:off x="3569455" y="2033762"/>
            <a:ext cx="1066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Text Box 16"/>
          <p:cNvSpPr txBox="1">
            <a:spLocks noChangeArrowheads="1"/>
          </p:cNvSpPr>
          <p:nvPr/>
        </p:nvSpPr>
        <p:spPr bwMode="auto">
          <a:xfrm>
            <a:off x="3103959" y="1780409"/>
            <a:ext cx="5597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g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>
                <a:latin typeface="Symbol" pitchFamily="18" charset="2"/>
              </a:rPr>
              <a:t>= </a:t>
            </a:r>
          </a:p>
        </p:txBody>
      </p:sp>
      <p:sp>
        <p:nvSpPr>
          <p:cNvPr id="23567" name="Text Box 17"/>
          <p:cNvSpPr txBox="1">
            <a:spLocks noChangeArrowheads="1"/>
          </p:cNvSpPr>
          <p:nvPr/>
        </p:nvSpPr>
        <p:spPr bwMode="auto">
          <a:xfrm>
            <a:off x="785445" y="3015792"/>
            <a:ext cx="49295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most crucial in the resonance where</a:t>
            </a:r>
          </a:p>
          <a:p>
            <a:r>
              <a:rPr lang="en-US" sz="2000" dirty="0"/>
              <a:t>the mixing angle in matter changes fast</a:t>
            </a:r>
          </a:p>
        </p:txBody>
      </p:sp>
      <p:sp>
        <p:nvSpPr>
          <p:cNvPr id="23568" name="Text Box 18"/>
          <p:cNvSpPr txBox="1">
            <a:spLocks noChangeArrowheads="1"/>
          </p:cNvSpPr>
          <p:nvPr/>
        </p:nvSpPr>
        <p:spPr bwMode="auto">
          <a:xfrm>
            <a:off x="6096000" y="3200400"/>
            <a:ext cx="699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Symbol" pitchFamily="18" charset="2"/>
              </a:rPr>
              <a:t>g</a:t>
            </a:r>
            <a:r>
              <a:rPr lang="en-US" sz="2000" baseline="-25000" dirty="0" err="1" smtClean="0">
                <a:latin typeface="Times New Roman" pitchFamily="18" charset="0"/>
              </a:rPr>
              <a:t>R</a:t>
            </a:r>
            <a:r>
              <a:rPr lang="en-US" sz="2000" baseline="-25000" dirty="0" smtClean="0">
                <a:latin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</a:rPr>
              <a:t>= 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3569" name="Text Box 19"/>
          <p:cNvSpPr txBox="1">
            <a:spLocks noChangeArrowheads="1"/>
          </p:cNvSpPr>
          <p:nvPr/>
        </p:nvSpPr>
        <p:spPr bwMode="auto">
          <a:xfrm>
            <a:off x="6718653" y="3056958"/>
            <a:ext cx="9764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l</a:t>
            </a:r>
            <a:r>
              <a:rPr lang="en-US" sz="2000" baseline="-25000" dirty="0" err="1" smtClean="0">
                <a:latin typeface="Times New Roman" pitchFamily="18" charset="0"/>
              </a:rPr>
              <a:t>R</a:t>
            </a:r>
            <a:endParaRPr lang="en-US" sz="2000" dirty="0" smtClean="0">
              <a:latin typeface="Symbol" pitchFamily="18" charset="2"/>
            </a:endParaRPr>
          </a:p>
          <a:p>
            <a:r>
              <a:rPr lang="en-US" sz="2000" dirty="0" smtClean="0">
                <a:latin typeface="Symbol" pitchFamily="18" charset="2"/>
              </a:rPr>
              <a:t>2p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>
                <a:latin typeface="Times New Roman" pitchFamily="18" charset="0"/>
              </a:rPr>
              <a:t>r</a:t>
            </a:r>
            <a:r>
              <a:rPr lang="en-US" sz="2000" baseline="-25000" dirty="0" err="1" smtClean="0">
                <a:latin typeface="Times New Roman" pitchFamily="18" charset="0"/>
              </a:rPr>
              <a:t>R</a:t>
            </a:r>
            <a:endParaRPr lang="en-US" sz="2000" baseline="-25000" dirty="0">
              <a:latin typeface="Times New Roman" pitchFamily="18" charset="0"/>
            </a:endParaRPr>
          </a:p>
        </p:txBody>
      </p:sp>
      <p:sp>
        <p:nvSpPr>
          <p:cNvPr id="23570" name="Line 20"/>
          <p:cNvSpPr>
            <a:spLocks noChangeShapeType="1"/>
          </p:cNvSpPr>
          <p:nvPr/>
        </p:nvSpPr>
        <p:spPr bwMode="auto">
          <a:xfrm>
            <a:off x="6858000" y="3429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Text Box 21"/>
          <p:cNvSpPr txBox="1">
            <a:spLocks noChangeArrowheads="1"/>
          </p:cNvSpPr>
          <p:nvPr/>
        </p:nvSpPr>
        <p:spPr bwMode="auto">
          <a:xfrm>
            <a:off x="895350" y="5732463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Explicitly:</a:t>
            </a:r>
          </a:p>
        </p:txBody>
      </p:sp>
      <p:sp>
        <p:nvSpPr>
          <p:cNvPr id="23572" name="Text Box 22"/>
          <p:cNvSpPr txBox="1">
            <a:spLocks noChangeArrowheads="1"/>
          </p:cNvSpPr>
          <p:nvPr/>
        </p:nvSpPr>
        <p:spPr bwMode="auto">
          <a:xfrm>
            <a:off x="4275661" y="5602534"/>
            <a:ext cx="18090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 4pE </a:t>
            </a:r>
            <a:r>
              <a:rPr lang="en-US" sz="2000" dirty="0" smtClean="0">
                <a:latin typeface="Times New Roman" pitchFamily="18" charset="0"/>
              </a:rPr>
              <a:t>cos2</a:t>
            </a:r>
            <a:r>
              <a:rPr lang="en-US" sz="2000" dirty="0" smtClean="0">
                <a:latin typeface="Symbol" pitchFamily="18" charset="2"/>
              </a:rPr>
              <a:t>q</a:t>
            </a:r>
          </a:p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>
                <a:latin typeface="Times New Roman" pitchFamily="18" charset="0"/>
              </a:rPr>
              <a:t>m</a:t>
            </a:r>
            <a:r>
              <a:rPr lang="en-US" sz="2000" baseline="30000" dirty="0" smtClean="0">
                <a:latin typeface="Times New Roman" pitchFamily="18" charset="0"/>
              </a:rPr>
              <a:t>2 </a:t>
            </a:r>
            <a:r>
              <a:rPr lang="en-US" sz="2000" dirty="0">
                <a:latin typeface="Times New Roman" pitchFamily="18" charset="0"/>
              </a:rPr>
              <a:t>sin</a:t>
            </a:r>
            <a:r>
              <a:rPr lang="en-US" sz="2000" baseline="30000" dirty="0">
                <a:latin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</a:rPr>
              <a:t>2</a:t>
            </a:r>
            <a:r>
              <a:rPr lang="en-US" sz="2000" dirty="0">
                <a:latin typeface="Symbol" pitchFamily="18" charset="2"/>
              </a:rPr>
              <a:t>q </a:t>
            </a:r>
            <a:r>
              <a:rPr lang="en-US" sz="2000" dirty="0" err="1" smtClean="0">
                <a:latin typeface="Times New Roman" pitchFamily="18" charset="0"/>
              </a:rPr>
              <a:t>h</a:t>
            </a:r>
            <a:r>
              <a:rPr lang="en-US" sz="2000" baseline="-25000" dirty="0" err="1" smtClean="0">
                <a:latin typeface="Times New Roman" pitchFamily="18" charset="0"/>
              </a:rPr>
              <a:t>n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3573" name="Line 23"/>
          <p:cNvSpPr>
            <a:spLocks noChangeShapeType="1"/>
          </p:cNvSpPr>
          <p:nvPr/>
        </p:nvSpPr>
        <p:spPr bwMode="auto">
          <a:xfrm>
            <a:off x="4343400" y="5943600"/>
            <a:ext cx="1371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Text Box 24"/>
          <p:cNvSpPr txBox="1">
            <a:spLocks noChangeArrowheads="1"/>
          </p:cNvSpPr>
          <p:nvPr/>
        </p:nvSpPr>
        <p:spPr bwMode="auto">
          <a:xfrm>
            <a:off x="3581400" y="5715000"/>
            <a:ext cx="699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Symbol" pitchFamily="18" charset="2"/>
              </a:rPr>
              <a:t>g</a:t>
            </a:r>
            <a:r>
              <a:rPr lang="en-US" sz="2000" baseline="-25000" dirty="0" err="1" smtClean="0">
                <a:latin typeface="Times New Roman" pitchFamily="18" charset="0"/>
              </a:rPr>
              <a:t>R</a:t>
            </a:r>
            <a:r>
              <a:rPr lang="en-US" sz="2000" baseline="-25000" dirty="0" smtClean="0">
                <a:latin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</a:rPr>
              <a:t>= 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3575" name="Text Box 25"/>
          <p:cNvSpPr txBox="1">
            <a:spLocks noChangeArrowheads="1"/>
          </p:cNvSpPr>
          <p:nvPr/>
        </p:nvSpPr>
        <p:spPr bwMode="auto">
          <a:xfrm>
            <a:off x="1066800" y="4800600"/>
            <a:ext cx="145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l</a:t>
            </a:r>
            <a:r>
              <a:rPr lang="en-US" sz="2000" baseline="-25000">
                <a:latin typeface="Times New Roman" pitchFamily="18" charset="0"/>
              </a:rPr>
              <a:t>R </a:t>
            </a:r>
            <a:r>
              <a:rPr lang="en-US" sz="2000">
                <a:latin typeface="Times New Roman" pitchFamily="18" charset="0"/>
              </a:rPr>
              <a:t>= l</a:t>
            </a:r>
            <a:r>
              <a:rPr lang="en-US" sz="2000" baseline="-25000">
                <a:latin typeface="Symbol" pitchFamily="18" charset="2"/>
              </a:rPr>
              <a:t>n</a:t>
            </a:r>
            <a:r>
              <a:rPr lang="en-US" sz="2000">
                <a:latin typeface="Times New Roman" pitchFamily="18" charset="0"/>
              </a:rPr>
              <a:t>/sin2</a:t>
            </a:r>
            <a:r>
              <a:rPr lang="en-US" sz="2000">
                <a:latin typeface="Symbol" pitchFamily="18" charset="2"/>
              </a:rPr>
              <a:t>q</a:t>
            </a:r>
          </a:p>
        </p:txBody>
      </p:sp>
      <p:sp>
        <p:nvSpPr>
          <p:cNvPr id="23576" name="Text Box 26"/>
          <p:cNvSpPr txBox="1">
            <a:spLocks noChangeArrowheads="1"/>
          </p:cNvSpPr>
          <p:nvPr/>
        </p:nvSpPr>
        <p:spPr bwMode="auto">
          <a:xfrm>
            <a:off x="2387598" y="3843338"/>
            <a:ext cx="44390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-25000" dirty="0"/>
              <a:t> </a:t>
            </a:r>
            <a:r>
              <a:rPr lang="en-US" sz="2000" dirty="0"/>
              <a:t>is the width of the resonance layer</a:t>
            </a:r>
          </a:p>
        </p:txBody>
      </p:sp>
      <p:sp>
        <p:nvSpPr>
          <p:cNvPr id="23577" name="Text Box 27"/>
          <p:cNvSpPr txBox="1">
            <a:spLocks noChangeArrowheads="1"/>
          </p:cNvSpPr>
          <p:nvPr/>
        </p:nvSpPr>
        <p:spPr bwMode="auto">
          <a:xfrm>
            <a:off x="819147" y="38100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Symbol" pitchFamily="18" charset="2"/>
              </a:rPr>
              <a:t>D</a:t>
            </a:r>
            <a:r>
              <a:rPr lang="en-US" sz="2000" dirty="0" err="1">
                <a:latin typeface="Times New Roman" pitchFamily="18" charset="0"/>
              </a:rPr>
              <a:t>r</a:t>
            </a:r>
            <a:r>
              <a:rPr lang="en-US" sz="2000" baseline="-25000" dirty="0" err="1">
                <a:latin typeface="Times New Roman" pitchFamily="18" charset="0"/>
              </a:rPr>
              <a:t>R</a:t>
            </a:r>
            <a:r>
              <a:rPr lang="en-US" sz="2000" baseline="-25000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= </a:t>
            </a:r>
            <a:r>
              <a:rPr lang="en-US" sz="2000" dirty="0" err="1">
                <a:latin typeface="Times New Roman" pitchFamily="18" charset="0"/>
              </a:rPr>
              <a:t>h</a:t>
            </a:r>
            <a:r>
              <a:rPr lang="en-US" sz="2000" baseline="-25000" dirty="0" err="1">
                <a:latin typeface="Times New Roman" pitchFamily="18" charset="0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tan2</a:t>
            </a:r>
            <a:r>
              <a:rPr lang="en-US" sz="2000" dirty="0">
                <a:latin typeface="Symbol" pitchFamily="18" charset="2"/>
              </a:rPr>
              <a:t>q</a:t>
            </a:r>
          </a:p>
        </p:txBody>
      </p:sp>
      <p:sp>
        <p:nvSpPr>
          <p:cNvPr id="23578" name="Text Box 28"/>
          <p:cNvSpPr txBox="1">
            <a:spLocks noChangeArrowheads="1"/>
          </p:cNvSpPr>
          <p:nvPr/>
        </p:nvSpPr>
        <p:spPr bwMode="auto">
          <a:xfrm>
            <a:off x="1066800" y="4267200"/>
            <a:ext cx="704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h</a:t>
            </a:r>
            <a:r>
              <a:rPr lang="en-US" sz="2000" baseline="-25000">
                <a:latin typeface="Times New Roman" pitchFamily="18" charset="0"/>
              </a:rPr>
              <a:t>n </a:t>
            </a:r>
            <a:r>
              <a:rPr lang="en-US" sz="2000">
                <a:latin typeface="Times New Roman" pitchFamily="18" charset="0"/>
              </a:rPr>
              <a:t> =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3579" name="Text Box 29"/>
          <p:cNvSpPr txBox="1">
            <a:spLocks noChangeArrowheads="1"/>
          </p:cNvSpPr>
          <p:nvPr/>
        </p:nvSpPr>
        <p:spPr bwMode="auto">
          <a:xfrm>
            <a:off x="1905000" y="4114800"/>
            <a:ext cx="76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   n</a:t>
            </a:r>
          </a:p>
          <a:p>
            <a:r>
              <a:rPr lang="en-US" sz="2000">
                <a:latin typeface="Times New Roman" pitchFamily="18" charset="0"/>
              </a:rPr>
              <a:t>dn/dx</a:t>
            </a:r>
          </a:p>
        </p:txBody>
      </p:sp>
      <p:sp>
        <p:nvSpPr>
          <p:cNvPr id="23580" name="Line 30"/>
          <p:cNvSpPr>
            <a:spLocks noChangeShapeType="1"/>
          </p:cNvSpPr>
          <p:nvPr/>
        </p:nvSpPr>
        <p:spPr bwMode="auto">
          <a:xfrm>
            <a:off x="1981200" y="4495800"/>
            <a:ext cx="609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Text Box 31"/>
          <p:cNvSpPr txBox="1">
            <a:spLocks noChangeArrowheads="1"/>
          </p:cNvSpPr>
          <p:nvPr/>
        </p:nvSpPr>
        <p:spPr bwMode="auto">
          <a:xfrm>
            <a:off x="2655888" y="4308475"/>
            <a:ext cx="341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is the scale of density change </a:t>
            </a:r>
          </a:p>
        </p:txBody>
      </p:sp>
      <p:sp>
        <p:nvSpPr>
          <p:cNvPr id="23582" name="Text Box 32"/>
          <p:cNvSpPr txBox="1">
            <a:spLocks noChangeArrowheads="1"/>
          </p:cNvSpPr>
          <p:nvPr/>
        </p:nvSpPr>
        <p:spPr bwMode="auto">
          <a:xfrm>
            <a:off x="2651125" y="4811713"/>
            <a:ext cx="404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is the oscillation length in resonance</a:t>
            </a:r>
          </a:p>
        </p:txBody>
      </p:sp>
      <p:sp>
        <p:nvSpPr>
          <p:cNvPr id="23583" name="WordArt 34"/>
          <p:cNvSpPr>
            <a:spLocks noChangeArrowheads="1" noChangeShapeType="1" noTextEdit="1"/>
          </p:cNvSpPr>
          <p:nvPr/>
        </p:nvSpPr>
        <p:spPr bwMode="auto">
          <a:xfrm>
            <a:off x="370367" y="180761"/>
            <a:ext cx="5691188" cy="10371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Adiabatic parameter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89358" y="180761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**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ChangeArrowheads="1"/>
          </p:cNvSpPr>
          <p:nvPr/>
        </p:nvSpPr>
        <p:spPr bwMode="auto">
          <a:xfrm>
            <a:off x="0" y="3655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542925" y="279139"/>
            <a:ext cx="5813425" cy="800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Adiabatic conversion</a:t>
            </a:r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>
            <a:off x="109538" y="1836738"/>
            <a:ext cx="3078162" cy="194945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76238" y="2208213"/>
            <a:ext cx="544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bg1"/>
                </a:solidFill>
              </a:rPr>
              <a:t>2m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697913" y="5008563"/>
            <a:ext cx="319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322263" y="4094163"/>
            <a:ext cx="51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bg1"/>
                </a:solidFill>
              </a:rPr>
              <a:t>1m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1513" name="Freeform 19"/>
          <p:cNvSpPr>
            <a:spLocks/>
          </p:cNvSpPr>
          <p:nvPr/>
        </p:nvSpPr>
        <p:spPr bwMode="auto">
          <a:xfrm>
            <a:off x="122238" y="3279775"/>
            <a:ext cx="3078162" cy="436563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20"/>
          <p:cNvSpPr>
            <a:spLocks noChangeShapeType="1"/>
          </p:cNvSpPr>
          <p:nvPr/>
        </p:nvSpPr>
        <p:spPr bwMode="auto">
          <a:xfrm>
            <a:off x="131763" y="3706813"/>
            <a:ext cx="9042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Freeform 21"/>
          <p:cNvSpPr>
            <a:spLocks/>
          </p:cNvSpPr>
          <p:nvPr/>
        </p:nvSpPr>
        <p:spPr bwMode="auto">
          <a:xfrm>
            <a:off x="128588" y="4170363"/>
            <a:ext cx="3078162" cy="60960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Freeform 22"/>
          <p:cNvSpPr>
            <a:spLocks/>
          </p:cNvSpPr>
          <p:nvPr/>
        </p:nvSpPr>
        <p:spPr bwMode="auto">
          <a:xfrm>
            <a:off x="125413" y="4573588"/>
            <a:ext cx="3078162" cy="195262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Freeform 26"/>
          <p:cNvSpPr>
            <a:spLocks/>
          </p:cNvSpPr>
          <p:nvPr/>
        </p:nvSpPr>
        <p:spPr bwMode="auto">
          <a:xfrm>
            <a:off x="3109913" y="1828800"/>
            <a:ext cx="3078162" cy="194945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Freeform 27"/>
          <p:cNvSpPr>
            <a:spLocks/>
          </p:cNvSpPr>
          <p:nvPr/>
        </p:nvSpPr>
        <p:spPr bwMode="auto">
          <a:xfrm>
            <a:off x="6065838" y="1828800"/>
            <a:ext cx="3078162" cy="194945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Freeform 28"/>
          <p:cNvSpPr>
            <a:spLocks/>
          </p:cNvSpPr>
          <p:nvPr/>
        </p:nvSpPr>
        <p:spPr bwMode="auto">
          <a:xfrm>
            <a:off x="3090863" y="2851150"/>
            <a:ext cx="3078162" cy="871538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Freeform 29"/>
          <p:cNvSpPr>
            <a:spLocks/>
          </p:cNvSpPr>
          <p:nvPr/>
        </p:nvSpPr>
        <p:spPr bwMode="auto">
          <a:xfrm>
            <a:off x="6057900" y="2465388"/>
            <a:ext cx="3078163" cy="1277937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Freeform 30"/>
          <p:cNvSpPr>
            <a:spLocks/>
          </p:cNvSpPr>
          <p:nvPr/>
        </p:nvSpPr>
        <p:spPr bwMode="auto">
          <a:xfrm>
            <a:off x="3182938" y="4164013"/>
            <a:ext cx="3078162" cy="62230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Freeform 31"/>
          <p:cNvSpPr>
            <a:spLocks/>
          </p:cNvSpPr>
          <p:nvPr/>
        </p:nvSpPr>
        <p:spPr bwMode="auto">
          <a:xfrm>
            <a:off x="6072188" y="4164013"/>
            <a:ext cx="3078162" cy="62230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Freeform 32"/>
          <p:cNvSpPr>
            <a:spLocks/>
          </p:cNvSpPr>
          <p:nvPr/>
        </p:nvSpPr>
        <p:spPr bwMode="auto">
          <a:xfrm>
            <a:off x="3181350" y="4464050"/>
            <a:ext cx="3078163" cy="31115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4" name="Freeform 33"/>
          <p:cNvSpPr>
            <a:spLocks/>
          </p:cNvSpPr>
          <p:nvPr/>
        </p:nvSpPr>
        <p:spPr bwMode="auto">
          <a:xfrm>
            <a:off x="6091238" y="4352925"/>
            <a:ext cx="3078162" cy="428625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5" name="Line 34"/>
          <p:cNvSpPr>
            <a:spLocks noChangeShapeType="1"/>
          </p:cNvSpPr>
          <p:nvPr/>
        </p:nvSpPr>
        <p:spPr bwMode="auto">
          <a:xfrm>
            <a:off x="123825" y="4759325"/>
            <a:ext cx="9042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6" name="Text Box 35"/>
          <p:cNvSpPr txBox="1">
            <a:spLocks noChangeArrowheads="1"/>
          </p:cNvSpPr>
          <p:nvPr/>
        </p:nvSpPr>
        <p:spPr bwMode="auto">
          <a:xfrm>
            <a:off x="4014788" y="4951413"/>
            <a:ext cx="1249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resonance</a:t>
            </a:r>
          </a:p>
        </p:txBody>
      </p:sp>
      <p:sp>
        <p:nvSpPr>
          <p:cNvPr id="21527" name="Text Box 36"/>
          <p:cNvSpPr txBox="1">
            <a:spLocks noChangeArrowheads="1"/>
          </p:cNvSpPr>
          <p:nvPr/>
        </p:nvSpPr>
        <p:spPr bwMode="auto">
          <a:xfrm>
            <a:off x="566738" y="5558416"/>
            <a:ext cx="12811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if density </a:t>
            </a:r>
          </a:p>
          <a:p>
            <a:r>
              <a:rPr lang="en-US" dirty="0">
                <a:solidFill>
                  <a:schemeClr val="bg1"/>
                </a:solidFill>
              </a:rPr>
              <a:t>changes </a:t>
            </a:r>
          </a:p>
          <a:p>
            <a:r>
              <a:rPr lang="en-US" dirty="0">
                <a:solidFill>
                  <a:schemeClr val="bg1"/>
                </a:solidFill>
              </a:rPr>
              <a:t>slowly</a:t>
            </a:r>
          </a:p>
        </p:txBody>
      </p:sp>
      <p:sp>
        <p:nvSpPr>
          <p:cNvPr id="21528" name="Text Box 37"/>
          <p:cNvSpPr txBox="1">
            <a:spLocks noChangeArrowheads="1"/>
          </p:cNvSpPr>
          <p:nvPr/>
        </p:nvSpPr>
        <p:spPr bwMode="auto">
          <a:xfrm>
            <a:off x="2998788" y="5672138"/>
            <a:ext cx="61205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 the amplitudes of the wave packets do not change</a:t>
            </a:r>
          </a:p>
          <a:p>
            <a:pPr>
              <a:buFontTx/>
              <a:buChar char="-"/>
            </a:pPr>
            <a:r>
              <a:rPr lang="en-US" dirty="0" smtClean="0"/>
              <a:t>flavors </a:t>
            </a:r>
            <a:r>
              <a:rPr lang="en-US" dirty="0"/>
              <a:t>of the </a:t>
            </a:r>
            <a:r>
              <a:rPr lang="en-US" dirty="0" err="1"/>
              <a:t>eigenstates</a:t>
            </a:r>
            <a:r>
              <a:rPr lang="en-US" dirty="0"/>
              <a:t> </a:t>
            </a:r>
            <a:r>
              <a:rPr lang="en-US" dirty="0" smtClean="0"/>
              <a:t>being determined by mixing</a:t>
            </a:r>
          </a:p>
          <a:p>
            <a:r>
              <a:rPr lang="en-US" dirty="0" smtClean="0"/>
              <a:t>  angle follow </a:t>
            </a:r>
            <a:r>
              <a:rPr lang="en-US" dirty="0"/>
              <a:t>the density change </a:t>
            </a:r>
          </a:p>
        </p:txBody>
      </p:sp>
      <p:sp>
        <p:nvSpPr>
          <p:cNvPr id="21529" name="Rectangle 38"/>
          <p:cNvSpPr>
            <a:spLocks noChangeArrowheads="1"/>
          </p:cNvSpPr>
          <p:nvPr/>
        </p:nvSpPr>
        <p:spPr bwMode="auto">
          <a:xfrm>
            <a:off x="376238" y="1611313"/>
            <a:ext cx="2622550" cy="33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Rectangle 39"/>
          <p:cNvSpPr>
            <a:spLocks noChangeArrowheads="1"/>
          </p:cNvSpPr>
          <p:nvPr/>
        </p:nvSpPr>
        <p:spPr bwMode="auto">
          <a:xfrm>
            <a:off x="3328988" y="1620838"/>
            <a:ext cx="2622550" cy="33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Rectangle 40"/>
          <p:cNvSpPr>
            <a:spLocks noChangeArrowheads="1"/>
          </p:cNvSpPr>
          <p:nvPr/>
        </p:nvSpPr>
        <p:spPr bwMode="auto">
          <a:xfrm>
            <a:off x="6356350" y="1624013"/>
            <a:ext cx="2622550" cy="33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ChangeArrowheads="1"/>
          </p:cNvSpPr>
          <p:nvPr/>
        </p:nvSpPr>
        <p:spPr bwMode="auto">
          <a:xfrm>
            <a:off x="-7254" y="-8865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215154" y="5623449"/>
            <a:ext cx="1370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baseline="-25000" dirty="0" smtClean="0"/>
              <a:t>2m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baseline="-25000" dirty="0" smtClean="0"/>
              <a:t>2 </a:t>
            </a:r>
            <a:endParaRPr lang="en-US" sz="24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>
            <a:off x="109538" y="1836738"/>
            <a:ext cx="3078162" cy="194945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43580" y="2066695"/>
            <a:ext cx="6286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2400" baseline="-25000" dirty="0">
                <a:solidFill>
                  <a:schemeClr val="bg1"/>
                </a:solidFill>
              </a:rPr>
              <a:t>2m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697913" y="3800022"/>
            <a:ext cx="319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1513" name="Freeform 19"/>
          <p:cNvSpPr>
            <a:spLocks/>
          </p:cNvSpPr>
          <p:nvPr/>
        </p:nvSpPr>
        <p:spPr bwMode="auto">
          <a:xfrm>
            <a:off x="116574" y="1903405"/>
            <a:ext cx="3078162" cy="1883227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20"/>
          <p:cNvSpPr>
            <a:spLocks noChangeShapeType="1"/>
          </p:cNvSpPr>
          <p:nvPr/>
        </p:nvSpPr>
        <p:spPr bwMode="auto">
          <a:xfrm>
            <a:off x="131763" y="3706813"/>
            <a:ext cx="9042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Freeform 26"/>
          <p:cNvSpPr>
            <a:spLocks/>
          </p:cNvSpPr>
          <p:nvPr/>
        </p:nvSpPr>
        <p:spPr bwMode="auto">
          <a:xfrm>
            <a:off x="3109913" y="1839686"/>
            <a:ext cx="3078162" cy="194945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Freeform 27"/>
          <p:cNvSpPr>
            <a:spLocks/>
          </p:cNvSpPr>
          <p:nvPr/>
        </p:nvSpPr>
        <p:spPr bwMode="auto">
          <a:xfrm>
            <a:off x="6065838" y="1839686"/>
            <a:ext cx="3078162" cy="194945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Freeform 28"/>
          <p:cNvSpPr>
            <a:spLocks/>
          </p:cNvSpPr>
          <p:nvPr/>
        </p:nvSpPr>
        <p:spPr bwMode="auto">
          <a:xfrm>
            <a:off x="3101749" y="2615974"/>
            <a:ext cx="3078162" cy="1139372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Freeform 29"/>
          <p:cNvSpPr>
            <a:spLocks/>
          </p:cNvSpPr>
          <p:nvPr/>
        </p:nvSpPr>
        <p:spPr bwMode="auto">
          <a:xfrm>
            <a:off x="6057900" y="3189514"/>
            <a:ext cx="3078163" cy="532039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7" name="Text Box 36"/>
          <p:cNvSpPr txBox="1">
            <a:spLocks noChangeArrowheads="1"/>
          </p:cNvSpPr>
          <p:nvPr/>
        </p:nvSpPr>
        <p:spPr bwMode="auto">
          <a:xfrm>
            <a:off x="3964667" y="4970560"/>
            <a:ext cx="50741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if density </a:t>
            </a:r>
            <a:r>
              <a:rPr lang="en-US" sz="2000" dirty="0" smtClean="0"/>
              <a:t>changes slowly (adiabatically)</a:t>
            </a:r>
          </a:p>
          <a:p>
            <a:r>
              <a:rPr lang="en-US" sz="2000" dirty="0" smtClean="0">
                <a:sym typeface="Wingdings" pitchFamily="2" charset="2"/>
              </a:rPr>
              <a:t> n</a:t>
            </a:r>
            <a:r>
              <a:rPr lang="en-US" sz="2000" dirty="0" smtClean="0"/>
              <a:t>o other </a:t>
            </a:r>
            <a:r>
              <a:rPr lang="en-US" sz="2000" dirty="0" err="1" smtClean="0"/>
              <a:t>eigenstate</a:t>
            </a:r>
            <a:r>
              <a:rPr lang="en-US" sz="2000" dirty="0" smtClean="0"/>
              <a:t> appear</a:t>
            </a:r>
            <a:endParaRPr lang="en-US" sz="2000" dirty="0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629181" y="2295301"/>
            <a:ext cx="47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194191" y="1358841"/>
            <a:ext cx="1113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vacuum</a:t>
            </a:r>
            <a:endParaRPr lang="en-IE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55164" y="4003048"/>
            <a:ext cx="2950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bg1"/>
                </a:solidFill>
              </a:rPr>
              <a:t>Single </a:t>
            </a:r>
            <a:r>
              <a:rPr lang="en-IE" sz="2000" dirty="0" err="1" smtClean="0">
                <a:solidFill>
                  <a:schemeClr val="bg1"/>
                </a:solidFill>
              </a:rPr>
              <a:t>eigenstate</a:t>
            </a:r>
            <a:r>
              <a:rPr lang="en-IE" sz="2000" dirty="0" smtClean="0">
                <a:solidFill>
                  <a:schemeClr val="bg1"/>
                </a:solidFill>
              </a:rPr>
              <a:t>: </a:t>
            </a:r>
          </a:p>
          <a:p>
            <a:pPr>
              <a:buFont typeface="Wingdings"/>
              <a:buChar char="à"/>
            </a:pPr>
            <a:r>
              <a:rPr lang="en-IE" sz="2000" dirty="0" smtClean="0">
                <a:solidFill>
                  <a:schemeClr val="bg1"/>
                </a:solidFill>
                <a:sym typeface="Wingdings" pitchFamily="2" charset="2"/>
              </a:rPr>
              <a:t> no interference</a:t>
            </a:r>
          </a:p>
          <a:p>
            <a:pPr>
              <a:buFont typeface="Wingdings"/>
              <a:buChar char="à"/>
            </a:pPr>
            <a:r>
              <a:rPr lang="en-IE" sz="2000" dirty="0" smtClean="0">
                <a:solidFill>
                  <a:schemeClr val="bg1"/>
                </a:solidFill>
                <a:sym typeface="Wingdings" pitchFamily="2" charset="2"/>
              </a:rPr>
              <a:t> no oscillations</a:t>
            </a:r>
          </a:p>
          <a:p>
            <a:pPr>
              <a:buFont typeface="Wingdings"/>
              <a:buChar char="à"/>
            </a:pPr>
            <a:r>
              <a:rPr lang="en-IE" sz="2000" dirty="0" smtClean="0">
                <a:solidFill>
                  <a:schemeClr val="bg1"/>
                </a:solidFill>
                <a:sym typeface="Wingdings" pitchFamily="2" charset="2"/>
              </a:rPr>
              <a:t> phase is irrelevant</a:t>
            </a:r>
            <a:endParaRPr lang="en-IE" sz="20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2925" y="5449494"/>
            <a:ext cx="2522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bg1"/>
                </a:solidFill>
              </a:rPr>
              <a:t>This happens when mixing is very small</a:t>
            </a:r>
          </a:p>
          <a:p>
            <a:r>
              <a:rPr lang="en-IE" sz="2000" dirty="0" smtClean="0">
                <a:solidFill>
                  <a:schemeClr val="bg1"/>
                </a:solidFill>
              </a:rPr>
              <a:t>in matter with very high density</a:t>
            </a:r>
            <a:endParaRPr lang="en-IE" sz="2000" dirty="0">
              <a:solidFill>
                <a:schemeClr val="bg1"/>
              </a:solidFill>
            </a:endParaRPr>
          </a:p>
        </p:txBody>
      </p:sp>
      <p:sp>
        <p:nvSpPr>
          <p:cNvPr id="32" name="Text Box 40"/>
          <p:cNvSpPr txBox="1">
            <a:spLocks noChangeArrowheads="1"/>
          </p:cNvSpPr>
          <p:nvPr/>
        </p:nvSpPr>
        <p:spPr bwMode="auto">
          <a:xfrm>
            <a:off x="7183938" y="4449324"/>
            <a:ext cx="1513975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-25000" dirty="0" smtClean="0"/>
              <a:t>ee</a:t>
            </a:r>
            <a:r>
              <a:rPr lang="en-US" sz="2000" dirty="0" smtClean="0"/>
              <a:t> = sin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q</a:t>
            </a:r>
            <a:endParaRPr lang="en-US" sz="2000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7968342" y="3200400"/>
            <a:ext cx="10268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921122" y="6085114"/>
            <a:ext cx="5095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Mixing and therefore the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content</a:t>
            </a:r>
          </a:p>
          <a:p>
            <a:r>
              <a:rPr lang="en-IE" sz="2000" dirty="0" smtClean="0"/>
              <a:t>changes according to density change 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844777" y="4276583"/>
            <a:ext cx="133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Survival probability</a:t>
            </a:r>
            <a:endParaRPr lang="en-IE" dirty="0"/>
          </a:p>
        </p:txBody>
      </p:sp>
      <p:sp>
        <p:nvSpPr>
          <p:cNvPr id="25" name="Text Box 40"/>
          <p:cNvSpPr txBox="1">
            <a:spLocks noChangeArrowheads="1"/>
          </p:cNvSpPr>
          <p:nvPr/>
        </p:nvSpPr>
        <p:spPr bwMode="auto">
          <a:xfrm>
            <a:off x="8305711" y="2695411"/>
            <a:ext cx="784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sin</a:t>
            </a:r>
            <a:r>
              <a:rPr lang="en-US" sz="2000" baseline="30000" dirty="0" smtClean="0"/>
              <a:t> 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q</a:t>
            </a:r>
            <a:endParaRPr lang="en-US" sz="2000" dirty="0"/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6938335" y="3876473"/>
            <a:ext cx="1759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&lt;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|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&gt;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err="1" smtClean="0"/>
              <a:t>sin</a:t>
            </a:r>
            <a:r>
              <a:rPr lang="en-US" sz="2000" dirty="0" err="1" smtClean="0">
                <a:latin typeface="Symbol" pitchFamily="18" charset="2"/>
              </a:rPr>
              <a:t>q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19702" y="-2021"/>
            <a:ext cx="2813957" cy="684913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1122" y="1412875"/>
            <a:ext cx="1401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resonance</a:t>
            </a:r>
            <a:endParaRPr lang="en-IE" sz="20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3347902" y="-2021"/>
            <a:ext cx="2971800" cy="684913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542925" y="285750"/>
            <a:ext cx="7764463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Non-oscillatory transition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17225" y="1464105"/>
            <a:ext cx="675878" cy="69776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44136" y="1554423"/>
            <a:ext cx="487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baseline="-25000" dirty="0" smtClean="0">
                <a:latin typeface="Times New Roman" pitchFamily="18" charset="0"/>
              </a:rPr>
              <a:t>e     </a:t>
            </a:r>
            <a:r>
              <a:rPr lang="en-US" sz="2400" baseline="-25000" dirty="0" smtClean="0">
                <a:latin typeface="Symbol" pitchFamily="18" charset="2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ChangeArrowheads="1"/>
          </p:cNvSpPr>
          <p:nvPr/>
        </p:nvSpPr>
        <p:spPr bwMode="auto">
          <a:xfrm>
            <a:off x="-7254" y="-8865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215154" y="5623449"/>
            <a:ext cx="1370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baseline="-25000" dirty="0" smtClean="0"/>
              <a:t>2m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baseline="-25000" dirty="0" smtClean="0"/>
              <a:t>2 </a:t>
            </a:r>
            <a:endParaRPr lang="en-US" sz="24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>
            <a:off x="109538" y="1836738"/>
            <a:ext cx="3078162" cy="194945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54372" y="2066695"/>
            <a:ext cx="904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~ </a:t>
            </a:r>
            <a:r>
              <a:rPr lang="en-US" sz="2400" dirty="0" smtClean="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2400" baseline="-25000" dirty="0" smtClean="0">
                <a:solidFill>
                  <a:schemeClr val="bg1"/>
                </a:solidFill>
              </a:rPr>
              <a:t>2m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697913" y="3800022"/>
            <a:ext cx="319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1513" name="Freeform 19"/>
          <p:cNvSpPr>
            <a:spLocks/>
          </p:cNvSpPr>
          <p:nvPr/>
        </p:nvSpPr>
        <p:spPr bwMode="auto">
          <a:xfrm>
            <a:off x="116574" y="1903405"/>
            <a:ext cx="3078162" cy="1883227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20"/>
          <p:cNvSpPr>
            <a:spLocks noChangeShapeType="1"/>
          </p:cNvSpPr>
          <p:nvPr/>
        </p:nvSpPr>
        <p:spPr bwMode="auto">
          <a:xfrm>
            <a:off x="131763" y="3706813"/>
            <a:ext cx="90424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Freeform 26"/>
          <p:cNvSpPr>
            <a:spLocks/>
          </p:cNvSpPr>
          <p:nvPr/>
        </p:nvSpPr>
        <p:spPr bwMode="auto">
          <a:xfrm>
            <a:off x="3109913" y="1839686"/>
            <a:ext cx="3078162" cy="194945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Freeform 27"/>
          <p:cNvSpPr>
            <a:spLocks/>
          </p:cNvSpPr>
          <p:nvPr/>
        </p:nvSpPr>
        <p:spPr bwMode="auto">
          <a:xfrm>
            <a:off x="6065838" y="1839686"/>
            <a:ext cx="3078162" cy="194945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00FF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Freeform 28"/>
          <p:cNvSpPr>
            <a:spLocks/>
          </p:cNvSpPr>
          <p:nvPr/>
        </p:nvSpPr>
        <p:spPr bwMode="auto">
          <a:xfrm>
            <a:off x="3124051" y="2756966"/>
            <a:ext cx="3078162" cy="998380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Freeform 29"/>
          <p:cNvSpPr>
            <a:spLocks/>
          </p:cNvSpPr>
          <p:nvPr/>
        </p:nvSpPr>
        <p:spPr bwMode="auto">
          <a:xfrm>
            <a:off x="6057900" y="3189514"/>
            <a:ext cx="3078163" cy="532039"/>
          </a:xfrm>
          <a:custGeom>
            <a:avLst/>
            <a:gdLst>
              <a:gd name="T0" fmla="*/ 0 w 1939"/>
              <a:gd name="T1" fmla="*/ 2147483647 h 1228"/>
              <a:gd name="T2" fmla="*/ 2147483647 w 1939"/>
              <a:gd name="T3" fmla="*/ 2147483647 h 1228"/>
              <a:gd name="T4" fmla="*/ 2147483647 w 1939"/>
              <a:gd name="T5" fmla="*/ 0 h 1228"/>
              <a:gd name="T6" fmla="*/ 2147483647 w 1939"/>
              <a:gd name="T7" fmla="*/ 2147483647 h 1228"/>
              <a:gd name="T8" fmla="*/ 2147483647 w 1939"/>
              <a:gd name="T9" fmla="*/ 2147483647 h 1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9"/>
              <a:gd name="T16" fmla="*/ 0 h 1228"/>
              <a:gd name="T17" fmla="*/ 1939 w 1939"/>
              <a:gd name="T18" fmla="*/ 1228 h 1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9" h="1228">
                <a:moveTo>
                  <a:pt x="0" y="1170"/>
                </a:moveTo>
                <a:cubicBezTo>
                  <a:pt x="131" y="1199"/>
                  <a:pt x="262" y="1228"/>
                  <a:pt x="430" y="1033"/>
                </a:cubicBezTo>
                <a:cubicBezTo>
                  <a:pt x="598" y="838"/>
                  <a:pt x="819" y="0"/>
                  <a:pt x="1006" y="0"/>
                </a:cubicBezTo>
                <a:cubicBezTo>
                  <a:pt x="1193" y="0"/>
                  <a:pt x="1400" y="840"/>
                  <a:pt x="1555" y="1033"/>
                </a:cubicBezTo>
                <a:cubicBezTo>
                  <a:pt x="1710" y="1226"/>
                  <a:pt x="1878" y="1141"/>
                  <a:pt x="1939" y="1161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7" name="Text Box 36"/>
          <p:cNvSpPr txBox="1">
            <a:spLocks noChangeArrowheads="1"/>
          </p:cNvSpPr>
          <p:nvPr/>
        </p:nvSpPr>
        <p:spPr bwMode="auto">
          <a:xfrm>
            <a:off x="3964667" y="4970560"/>
            <a:ext cx="50741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if density </a:t>
            </a:r>
            <a:r>
              <a:rPr lang="en-US" sz="2000" dirty="0" smtClean="0"/>
              <a:t>changes slowly (adiabatically)</a:t>
            </a:r>
          </a:p>
          <a:p>
            <a:r>
              <a:rPr lang="en-US" sz="2000" dirty="0" smtClean="0">
                <a:sym typeface="Wingdings" pitchFamily="2" charset="2"/>
              </a:rPr>
              <a:t> n</a:t>
            </a:r>
            <a:r>
              <a:rPr lang="en-US" sz="2000" dirty="0" smtClean="0"/>
              <a:t>o other </a:t>
            </a:r>
            <a:r>
              <a:rPr lang="en-US" sz="2000" dirty="0" err="1" smtClean="0"/>
              <a:t>eigenstate</a:t>
            </a:r>
            <a:r>
              <a:rPr lang="en-US" sz="2000" dirty="0" smtClean="0"/>
              <a:t> appear</a:t>
            </a:r>
            <a:endParaRPr lang="en-US" sz="2000" dirty="0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629181" y="2295301"/>
            <a:ext cx="47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281279" y="1395474"/>
            <a:ext cx="102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vacuum</a:t>
            </a:r>
            <a:endParaRPr lang="en-IE" dirty="0"/>
          </a:p>
        </p:txBody>
      </p:sp>
      <p:sp>
        <p:nvSpPr>
          <p:cNvPr id="30" name="TextBox 29"/>
          <p:cNvSpPr txBox="1"/>
          <p:nvPr/>
        </p:nvSpPr>
        <p:spPr>
          <a:xfrm>
            <a:off x="500250" y="4566082"/>
            <a:ext cx="2867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bg1"/>
                </a:solidFill>
              </a:rPr>
              <a:t>Single </a:t>
            </a:r>
            <a:r>
              <a:rPr lang="en-IE" sz="2000" dirty="0" err="1" smtClean="0">
                <a:solidFill>
                  <a:schemeClr val="bg1"/>
                </a:solidFill>
              </a:rPr>
              <a:t>eigenstate</a:t>
            </a:r>
            <a:r>
              <a:rPr lang="en-IE" sz="2000" dirty="0" smtClean="0">
                <a:solidFill>
                  <a:schemeClr val="bg1"/>
                </a:solidFill>
              </a:rPr>
              <a:t>: </a:t>
            </a:r>
          </a:p>
          <a:p>
            <a:pPr>
              <a:buFont typeface="Wingdings"/>
              <a:buChar char="à"/>
            </a:pPr>
            <a:r>
              <a:rPr lang="en-IE" sz="2000" dirty="0" smtClean="0">
                <a:solidFill>
                  <a:schemeClr val="bg1"/>
                </a:solidFill>
                <a:sym typeface="Wingdings" pitchFamily="2" charset="2"/>
              </a:rPr>
              <a:t> no interference</a:t>
            </a:r>
          </a:p>
          <a:p>
            <a:pPr>
              <a:buFont typeface="Wingdings"/>
              <a:buChar char="à"/>
            </a:pPr>
            <a:r>
              <a:rPr lang="en-IE" sz="2000" dirty="0" smtClean="0">
                <a:solidFill>
                  <a:schemeClr val="bg1"/>
                </a:solidFill>
                <a:sym typeface="Wingdings" pitchFamily="2" charset="2"/>
              </a:rPr>
              <a:t> no oscillations</a:t>
            </a:r>
          </a:p>
          <a:p>
            <a:pPr>
              <a:buFont typeface="Wingdings"/>
              <a:buChar char="à"/>
            </a:pPr>
            <a:r>
              <a:rPr lang="en-IE" sz="2000" dirty="0" smtClean="0">
                <a:solidFill>
                  <a:schemeClr val="bg1"/>
                </a:solidFill>
                <a:sym typeface="Wingdings" pitchFamily="2" charset="2"/>
              </a:rPr>
              <a:t> phase is irrelevant</a:t>
            </a:r>
            <a:endParaRPr lang="en-IE" sz="20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2781" y="4126055"/>
            <a:ext cx="252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bg1"/>
                </a:solidFill>
              </a:rPr>
              <a:t>mixing is very small</a:t>
            </a:r>
          </a:p>
        </p:txBody>
      </p:sp>
      <p:sp>
        <p:nvSpPr>
          <p:cNvPr id="32" name="Text Box 40"/>
          <p:cNvSpPr txBox="1">
            <a:spLocks noChangeArrowheads="1"/>
          </p:cNvSpPr>
          <p:nvPr/>
        </p:nvSpPr>
        <p:spPr bwMode="auto">
          <a:xfrm>
            <a:off x="7183938" y="4449324"/>
            <a:ext cx="1513975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-25000" dirty="0" smtClean="0"/>
              <a:t>ee</a:t>
            </a:r>
            <a:r>
              <a:rPr lang="en-US" sz="2000" dirty="0" smtClean="0"/>
              <a:t> = sin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q</a:t>
            </a:r>
            <a:endParaRPr lang="en-US" sz="2000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7968342" y="3200400"/>
            <a:ext cx="10268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921122" y="6085114"/>
            <a:ext cx="5095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Mixing and therefore the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content</a:t>
            </a:r>
          </a:p>
          <a:p>
            <a:r>
              <a:rPr lang="en-IE" sz="2000" dirty="0" smtClean="0"/>
              <a:t>changes according to density change 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844777" y="4276583"/>
            <a:ext cx="133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Survival probability</a:t>
            </a:r>
            <a:endParaRPr lang="en-IE" dirty="0"/>
          </a:p>
        </p:txBody>
      </p:sp>
      <p:sp>
        <p:nvSpPr>
          <p:cNvPr id="25" name="Text Box 40"/>
          <p:cNvSpPr txBox="1">
            <a:spLocks noChangeArrowheads="1"/>
          </p:cNvSpPr>
          <p:nvPr/>
        </p:nvSpPr>
        <p:spPr bwMode="auto">
          <a:xfrm>
            <a:off x="8305711" y="2695411"/>
            <a:ext cx="784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sin</a:t>
            </a:r>
            <a:r>
              <a:rPr lang="en-US" sz="2000" baseline="30000" dirty="0" smtClean="0"/>
              <a:t> 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q</a:t>
            </a:r>
            <a:endParaRPr lang="en-US" sz="2000" dirty="0"/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6938335" y="3876473"/>
            <a:ext cx="1759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&lt;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|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&gt;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err="1" smtClean="0"/>
              <a:t>sin</a:t>
            </a:r>
            <a:r>
              <a:rPr lang="en-US" sz="2000" dirty="0" err="1" smtClean="0">
                <a:latin typeface="Symbol" pitchFamily="18" charset="2"/>
              </a:rPr>
              <a:t>q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1122" y="1412875"/>
            <a:ext cx="1401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resonance</a:t>
            </a:r>
            <a:endParaRPr lang="en-IE" sz="2000" dirty="0"/>
          </a:p>
        </p:txBody>
      </p:sp>
      <p:sp>
        <p:nvSpPr>
          <p:cNvPr id="34" name="Oval 33"/>
          <p:cNvSpPr/>
          <p:nvPr/>
        </p:nvSpPr>
        <p:spPr bwMode="auto">
          <a:xfrm>
            <a:off x="217225" y="1464105"/>
            <a:ext cx="675878" cy="69776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44136" y="1554423"/>
            <a:ext cx="487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baseline="-25000" dirty="0" smtClean="0">
                <a:latin typeface="Times New Roman" pitchFamily="18" charset="0"/>
              </a:rPr>
              <a:t>e     </a:t>
            </a:r>
            <a:r>
              <a:rPr lang="en-US" sz="2400" baseline="-25000" dirty="0" smtClean="0">
                <a:latin typeface="Symbol" pitchFamily="18" charset="2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035092" y="3667642"/>
            <a:ext cx="439959" cy="703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970788" y="3669322"/>
            <a:ext cx="439959" cy="703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10557" y="1386048"/>
            <a:ext cx="172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High density</a:t>
            </a:r>
            <a:endParaRPr lang="en-IE" sz="2000" dirty="0"/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542925" y="313485"/>
            <a:ext cx="7764463" cy="9875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Non-oscillatory transition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 rot="-5400000">
            <a:off x="-799306" y="3524817"/>
            <a:ext cx="221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survival probability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642792" y="5224122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distance</a:t>
            </a:r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5642792" y="2721428"/>
            <a:ext cx="34467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interplay of adiabatic </a:t>
            </a:r>
          </a:p>
          <a:p>
            <a:r>
              <a:rPr lang="en-US" sz="2000" dirty="0" smtClean="0"/>
              <a:t>conversion and oscillations </a:t>
            </a:r>
          </a:p>
        </p:txBody>
      </p:sp>
      <p:sp>
        <p:nvSpPr>
          <p:cNvPr id="25617" name="Text Box 18"/>
          <p:cNvSpPr txBox="1">
            <a:spLocks noChangeArrowheads="1"/>
          </p:cNvSpPr>
          <p:nvPr/>
        </p:nvSpPr>
        <p:spPr bwMode="auto">
          <a:xfrm>
            <a:off x="490538" y="1741714"/>
            <a:ext cx="3132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Adiabatic conversion</a:t>
            </a:r>
          </a:p>
        </p:txBody>
      </p:sp>
      <p:pic>
        <p:nvPicPr>
          <p:cNvPr id="757779" name="Picture 19" descr="ev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2235200"/>
            <a:ext cx="4787900" cy="3302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5619" name="Freeform 20"/>
          <p:cNvSpPr>
            <a:spLocks/>
          </p:cNvSpPr>
          <p:nvPr/>
        </p:nvSpPr>
        <p:spPr bwMode="auto">
          <a:xfrm>
            <a:off x="729342" y="2321378"/>
            <a:ext cx="4648200" cy="3086100"/>
          </a:xfrm>
          <a:custGeom>
            <a:avLst/>
            <a:gdLst>
              <a:gd name="T0" fmla="*/ 0 w 2928"/>
              <a:gd name="T1" fmla="*/ 2147483647 h 1944"/>
              <a:gd name="T2" fmla="*/ 2147483647 w 2928"/>
              <a:gd name="T3" fmla="*/ 2147483647 h 1944"/>
              <a:gd name="T4" fmla="*/ 2147483647 w 2928"/>
              <a:gd name="T5" fmla="*/ 2147483647 h 1944"/>
              <a:gd name="T6" fmla="*/ 2147483647 w 2928"/>
              <a:gd name="T7" fmla="*/ 2147483647 h 1944"/>
              <a:gd name="T8" fmla="*/ 2147483647 w 2928"/>
              <a:gd name="T9" fmla="*/ 2147483647 h 1944"/>
              <a:gd name="T10" fmla="*/ 2147483647 w 2928"/>
              <a:gd name="T11" fmla="*/ 2147483647 h 1944"/>
              <a:gd name="T12" fmla="*/ 2147483647 w 2928"/>
              <a:gd name="T13" fmla="*/ 2147483647 h 1944"/>
              <a:gd name="T14" fmla="*/ 2147483647 w 2928"/>
              <a:gd name="T15" fmla="*/ 2147483647 h 1944"/>
              <a:gd name="T16" fmla="*/ 2147483647 w 2928"/>
              <a:gd name="T17" fmla="*/ 2147483647 h 1944"/>
              <a:gd name="T18" fmla="*/ 2147483647 w 2928"/>
              <a:gd name="T19" fmla="*/ 2147483647 h 1944"/>
              <a:gd name="T20" fmla="*/ 2147483647 w 2928"/>
              <a:gd name="T21" fmla="*/ 2147483647 h 1944"/>
              <a:gd name="T22" fmla="*/ 2147483647 w 2928"/>
              <a:gd name="T23" fmla="*/ 2147483647 h 1944"/>
              <a:gd name="T24" fmla="*/ 2147483647 w 2928"/>
              <a:gd name="T25" fmla="*/ 2147483647 h 1944"/>
              <a:gd name="T26" fmla="*/ 2147483647 w 2928"/>
              <a:gd name="T27" fmla="*/ 2147483647 h 1944"/>
              <a:gd name="T28" fmla="*/ 2147483647 w 2928"/>
              <a:gd name="T29" fmla="*/ 2147483647 h 1944"/>
              <a:gd name="T30" fmla="*/ 2147483647 w 2928"/>
              <a:gd name="T31" fmla="*/ 2147483647 h 1944"/>
              <a:gd name="T32" fmla="*/ 2147483647 w 2928"/>
              <a:gd name="T33" fmla="*/ 2147483647 h 1944"/>
              <a:gd name="T34" fmla="*/ 2147483647 w 2928"/>
              <a:gd name="T35" fmla="*/ 2147483647 h 1944"/>
              <a:gd name="T36" fmla="*/ 2147483647 w 2928"/>
              <a:gd name="T37" fmla="*/ 2147483647 h 1944"/>
              <a:gd name="T38" fmla="*/ 2147483647 w 2928"/>
              <a:gd name="T39" fmla="*/ 2147483647 h 1944"/>
              <a:gd name="T40" fmla="*/ 2147483647 w 2928"/>
              <a:gd name="T41" fmla="*/ 2147483647 h 1944"/>
              <a:gd name="T42" fmla="*/ 2147483647 w 2928"/>
              <a:gd name="T43" fmla="*/ 2147483647 h 1944"/>
              <a:gd name="T44" fmla="*/ 2147483647 w 2928"/>
              <a:gd name="T45" fmla="*/ 2147483647 h 1944"/>
              <a:gd name="T46" fmla="*/ 2147483647 w 2928"/>
              <a:gd name="T47" fmla="*/ 2147483647 h 194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928"/>
              <a:gd name="T73" fmla="*/ 0 h 1944"/>
              <a:gd name="T74" fmla="*/ 2928 w 2928"/>
              <a:gd name="T75" fmla="*/ 1944 h 194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928" h="1944">
                <a:moveTo>
                  <a:pt x="0" y="8"/>
                </a:moveTo>
                <a:cubicBezTo>
                  <a:pt x="12" y="56"/>
                  <a:pt x="24" y="104"/>
                  <a:pt x="48" y="104"/>
                </a:cubicBezTo>
                <a:cubicBezTo>
                  <a:pt x="72" y="104"/>
                  <a:pt x="120" y="8"/>
                  <a:pt x="144" y="8"/>
                </a:cubicBezTo>
                <a:cubicBezTo>
                  <a:pt x="168" y="8"/>
                  <a:pt x="168" y="104"/>
                  <a:pt x="192" y="104"/>
                </a:cubicBezTo>
                <a:cubicBezTo>
                  <a:pt x="216" y="104"/>
                  <a:pt x="256" y="8"/>
                  <a:pt x="288" y="8"/>
                </a:cubicBezTo>
                <a:cubicBezTo>
                  <a:pt x="320" y="8"/>
                  <a:pt x="352" y="104"/>
                  <a:pt x="384" y="104"/>
                </a:cubicBezTo>
                <a:cubicBezTo>
                  <a:pt x="416" y="104"/>
                  <a:pt x="448" y="0"/>
                  <a:pt x="480" y="8"/>
                </a:cubicBezTo>
                <a:cubicBezTo>
                  <a:pt x="512" y="16"/>
                  <a:pt x="536" y="152"/>
                  <a:pt x="576" y="152"/>
                </a:cubicBezTo>
                <a:cubicBezTo>
                  <a:pt x="616" y="152"/>
                  <a:pt x="680" y="0"/>
                  <a:pt x="720" y="8"/>
                </a:cubicBezTo>
                <a:cubicBezTo>
                  <a:pt x="760" y="16"/>
                  <a:pt x="768" y="192"/>
                  <a:pt x="816" y="200"/>
                </a:cubicBezTo>
                <a:cubicBezTo>
                  <a:pt x="864" y="208"/>
                  <a:pt x="952" y="16"/>
                  <a:pt x="1008" y="56"/>
                </a:cubicBezTo>
                <a:cubicBezTo>
                  <a:pt x="1064" y="96"/>
                  <a:pt x="1104" y="384"/>
                  <a:pt x="1152" y="440"/>
                </a:cubicBezTo>
                <a:cubicBezTo>
                  <a:pt x="1200" y="496"/>
                  <a:pt x="1248" y="288"/>
                  <a:pt x="1296" y="392"/>
                </a:cubicBezTo>
                <a:cubicBezTo>
                  <a:pt x="1344" y="496"/>
                  <a:pt x="1376" y="904"/>
                  <a:pt x="1440" y="1064"/>
                </a:cubicBezTo>
                <a:cubicBezTo>
                  <a:pt x="1504" y="1224"/>
                  <a:pt x="1616" y="1224"/>
                  <a:pt x="1680" y="1352"/>
                </a:cubicBezTo>
                <a:cubicBezTo>
                  <a:pt x="1744" y="1480"/>
                  <a:pt x="1752" y="1768"/>
                  <a:pt x="1824" y="1832"/>
                </a:cubicBezTo>
                <a:cubicBezTo>
                  <a:pt x="1896" y="1896"/>
                  <a:pt x="2032" y="1720"/>
                  <a:pt x="2112" y="1736"/>
                </a:cubicBezTo>
                <a:cubicBezTo>
                  <a:pt x="2192" y="1752"/>
                  <a:pt x="2240" y="1912"/>
                  <a:pt x="2304" y="1928"/>
                </a:cubicBezTo>
                <a:cubicBezTo>
                  <a:pt x="2368" y="1944"/>
                  <a:pt x="2440" y="1832"/>
                  <a:pt x="2496" y="1832"/>
                </a:cubicBezTo>
                <a:cubicBezTo>
                  <a:pt x="2552" y="1832"/>
                  <a:pt x="2600" y="1928"/>
                  <a:pt x="2640" y="1928"/>
                </a:cubicBezTo>
                <a:cubicBezTo>
                  <a:pt x="2680" y="1928"/>
                  <a:pt x="2704" y="1832"/>
                  <a:pt x="2736" y="1832"/>
                </a:cubicBezTo>
                <a:cubicBezTo>
                  <a:pt x="2768" y="1832"/>
                  <a:pt x="2808" y="1928"/>
                  <a:pt x="2832" y="1928"/>
                </a:cubicBezTo>
                <a:cubicBezTo>
                  <a:pt x="2856" y="1928"/>
                  <a:pt x="2864" y="1832"/>
                  <a:pt x="2880" y="1832"/>
                </a:cubicBezTo>
                <a:cubicBezTo>
                  <a:pt x="2896" y="1832"/>
                  <a:pt x="2912" y="1880"/>
                  <a:pt x="2928" y="192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53678" y="3646714"/>
            <a:ext cx="349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Non-oscillatory transition is modulated by oscillations</a:t>
            </a:r>
            <a:endParaRPr lang="en-IE" sz="2000" dirty="0"/>
          </a:p>
        </p:txBody>
      </p:sp>
      <p:sp>
        <p:nvSpPr>
          <p:cNvPr id="14" name="WordArt 22"/>
          <p:cNvSpPr>
            <a:spLocks noChangeArrowheads="1" noChangeShapeType="1" noTextEdit="1"/>
          </p:cNvSpPr>
          <p:nvPr/>
        </p:nvSpPr>
        <p:spPr bwMode="auto">
          <a:xfrm>
            <a:off x="490538" y="287079"/>
            <a:ext cx="4352260" cy="9579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Spatial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3048000" y="3124200"/>
            <a:ext cx="2752606" cy="762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3242932" y="5181600"/>
            <a:ext cx="2351740" cy="692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045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43046" name="Text Box 6"/>
          <p:cNvSpPr txBox="1">
            <a:spLocks noChangeArrowheads="1"/>
          </p:cNvSpPr>
          <p:nvPr/>
        </p:nvSpPr>
        <p:spPr bwMode="auto">
          <a:xfrm>
            <a:off x="6487888" y="1452792"/>
            <a:ext cx="230864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 dirty="0"/>
              <a:t>         Re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e</a:t>
            </a:r>
            <a:r>
              <a:rPr lang="en-US" sz="2000" baseline="30000" dirty="0"/>
              <a:t>+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>
                <a:latin typeface="Symbol" pitchFamily="18" charset="2"/>
              </a:rPr>
              <a:t>t</a:t>
            </a:r>
            <a:endParaRPr lang="en-US" sz="2000" dirty="0"/>
          </a:p>
          <a:p>
            <a:pPr>
              <a:buFont typeface="Symbol" pitchFamily="18" charset="2"/>
              <a:buNone/>
            </a:pPr>
            <a:r>
              <a:rPr lang="en-US" sz="2000" b="1" dirty="0" smtClean="0"/>
              <a:t> P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 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e</a:t>
            </a:r>
            <a:r>
              <a:rPr lang="en-US" sz="2000" baseline="30000" dirty="0"/>
              <a:t>+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>
                <a:latin typeface="Symbol" pitchFamily="18" charset="2"/>
              </a:rPr>
              <a:t>t</a:t>
            </a:r>
            <a:r>
              <a:rPr lang="en-US" sz="2000" dirty="0" smtClean="0"/>
              <a:t>     </a:t>
            </a:r>
            <a:endParaRPr lang="en-US" sz="2000" dirty="0"/>
          </a:p>
          <a:p>
            <a:pPr>
              <a:buFont typeface="Symbol" pitchFamily="18" charset="2"/>
              <a:buNone/>
            </a:pPr>
            <a:r>
              <a:rPr lang="en-US" sz="2000" dirty="0"/>
              <a:t>        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e</a:t>
            </a:r>
            <a:r>
              <a:rPr lang="en-US" sz="2000" baseline="30000" dirty="0"/>
              <a:t>+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e</a:t>
            </a:r>
            <a:r>
              <a:rPr lang="en-US" sz="2000" dirty="0"/>
              <a:t> - 1/2 </a:t>
            </a:r>
          </a:p>
        </p:txBody>
      </p:sp>
      <p:sp>
        <p:nvSpPr>
          <p:cNvPr id="343048" name="WordArt 8"/>
          <p:cNvSpPr>
            <a:spLocks noChangeArrowheads="1" noChangeShapeType="1" noTextEdit="1"/>
          </p:cNvSpPr>
          <p:nvPr/>
        </p:nvSpPr>
        <p:spPr bwMode="auto">
          <a:xfrm>
            <a:off x="451958" y="297708"/>
            <a:ext cx="5422531" cy="7549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Neutrino polarization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vector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343049" name="Text Box 9"/>
          <p:cNvSpPr txBox="1">
            <a:spLocks noChangeArrowheads="1"/>
          </p:cNvSpPr>
          <p:nvPr/>
        </p:nvSpPr>
        <p:spPr bwMode="auto">
          <a:xfrm>
            <a:off x="3048000" y="3974802"/>
            <a:ext cx="31918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B</a:t>
            </a:r>
            <a:r>
              <a:rPr lang="en-US" sz="2000" dirty="0"/>
              <a:t> </a:t>
            </a:r>
            <a:r>
              <a:rPr lang="en-US" sz="2000" dirty="0" smtClean="0"/>
              <a:t>=       </a:t>
            </a:r>
            <a:r>
              <a:rPr lang="en-US" sz="2000" dirty="0"/>
              <a:t>(sin </a:t>
            </a:r>
            <a:r>
              <a:rPr lang="en-US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, 0, cos2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343050" name="Text Box 10"/>
          <p:cNvSpPr txBox="1">
            <a:spLocks noChangeArrowheads="1"/>
          </p:cNvSpPr>
          <p:nvPr/>
        </p:nvSpPr>
        <p:spPr bwMode="auto">
          <a:xfrm>
            <a:off x="3597275" y="3886200"/>
            <a:ext cx="51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  <a:r>
              <a:rPr lang="en-US" dirty="0" err="1" smtClean="0"/>
              <a:t>l</a:t>
            </a:r>
            <a:r>
              <a:rPr lang="en-US" baseline="-25000" dirty="0" err="1">
                <a:latin typeface="Symbol" pitchFamily="18" charset="2"/>
              </a:rPr>
              <a:t>n</a:t>
            </a:r>
            <a:endParaRPr lang="en-US" dirty="0"/>
          </a:p>
        </p:txBody>
      </p:sp>
      <p:sp>
        <p:nvSpPr>
          <p:cNvPr id="343051" name="Line 11"/>
          <p:cNvSpPr>
            <a:spLocks noChangeShapeType="1"/>
          </p:cNvSpPr>
          <p:nvPr/>
        </p:nvSpPr>
        <p:spPr bwMode="auto">
          <a:xfrm>
            <a:off x="3581400" y="4191000"/>
            <a:ext cx="3937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052" name="Text Box 12"/>
          <p:cNvSpPr txBox="1">
            <a:spLocks noChangeArrowheads="1"/>
          </p:cNvSpPr>
          <p:nvPr/>
        </p:nvSpPr>
        <p:spPr bwMode="auto">
          <a:xfrm>
            <a:off x="3581400" y="5334000"/>
            <a:ext cx="18469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     </a:t>
            </a:r>
            <a:r>
              <a:rPr lang="en-US" sz="2000" dirty="0"/>
              <a:t>= </a:t>
            </a:r>
            <a:r>
              <a:rPr lang="en-US" sz="2000" dirty="0" smtClean="0"/>
              <a:t> - [</a:t>
            </a:r>
            <a:r>
              <a:rPr lang="en-US" sz="2000" b="1" dirty="0" smtClean="0"/>
              <a:t>B</a:t>
            </a:r>
            <a:r>
              <a:rPr lang="en-US" sz="2000" dirty="0" smtClean="0"/>
              <a:t> </a:t>
            </a:r>
            <a:r>
              <a:rPr lang="en-US" sz="2000" dirty="0"/>
              <a:t>x </a:t>
            </a:r>
            <a:r>
              <a:rPr lang="en-US" sz="2000" b="1" dirty="0" smtClean="0"/>
              <a:t>P</a:t>
            </a:r>
            <a:r>
              <a:rPr lang="en-US" sz="2000" dirty="0" smtClean="0"/>
              <a:t>] </a:t>
            </a:r>
            <a:endParaRPr lang="en-US" sz="2000" dirty="0"/>
          </a:p>
        </p:txBody>
      </p:sp>
      <p:sp>
        <p:nvSpPr>
          <p:cNvPr id="343053" name="Text Box 13"/>
          <p:cNvSpPr txBox="1">
            <a:spLocks noChangeArrowheads="1"/>
          </p:cNvSpPr>
          <p:nvPr/>
        </p:nvSpPr>
        <p:spPr bwMode="auto">
          <a:xfrm>
            <a:off x="3395663" y="5181600"/>
            <a:ext cx="6126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d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b="1" dirty="0"/>
              <a:t>P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dt</a:t>
            </a:r>
            <a:endParaRPr lang="en-US" sz="2000" dirty="0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3494567" y="5528932"/>
            <a:ext cx="3429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055" name="Text Box 15"/>
          <p:cNvSpPr txBox="1">
            <a:spLocks noChangeArrowheads="1"/>
          </p:cNvSpPr>
          <p:nvPr/>
        </p:nvSpPr>
        <p:spPr bwMode="auto">
          <a:xfrm>
            <a:off x="363827" y="6019800"/>
            <a:ext cx="69228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Coincides with equation for the electron </a:t>
            </a:r>
            <a:r>
              <a:rPr lang="en-US" sz="2000" dirty="0" smtClean="0"/>
              <a:t>spin precession  </a:t>
            </a:r>
          </a:p>
          <a:p>
            <a:r>
              <a:rPr lang="en-US" sz="2000" dirty="0" smtClean="0"/>
              <a:t>in </a:t>
            </a:r>
            <a:r>
              <a:rPr lang="en-US" sz="2000" dirty="0"/>
              <a:t>the magnetic field</a:t>
            </a:r>
          </a:p>
        </p:txBody>
      </p:sp>
      <p:sp>
        <p:nvSpPr>
          <p:cNvPr id="343056" name="AutoShape 16"/>
          <p:cNvSpPr>
            <a:spLocks noChangeArrowheads="1"/>
          </p:cNvSpPr>
          <p:nvPr/>
        </p:nvSpPr>
        <p:spPr bwMode="auto">
          <a:xfrm>
            <a:off x="7100857" y="1472856"/>
            <a:ext cx="1524982" cy="9906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057" name="Text Box 17"/>
          <p:cNvSpPr txBox="1">
            <a:spLocks noChangeArrowheads="1"/>
          </p:cNvSpPr>
          <p:nvPr/>
        </p:nvSpPr>
        <p:spPr bwMode="auto">
          <a:xfrm>
            <a:off x="638026" y="1438936"/>
            <a:ext cx="646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y</a:t>
            </a:r>
            <a:r>
              <a:rPr lang="en-US" sz="2000" dirty="0"/>
              <a:t> = </a:t>
            </a:r>
          </a:p>
        </p:txBody>
      </p:sp>
      <p:sp>
        <p:nvSpPr>
          <p:cNvPr id="343058" name="Text Box 18"/>
          <p:cNvSpPr txBox="1">
            <a:spLocks noChangeArrowheads="1"/>
          </p:cNvSpPr>
          <p:nvPr/>
        </p:nvSpPr>
        <p:spPr bwMode="auto">
          <a:xfrm>
            <a:off x="1281113" y="1275903"/>
            <a:ext cx="4876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e</a:t>
            </a:r>
            <a:r>
              <a:rPr lang="en-US" sz="2000" dirty="0"/>
              <a:t> </a:t>
            </a:r>
          </a:p>
          <a:p>
            <a:pPr>
              <a:buFont typeface="Symbol" pitchFamily="18" charset="2"/>
              <a:buNone/>
            </a:pP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>
                <a:latin typeface="Symbol" pitchFamily="18" charset="2"/>
              </a:rPr>
              <a:t>t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43059" name="AutoShape 19"/>
          <p:cNvSpPr>
            <a:spLocks noChangeArrowheads="1"/>
          </p:cNvSpPr>
          <p:nvPr/>
        </p:nvSpPr>
        <p:spPr bwMode="auto">
          <a:xfrm>
            <a:off x="1219200" y="1371600"/>
            <a:ext cx="533400" cy="6096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343060" name="Text Box 20"/>
          <p:cNvSpPr txBox="1">
            <a:spLocks noChangeArrowheads="1"/>
          </p:cNvSpPr>
          <p:nvPr/>
        </p:nvSpPr>
        <p:spPr bwMode="auto">
          <a:xfrm>
            <a:off x="2847794" y="1279558"/>
            <a:ext cx="31117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Def. polarization </a:t>
            </a:r>
            <a:r>
              <a:rPr lang="en-US" sz="2000" dirty="0"/>
              <a:t>vector:</a:t>
            </a:r>
          </a:p>
        </p:txBody>
      </p:sp>
      <p:sp>
        <p:nvSpPr>
          <p:cNvPr id="343061" name="Text Box 21"/>
          <p:cNvSpPr txBox="1">
            <a:spLocks noChangeArrowheads="1"/>
          </p:cNvSpPr>
          <p:nvPr/>
        </p:nvSpPr>
        <p:spPr bwMode="auto">
          <a:xfrm>
            <a:off x="3060700" y="1713723"/>
            <a:ext cx="1750800" cy="4001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b="1" dirty="0"/>
              <a:t>P </a:t>
            </a:r>
            <a:r>
              <a:rPr lang="en-US" sz="2000" dirty="0"/>
              <a:t>=</a:t>
            </a:r>
            <a:r>
              <a:rPr lang="en-US" sz="2000" dirty="0">
                <a:latin typeface="Symbol" pitchFamily="18" charset="2"/>
              </a:rPr>
              <a:t>  y</a:t>
            </a:r>
            <a:r>
              <a:rPr lang="en-US" sz="2000" baseline="30000" dirty="0"/>
              <a:t>+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b="1" dirty="0">
                <a:latin typeface="Symbol" pitchFamily="18" charset="2"/>
              </a:rPr>
              <a:t>s/2 </a:t>
            </a:r>
            <a:r>
              <a:rPr lang="en-US" sz="2000" dirty="0">
                <a:latin typeface="Symbol" pitchFamily="18" charset="2"/>
              </a:rPr>
              <a:t>y</a:t>
            </a:r>
            <a:r>
              <a:rPr lang="en-US" sz="2000" dirty="0"/>
              <a:t> </a:t>
            </a:r>
          </a:p>
        </p:txBody>
      </p:sp>
      <p:sp>
        <p:nvSpPr>
          <p:cNvPr id="343062" name="Text Box 22"/>
          <p:cNvSpPr txBox="1">
            <a:spLocks noChangeArrowheads="1"/>
          </p:cNvSpPr>
          <p:nvPr/>
        </p:nvSpPr>
        <p:spPr bwMode="auto">
          <a:xfrm>
            <a:off x="421095" y="2655790"/>
            <a:ext cx="25010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Evolution equation: </a:t>
            </a:r>
          </a:p>
        </p:txBody>
      </p:sp>
      <p:sp>
        <p:nvSpPr>
          <p:cNvPr id="343063" name="Text Box 23"/>
          <p:cNvSpPr txBox="1">
            <a:spLocks noChangeArrowheads="1"/>
          </p:cNvSpPr>
          <p:nvPr/>
        </p:nvSpPr>
        <p:spPr bwMode="auto">
          <a:xfrm>
            <a:off x="751367" y="3299635"/>
            <a:ext cx="1712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        = </a:t>
            </a:r>
            <a:r>
              <a:rPr lang="en-US" sz="2000" dirty="0" smtClean="0"/>
              <a:t>H </a:t>
            </a:r>
            <a:r>
              <a:rPr lang="en-US" sz="2000" dirty="0">
                <a:latin typeface="Symbol" pitchFamily="18" charset="2"/>
              </a:rPr>
              <a:t>Y</a:t>
            </a:r>
            <a:r>
              <a:rPr lang="en-US" sz="2000" dirty="0"/>
              <a:t> </a:t>
            </a:r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914400" y="3168501"/>
            <a:ext cx="6864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d </a:t>
            </a:r>
            <a:r>
              <a:rPr lang="en-US" sz="2000" dirty="0">
                <a:latin typeface="Symbol" pitchFamily="18" charset="2"/>
              </a:rPr>
              <a:t>Y</a:t>
            </a:r>
            <a:endParaRPr lang="en-US" sz="2000" dirty="0"/>
          </a:p>
          <a:p>
            <a:r>
              <a:rPr lang="en-US" sz="2000" dirty="0"/>
              <a:t>d t  </a:t>
            </a:r>
          </a:p>
        </p:txBody>
      </p:sp>
      <p:sp>
        <p:nvSpPr>
          <p:cNvPr id="343065" name="Line 25"/>
          <p:cNvSpPr>
            <a:spLocks noChangeShapeType="1"/>
          </p:cNvSpPr>
          <p:nvPr/>
        </p:nvSpPr>
        <p:spPr bwMode="auto">
          <a:xfrm>
            <a:off x="990600" y="3505200"/>
            <a:ext cx="457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066" name="Text Box 26"/>
          <p:cNvSpPr txBox="1">
            <a:spLocks noChangeArrowheads="1"/>
          </p:cNvSpPr>
          <p:nvPr/>
        </p:nvSpPr>
        <p:spPr bwMode="auto">
          <a:xfrm>
            <a:off x="3406775" y="3168650"/>
            <a:ext cx="6864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d </a:t>
            </a:r>
            <a:r>
              <a:rPr lang="en-US" sz="2000" dirty="0">
                <a:latin typeface="Symbol" pitchFamily="18" charset="2"/>
              </a:rPr>
              <a:t>Y</a:t>
            </a:r>
            <a:endParaRPr lang="en-US" sz="2000" dirty="0"/>
          </a:p>
          <a:p>
            <a:r>
              <a:rPr lang="en-US" sz="2000" dirty="0"/>
              <a:t>d t  </a:t>
            </a:r>
          </a:p>
        </p:txBody>
      </p:sp>
      <p:sp>
        <p:nvSpPr>
          <p:cNvPr id="343067" name="Text Box 27"/>
          <p:cNvSpPr txBox="1">
            <a:spLocks noChangeArrowheads="1"/>
          </p:cNvSpPr>
          <p:nvPr/>
        </p:nvSpPr>
        <p:spPr bwMode="auto">
          <a:xfrm>
            <a:off x="3219450" y="3352800"/>
            <a:ext cx="2581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        = </a:t>
            </a:r>
            <a:r>
              <a:rPr lang="en-US" sz="2000" dirty="0" smtClean="0"/>
              <a:t>- </a:t>
            </a:r>
            <a:r>
              <a:rPr lang="en-US" sz="2000" dirty="0"/>
              <a:t>(</a:t>
            </a:r>
            <a:r>
              <a:rPr lang="en-US" sz="2000" b="1" dirty="0"/>
              <a:t>B </a:t>
            </a:r>
            <a:r>
              <a:rPr lang="en-US" sz="2000" b="1" dirty="0" smtClean="0">
                <a:latin typeface="Symbol" pitchFamily="18" charset="2"/>
              </a:rPr>
              <a:t>s/2 </a:t>
            </a:r>
            <a:r>
              <a:rPr lang="en-US" sz="2000" dirty="0"/>
              <a:t>) </a:t>
            </a:r>
            <a:r>
              <a:rPr lang="en-US" sz="2000" dirty="0">
                <a:latin typeface="Symbol" pitchFamily="18" charset="2"/>
              </a:rPr>
              <a:t>Y</a:t>
            </a:r>
            <a:r>
              <a:rPr lang="en-US" sz="2000" dirty="0"/>
              <a:t> </a:t>
            </a:r>
          </a:p>
        </p:txBody>
      </p:sp>
      <p:sp>
        <p:nvSpPr>
          <p:cNvPr id="343068" name="Line 28"/>
          <p:cNvSpPr>
            <a:spLocks noChangeShapeType="1"/>
          </p:cNvSpPr>
          <p:nvPr/>
        </p:nvSpPr>
        <p:spPr bwMode="auto">
          <a:xfrm>
            <a:off x="3429000" y="3503613"/>
            <a:ext cx="4572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069" name="Text Box 29"/>
          <p:cNvSpPr txBox="1">
            <a:spLocks noChangeArrowheads="1"/>
          </p:cNvSpPr>
          <p:nvPr/>
        </p:nvSpPr>
        <p:spPr bwMode="auto">
          <a:xfrm>
            <a:off x="403258" y="4639336"/>
            <a:ext cx="76899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Differentiating </a:t>
            </a:r>
            <a:r>
              <a:rPr lang="en-US" sz="2000" dirty="0" smtClean="0"/>
              <a:t> </a:t>
            </a:r>
            <a:r>
              <a:rPr lang="en-US" sz="2000" b="1" dirty="0" smtClean="0"/>
              <a:t>P </a:t>
            </a:r>
            <a:r>
              <a:rPr lang="en-US" sz="2000" dirty="0" smtClean="0"/>
              <a:t>from (*) and using </a:t>
            </a:r>
            <a:r>
              <a:rPr lang="en-US" sz="2000" dirty="0"/>
              <a:t>equation of </a:t>
            </a:r>
            <a:r>
              <a:rPr lang="en-US" sz="2000" dirty="0" smtClean="0"/>
              <a:t>motion for</a:t>
            </a:r>
            <a:r>
              <a:rPr lang="en-US" sz="2000" dirty="0" smtClean="0">
                <a:latin typeface="Symbol" pitchFamily="18" charset="2"/>
              </a:rPr>
              <a:t> Y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43070" name="AutoShape 30"/>
          <p:cNvSpPr>
            <a:spLocks noChangeArrowheads="1"/>
          </p:cNvSpPr>
          <p:nvPr/>
        </p:nvSpPr>
        <p:spPr bwMode="auto">
          <a:xfrm>
            <a:off x="2133600" y="1536402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071" name="AutoShape 31"/>
          <p:cNvSpPr>
            <a:spLocks noChangeArrowheads="1"/>
          </p:cNvSpPr>
          <p:nvPr/>
        </p:nvSpPr>
        <p:spPr bwMode="auto">
          <a:xfrm>
            <a:off x="2514600" y="3352800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100697" y="3974296"/>
            <a:ext cx="957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where</a:t>
            </a:r>
            <a:endParaRPr lang="en-IE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4785180" y="1773854"/>
            <a:ext cx="67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(*)</a:t>
            </a:r>
            <a:endParaRPr lang="en-IE" dirty="0"/>
          </a:p>
        </p:txBody>
      </p:sp>
      <p:sp>
        <p:nvSpPr>
          <p:cNvPr id="33" name="TextBox 32"/>
          <p:cNvSpPr txBox="1"/>
          <p:nvPr/>
        </p:nvSpPr>
        <p:spPr>
          <a:xfrm>
            <a:off x="4066947" y="2126501"/>
            <a:ext cx="1876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Pauli matrices</a:t>
            </a:r>
            <a:endParaRPr lang="en-IE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776322" y="2555949"/>
            <a:ext cx="202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elements of density matrix</a:t>
            </a:r>
            <a:endParaRPr lang="en-IE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271638" y="501988"/>
            <a:ext cx="252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the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space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245765" name="Picture 5" descr="ev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900" y="2235200"/>
            <a:ext cx="60960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</p:pic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246063" y="1191882"/>
            <a:ext cx="81168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The picture  is universal in terms of  variable  y = (</a:t>
            </a:r>
            <a:r>
              <a:rPr lang="en-US" dirty="0" err="1"/>
              <a:t>n</a:t>
            </a:r>
            <a:r>
              <a:rPr lang="en-US" baseline="-25000" dirty="0" err="1"/>
              <a:t>R</a:t>
            </a:r>
            <a:r>
              <a:rPr lang="en-US" dirty="0"/>
              <a:t> - n ) / </a:t>
            </a:r>
            <a:r>
              <a:rPr lang="en-US" dirty="0" err="1">
                <a:latin typeface="Symbol" pitchFamily="18" charset="2"/>
              </a:rPr>
              <a:t>D</a:t>
            </a:r>
            <a:r>
              <a:rPr lang="en-US" dirty="0" err="1"/>
              <a:t>n</a:t>
            </a:r>
            <a:r>
              <a:rPr lang="en-US" baseline="-25000" dirty="0" err="1"/>
              <a:t>R</a:t>
            </a:r>
            <a:r>
              <a:rPr lang="en-US" baseline="-25000" dirty="0"/>
              <a:t> </a:t>
            </a:r>
          </a:p>
          <a:p>
            <a:r>
              <a:rPr lang="en-US" dirty="0"/>
              <a:t>no explicit dependence on oscillation parameters, density distribution, etc.</a:t>
            </a:r>
          </a:p>
          <a:p>
            <a:r>
              <a:rPr lang="en-US" dirty="0"/>
              <a:t>only initial value  y</a:t>
            </a:r>
            <a:r>
              <a:rPr lang="en-US" baseline="-25000" dirty="0"/>
              <a:t>0</a:t>
            </a:r>
            <a:r>
              <a:rPr lang="en-US" dirty="0"/>
              <a:t>  matters</a:t>
            </a:r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4038600" y="63246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(n</a:t>
            </a:r>
            <a:r>
              <a:rPr lang="en-US" baseline="-25000">
                <a:latin typeface="Times New Roman" pitchFamily="18" charset="0"/>
              </a:rPr>
              <a:t>R</a:t>
            </a:r>
            <a:r>
              <a:rPr lang="en-US">
                <a:latin typeface="Times New Roman" pitchFamily="18" charset="0"/>
              </a:rPr>
              <a:t> - n) / </a:t>
            </a:r>
            <a:r>
              <a:rPr lang="en-US">
                <a:latin typeface="Symbol" pitchFamily="18" charset="2"/>
              </a:rPr>
              <a:t>D</a:t>
            </a:r>
            <a:r>
              <a:rPr lang="en-US">
                <a:latin typeface="Times New Roman" pitchFamily="18" charset="0"/>
              </a:rPr>
              <a:t>n</a:t>
            </a:r>
            <a:r>
              <a:rPr lang="en-US" baseline="-25000">
                <a:latin typeface="Times New Roman" pitchFamily="18" charset="0"/>
              </a:rPr>
              <a:t>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768" name="Text Box 8"/>
          <p:cNvSpPr txBox="1">
            <a:spLocks noChangeArrowheads="1"/>
          </p:cNvSpPr>
          <p:nvPr/>
        </p:nvSpPr>
        <p:spPr bwMode="auto">
          <a:xfrm rot="-5400000">
            <a:off x="224631" y="3890170"/>
            <a:ext cx="221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survival probability</a:t>
            </a:r>
          </a:p>
        </p:txBody>
      </p:sp>
      <p:sp>
        <p:nvSpPr>
          <p:cNvPr id="245769" name="Text Box 9"/>
          <p:cNvSpPr txBox="1">
            <a:spLocks noChangeArrowheads="1"/>
          </p:cNvSpPr>
          <p:nvPr/>
        </p:nvSpPr>
        <p:spPr bwMode="auto">
          <a:xfrm>
            <a:off x="5029200" y="3675063"/>
            <a:ext cx="124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resonance</a:t>
            </a:r>
          </a:p>
        </p:txBody>
      </p:sp>
      <p:sp>
        <p:nvSpPr>
          <p:cNvPr id="245770" name="Line 10"/>
          <p:cNvSpPr>
            <a:spLocks noChangeShapeType="1"/>
          </p:cNvSpPr>
          <p:nvPr/>
        </p:nvSpPr>
        <p:spPr bwMode="auto">
          <a:xfrm flipV="1">
            <a:off x="4038600" y="2286000"/>
            <a:ext cx="0" cy="3810000"/>
          </a:xfrm>
          <a:prstGeom prst="line">
            <a:avLst/>
          </a:prstGeom>
          <a:noFill/>
          <a:ln w="9525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1" name="Line 11"/>
          <p:cNvSpPr>
            <a:spLocks noChangeShapeType="1"/>
          </p:cNvSpPr>
          <p:nvPr/>
        </p:nvSpPr>
        <p:spPr bwMode="auto">
          <a:xfrm flipV="1">
            <a:off x="5257800" y="2286000"/>
            <a:ext cx="0" cy="3810000"/>
          </a:xfrm>
          <a:prstGeom prst="line">
            <a:avLst/>
          </a:prstGeom>
          <a:noFill/>
          <a:ln w="9525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2" name="Text Box 12"/>
          <p:cNvSpPr txBox="1">
            <a:spLocks noChangeArrowheads="1"/>
          </p:cNvSpPr>
          <p:nvPr/>
        </p:nvSpPr>
        <p:spPr bwMode="auto">
          <a:xfrm>
            <a:off x="1873250" y="2822575"/>
            <a:ext cx="1319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production</a:t>
            </a:r>
          </a:p>
          <a:p>
            <a:r>
              <a:rPr lang="en-US"/>
              <a:t>point</a:t>
            </a:r>
          </a:p>
        </p:txBody>
      </p:sp>
      <p:sp>
        <p:nvSpPr>
          <p:cNvPr id="245773" name="AutoShape 13"/>
          <p:cNvSpPr>
            <a:spLocks noChangeArrowheads="1"/>
          </p:cNvSpPr>
          <p:nvPr/>
        </p:nvSpPr>
        <p:spPr bwMode="auto">
          <a:xfrm rot="-1239164">
            <a:off x="1600200" y="25146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4" name="AutoShape 14"/>
          <p:cNvSpPr>
            <a:spLocks noChangeArrowheads="1"/>
          </p:cNvSpPr>
          <p:nvPr/>
        </p:nvSpPr>
        <p:spPr bwMode="auto">
          <a:xfrm rot="13475504">
            <a:off x="5943600" y="55626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5" name="AutoShape 15"/>
          <p:cNvSpPr>
            <a:spLocks noChangeArrowheads="1"/>
          </p:cNvSpPr>
          <p:nvPr/>
        </p:nvSpPr>
        <p:spPr bwMode="auto">
          <a:xfrm rot="-7545062">
            <a:off x="4838700" y="38481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6" name="Text Box 16"/>
          <p:cNvSpPr txBox="1">
            <a:spLocks noChangeArrowheads="1"/>
          </p:cNvSpPr>
          <p:nvPr/>
        </p:nvSpPr>
        <p:spPr bwMode="auto">
          <a:xfrm>
            <a:off x="1889125" y="3367088"/>
            <a:ext cx="86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y</a:t>
            </a:r>
            <a:r>
              <a:rPr lang="en-US" baseline="-25000">
                <a:latin typeface="Times New Roman" pitchFamily="18" charset="0"/>
              </a:rPr>
              <a:t>0</a:t>
            </a:r>
            <a:r>
              <a:rPr lang="en-US">
                <a:latin typeface="Times New Roman" pitchFamily="18" charset="0"/>
              </a:rPr>
              <a:t> = - 5</a:t>
            </a:r>
          </a:p>
        </p:txBody>
      </p:sp>
      <p:sp>
        <p:nvSpPr>
          <p:cNvPr id="245777" name="Text Box 17"/>
          <p:cNvSpPr txBox="1">
            <a:spLocks noChangeArrowheads="1"/>
          </p:cNvSpPr>
          <p:nvPr/>
        </p:nvSpPr>
        <p:spPr bwMode="auto">
          <a:xfrm>
            <a:off x="6261100" y="5146675"/>
            <a:ext cx="1339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averaged</a:t>
            </a:r>
          </a:p>
          <a:p>
            <a:r>
              <a:rPr lang="en-US"/>
              <a:t>probability</a:t>
            </a:r>
          </a:p>
        </p:txBody>
      </p:sp>
      <p:sp>
        <p:nvSpPr>
          <p:cNvPr id="245778" name="Text Box 18"/>
          <p:cNvSpPr txBox="1">
            <a:spLocks noChangeArrowheads="1"/>
          </p:cNvSpPr>
          <p:nvPr/>
        </p:nvSpPr>
        <p:spPr bwMode="auto">
          <a:xfrm>
            <a:off x="5416550" y="4575175"/>
            <a:ext cx="1249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oscillation</a:t>
            </a:r>
          </a:p>
          <a:p>
            <a:r>
              <a:rPr lang="en-US"/>
              <a:t>band</a:t>
            </a:r>
          </a:p>
        </p:txBody>
      </p:sp>
      <p:sp>
        <p:nvSpPr>
          <p:cNvPr id="245779" name="AutoShape 19"/>
          <p:cNvSpPr>
            <a:spLocks noChangeArrowheads="1"/>
          </p:cNvSpPr>
          <p:nvPr/>
        </p:nvSpPr>
        <p:spPr bwMode="auto">
          <a:xfrm rot="-7545062">
            <a:off x="5143500" y="48387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0" name="Text Box 20"/>
          <p:cNvSpPr txBox="1">
            <a:spLocks noChangeArrowheads="1"/>
          </p:cNvSpPr>
          <p:nvPr/>
        </p:nvSpPr>
        <p:spPr bwMode="auto">
          <a:xfrm>
            <a:off x="5622925" y="6327775"/>
            <a:ext cx="124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(distance)</a:t>
            </a:r>
          </a:p>
        </p:txBody>
      </p:sp>
      <p:sp>
        <p:nvSpPr>
          <p:cNvPr id="245782" name="WordArt 22"/>
          <p:cNvSpPr>
            <a:spLocks noChangeArrowheads="1" noChangeShapeType="1" noTextEdit="1"/>
          </p:cNvSpPr>
          <p:nvPr/>
        </p:nvSpPr>
        <p:spPr bwMode="auto">
          <a:xfrm>
            <a:off x="304800" y="276447"/>
            <a:ext cx="4065181" cy="96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Spatial picture</a:t>
            </a:r>
          </a:p>
        </p:txBody>
      </p:sp>
      <p:sp>
        <p:nvSpPr>
          <p:cNvPr id="245783" name="Text Box 23"/>
          <p:cNvSpPr txBox="1">
            <a:spLocks noChangeArrowheads="1"/>
          </p:cNvSpPr>
          <p:nvPr/>
        </p:nvSpPr>
        <p:spPr bwMode="auto">
          <a:xfrm>
            <a:off x="5327650" y="2327275"/>
            <a:ext cx="1851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resonance layer</a:t>
            </a:r>
          </a:p>
        </p:txBody>
      </p:sp>
      <p:sp>
        <p:nvSpPr>
          <p:cNvPr id="245784" name="Line 24"/>
          <p:cNvSpPr>
            <a:spLocks noChangeShapeType="1"/>
          </p:cNvSpPr>
          <p:nvPr/>
        </p:nvSpPr>
        <p:spPr bwMode="auto">
          <a:xfrm>
            <a:off x="4038600" y="2514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062913" y="91781"/>
            <a:ext cx="72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**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-10391" y="2482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42404" name="AutoShape 4"/>
          <p:cNvSpPr>
            <a:spLocks noChangeArrowheads="1"/>
          </p:cNvSpPr>
          <p:nvPr/>
        </p:nvSpPr>
        <p:spPr bwMode="auto">
          <a:xfrm>
            <a:off x="616527" y="3768869"/>
            <a:ext cx="228600" cy="358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1" name="WordArt 6"/>
          <p:cNvSpPr>
            <a:spLocks noChangeArrowheads="1" noChangeShapeType="1" noTextEdit="1"/>
          </p:cNvSpPr>
          <p:nvPr/>
        </p:nvSpPr>
        <p:spPr bwMode="auto">
          <a:xfrm>
            <a:off x="457200" y="192509"/>
            <a:ext cx="7442792" cy="839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Adiabatic conversion probability</a:t>
            </a:r>
          </a:p>
        </p:txBody>
      </p:sp>
      <p:sp>
        <p:nvSpPr>
          <p:cNvPr id="742407" name="Text Box 7"/>
          <p:cNvSpPr txBox="1">
            <a:spLocks noChangeArrowheads="1"/>
          </p:cNvSpPr>
          <p:nvPr/>
        </p:nvSpPr>
        <p:spPr bwMode="auto">
          <a:xfrm>
            <a:off x="500772" y="1797389"/>
            <a:ext cx="1617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Initial state: </a:t>
            </a:r>
          </a:p>
        </p:txBody>
      </p:sp>
      <p:sp>
        <p:nvSpPr>
          <p:cNvPr id="742408" name="Text Box 8"/>
          <p:cNvSpPr txBox="1">
            <a:spLocks noChangeArrowheads="1"/>
          </p:cNvSpPr>
          <p:nvPr/>
        </p:nvSpPr>
        <p:spPr bwMode="auto">
          <a:xfrm>
            <a:off x="2390633" y="1746843"/>
            <a:ext cx="481253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dirty="0"/>
              <a:t>(0) =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e</a:t>
            </a:r>
            <a:r>
              <a:rPr lang="en-US" sz="2000" dirty="0"/>
              <a:t> = cos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baseline="-25000" dirty="0"/>
              <a:t>m</a:t>
            </a:r>
            <a:r>
              <a:rPr lang="en-US" sz="2000" baseline="30000" dirty="0"/>
              <a:t>0</a:t>
            </a:r>
            <a:r>
              <a:rPr lang="en-US" sz="2000" dirty="0">
                <a:latin typeface="Symbol" pitchFamily="18" charset="2"/>
              </a:rPr>
              <a:t> n</a:t>
            </a:r>
            <a:r>
              <a:rPr lang="en-US" sz="2000" baseline="-25000" dirty="0"/>
              <a:t>1m</a:t>
            </a:r>
            <a:r>
              <a:rPr lang="en-US" sz="2000" dirty="0"/>
              <a:t>(0) + sin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baseline="-25000" dirty="0"/>
              <a:t>m</a:t>
            </a:r>
            <a:r>
              <a:rPr lang="en-US" sz="2000" baseline="30000" dirty="0"/>
              <a:t>0</a:t>
            </a:r>
            <a:r>
              <a:rPr lang="en-US" sz="2000" dirty="0">
                <a:latin typeface="Symbol" pitchFamily="18" charset="2"/>
              </a:rPr>
              <a:t> n</a:t>
            </a:r>
            <a:r>
              <a:rPr lang="en-US" sz="2000" baseline="-25000" dirty="0"/>
              <a:t>2m</a:t>
            </a:r>
            <a:r>
              <a:rPr lang="en-US" sz="2000" dirty="0"/>
              <a:t>(0)</a:t>
            </a:r>
          </a:p>
        </p:txBody>
      </p:sp>
      <p:sp>
        <p:nvSpPr>
          <p:cNvPr id="742409" name="Text Box 9"/>
          <p:cNvSpPr txBox="1">
            <a:spLocks noChangeArrowheads="1"/>
          </p:cNvSpPr>
          <p:nvPr/>
        </p:nvSpPr>
        <p:spPr bwMode="auto">
          <a:xfrm>
            <a:off x="509588" y="2584450"/>
            <a:ext cx="2714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Adiabatic evolution </a:t>
            </a:r>
          </a:p>
          <a:p>
            <a:r>
              <a:rPr lang="en-US" dirty="0"/>
              <a:t>to the surface of </a:t>
            </a:r>
          </a:p>
          <a:p>
            <a:r>
              <a:rPr lang="en-US" dirty="0"/>
              <a:t>the Sun (zero density): </a:t>
            </a:r>
          </a:p>
        </p:txBody>
      </p:sp>
      <p:sp>
        <p:nvSpPr>
          <p:cNvPr id="742410" name="Text Box 10"/>
          <p:cNvSpPr txBox="1">
            <a:spLocks noChangeArrowheads="1"/>
          </p:cNvSpPr>
          <p:nvPr/>
        </p:nvSpPr>
        <p:spPr bwMode="auto">
          <a:xfrm>
            <a:off x="3816705" y="2632985"/>
            <a:ext cx="1673225" cy="70167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1m</a:t>
            </a:r>
            <a:r>
              <a:rPr lang="en-US" sz="2000" dirty="0"/>
              <a:t>(0) 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1  </a:t>
            </a:r>
          </a:p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2m</a:t>
            </a:r>
            <a:r>
              <a:rPr lang="en-US" sz="2000" dirty="0"/>
              <a:t>(0) 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</a:p>
        </p:txBody>
      </p:sp>
      <p:sp>
        <p:nvSpPr>
          <p:cNvPr id="742411" name="Text Box 11"/>
          <p:cNvSpPr txBox="1">
            <a:spLocks noChangeArrowheads="1"/>
          </p:cNvSpPr>
          <p:nvPr/>
        </p:nvSpPr>
        <p:spPr bwMode="auto">
          <a:xfrm>
            <a:off x="876300" y="3757377"/>
            <a:ext cx="1458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Final state: </a:t>
            </a:r>
          </a:p>
        </p:txBody>
      </p:sp>
      <p:sp>
        <p:nvSpPr>
          <p:cNvPr id="742412" name="Text Box 12"/>
          <p:cNvSpPr txBox="1">
            <a:spLocks noChangeArrowheads="1"/>
          </p:cNvSpPr>
          <p:nvPr/>
        </p:nvSpPr>
        <p:spPr bwMode="auto">
          <a:xfrm>
            <a:off x="2647565" y="3752680"/>
            <a:ext cx="3862092" cy="40011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dirty="0"/>
              <a:t>(f) = </a:t>
            </a:r>
            <a:r>
              <a:rPr lang="en-US" sz="2000" dirty="0" smtClean="0"/>
              <a:t>cos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m</a:t>
            </a:r>
            <a:r>
              <a:rPr lang="en-US" sz="2000" baseline="30000" dirty="0" smtClean="0"/>
              <a:t>0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 smtClean="0"/>
              <a:t>+ sin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m</a:t>
            </a:r>
            <a:r>
              <a:rPr lang="en-US" sz="2000" baseline="30000" dirty="0" smtClean="0"/>
              <a:t>0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2  </a:t>
            </a:r>
            <a:r>
              <a:rPr lang="en-US" sz="2000" dirty="0"/>
              <a:t>e</a:t>
            </a:r>
          </a:p>
        </p:txBody>
      </p:sp>
      <p:sp>
        <p:nvSpPr>
          <p:cNvPr id="742413" name="Text Box 13"/>
          <p:cNvSpPr txBox="1">
            <a:spLocks noChangeArrowheads="1"/>
          </p:cNvSpPr>
          <p:nvPr/>
        </p:nvSpPr>
        <p:spPr bwMode="auto">
          <a:xfrm>
            <a:off x="6029040" y="3674395"/>
            <a:ext cx="4106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i</a:t>
            </a:r>
            <a:r>
              <a:rPr lang="en-US" sz="1600" dirty="0" smtClean="0">
                <a:latin typeface="Symbol" pitchFamily="18" charset="2"/>
              </a:rPr>
              <a:t>f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742414" name="Text Box 14"/>
          <p:cNvSpPr txBox="1">
            <a:spLocks noChangeArrowheads="1"/>
          </p:cNvSpPr>
          <p:nvPr/>
        </p:nvSpPr>
        <p:spPr bwMode="auto">
          <a:xfrm>
            <a:off x="272733" y="4801864"/>
            <a:ext cx="22236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Probability to find </a:t>
            </a:r>
            <a:endParaRPr lang="en-US" dirty="0" smtClean="0"/>
          </a:p>
          <a:p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averaged </a:t>
            </a:r>
            <a:r>
              <a:rPr lang="en-US" dirty="0"/>
              <a:t>over </a:t>
            </a:r>
          </a:p>
          <a:p>
            <a:r>
              <a:rPr lang="en-US" dirty="0"/>
              <a:t>oscillations</a:t>
            </a:r>
          </a:p>
        </p:txBody>
      </p:sp>
      <p:sp>
        <p:nvSpPr>
          <p:cNvPr id="742415" name="Text Box 15"/>
          <p:cNvSpPr txBox="1">
            <a:spLocks noChangeArrowheads="1"/>
          </p:cNvSpPr>
          <p:nvPr/>
        </p:nvSpPr>
        <p:spPr bwMode="auto">
          <a:xfrm>
            <a:off x="2807970" y="4813458"/>
            <a:ext cx="60866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en-US" sz="2000" baseline="-25000" dirty="0" smtClean="0"/>
              <a:t>ee</a:t>
            </a:r>
            <a:r>
              <a:rPr lang="en-US" sz="2000" dirty="0" smtClean="0"/>
              <a:t> = |&lt;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/>
              <a:t>e</a:t>
            </a:r>
            <a:r>
              <a:rPr lang="en-US" sz="2000" dirty="0" err="1" smtClean="0"/>
              <a:t>|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(f)&gt;|</a:t>
            </a:r>
            <a:r>
              <a:rPr lang="en-US" sz="2000" baseline="30000" dirty="0"/>
              <a:t>2 </a:t>
            </a:r>
            <a:r>
              <a:rPr lang="en-US" sz="2000" dirty="0"/>
              <a:t> = </a:t>
            </a:r>
            <a:r>
              <a:rPr lang="en-US" sz="2000" dirty="0" smtClean="0"/>
              <a:t>(</a:t>
            </a:r>
            <a:r>
              <a:rPr lang="en-US" sz="2000" dirty="0" err="1"/>
              <a:t>cos</a:t>
            </a:r>
            <a:r>
              <a:rPr lang="en-US" sz="2000" dirty="0" err="1">
                <a:latin typeface="Symbol" pitchFamily="18" charset="2"/>
              </a:rPr>
              <a:t>q</a:t>
            </a:r>
            <a:r>
              <a:rPr lang="en-US" sz="2000" dirty="0"/>
              <a:t> cos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baseline="-25000" dirty="0"/>
              <a:t>m</a:t>
            </a:r>
            <a:r>
              <a:rPr lang="en-US" sz="2000" baseline="30000" dirty="0"/>
              <a:t>0</a:t>
            </a:r>
            <a:r>
              <a:rPr lang="en-US" sz="2000" dirty="0"/>
              <a:t>)</a:t>
            </a:r>
            <a:r>
              <a:rPr lang="en-US" sz="2000" baseline="30000" dirty="0"/>
              <a:t>2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 smtClean="0"/>
              <a:t>+ (</a:t>
            </a:r>
            <a:r>
              <a:rPr lang="en-US" sz="2000" dirty="0" err="1"/>
              <a:t>sin</a:t>
            </a:r>
            <a:r>
              <a:rPr lang="en-US" sz="2000" dirty="0" err="1">
                <a:latin typeface="Symbol" pitchFamily="18" charset="2"/>
              </a:rPr>
              <a:t>q</a:t>
            </a:r>
            <a:r>
              <a:rPr lang="en-US" sz="2000" dirty="0"/>
              <a:t> sin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baseline="-25000" dirty="0"/>
              <a:t>m</a:t>
            </a:r>
            <a:r>
              <a:rPr lang="en-US" sz="2000" baseline="30000" dirty="0"/>
              <a:t>0</a:t>
            </a:r>
            <a:r>
              <a:rPr lang="en-US" sz="2000" dirty="0"/>
              <a:t>)</a:t>
            </a:r>
            <a:r>
              <a:rPr lang="en-US" sz="2000" baseline="30000" dirty="0"/>
              <a:t>2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742416" name="Text Box 16"/>
          <p:cNvSpPr txBox="1">
            <a:spLocks noChangeArrowheads="1"/>
          </p:cNvSpPr>
          <p:nvPr/>
        </p:nvSpPr>
        <p:spPr bwMode="auto">
          <a:xfrm>
            <a:off x="2777259" y="6026223"/>
            <a:ext cx="3485865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ee</a:t>
            </a:r>
            <a:r>
              <a:rPr lang="en-US" sz="2000" dirty="0" smtClean="0"/>
              <a:t> </a:t>
            </a:r>
            <a:r>
              <a:rPr lang="en-US" sz="2000" dirty="0"/>
              <a:t>= sin</a:t>
            </a:r>
            <a:r>
              <a:rPr lang="en-US" sz="2000" baseline="30000" dirty="0"/>
              <a:t>2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baseline="-25000" dirty="0"/>
              <a:t> </a:t>
            </a:r>
            <a:r>
              <a:rPr lang="en-US" sz="2000" dirty="0"/>
              <a:t> + </a:t>
            </a:r>
            <a:r>
              <a:rPr lang="en-US" sz="2000" dirty="0" err="1" smtClean="0"/>
              <a:t>cos</a:t>
            </a:r>
            <a:r>
              <a:rPr lang="en-US" sz="2000" dirty="0" smtClean="0"/>
              <a:t> </a:t>
            </a:r>
            <a:r>
              <a:rPr lang="en-US" sz="2000" dirty="0"/>
              <a:t>2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dirty="0"/>
              <a:t> cos</a:t>
            </a:r>
            <a:r>
              <a:rPr lang="en-US" sz="2000" baseline="30000" dirty="0"/>
              <a:t>2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baseline="-25000" dirty="0"/>
              <a:t>m</a:t>
            </a:r>
            <a:r>
              <a:rPr lang="en-US" sz="2000" baseline="30000" dirty="0"/>
              <a:t>0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742417" name="Text Box 17"/>
          <p:cNvSpPr txBox="1">
            <a:spLocks noChangeArrowheads="1"/>
          </p:cNvSpPr>
          <p:nvPr/>
        </p:nvSpPr>
        <p:spPr bwMode="auto">
          <a:xfrm>
            <a:off x="4841401" y="5268011"/>
            <a:ext cx="345839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=  0.5[ 1 + </a:t>
            </a:r>
            <a:r>
              <a:rPr lang="en-US" sz="2000" dirty="0" smtClean="0"/>
              <a:t>cos2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m</a:t>
            </a:r>
            <a:r>
              <a:rPr lang="en-US" sz="2000" baseline="30000" dirty="0" smtClean="0"/>
              <a:t>0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cos2</a:t>
            </a:r>
            <a:r>
              <a:rPr lang="en-US" sz="2000" dirty="0" smtClean="0">
                <a:latin typeface="Symbol" pitchFamily="18" charset="2"/>
              </a:rPr>
              <a:t>q </a:t>
            </a:r>
            <a:r>
              <a:rPr lang="en-US" sz="2000" dirty="0"/>
              <a:t>]  </a:t>
            </a:r>
          </a:p>
        </p:txBody>
      </p:sp>
      <p:sp>
        <p:nvSpPr>
          <p:cNvPr id="24593" name="Text Box 18"/>
          <p:cNvSpPr txBox="1">
            <a:spLocks noChangeArrowheads="1"/>
          </p:cNvSpPr>
          <p:nvPr/>
        </p:nvSpPr>
        <p:spPr bwMode="auto">
          <a:xfrm>
            <a:off x="498190" y="1123774"/>
            <a:ext cx="18161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Sun, Supernova</a:t>
            </a:r>
          </a:p>
        </p:txBody>
      </p:sp>
      <p:sp>
        <p:nvSpPr>
          <p:cNvPr id="19" name="Right Arrow 18"/>
          <p:cNvSpPr/>
          <p:nvPr/>
        </p:nvSpPr>
        <p:spPr bwMode="auto">
          <a:xfrm rot="13210767">
            <a:off x="6058299" y="2122313"/>
            <a:ext cx="418018" cy="42034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7518" y="2206778"/>
            <a:ext cx="2605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Mixing angle in matter</a:t>
            </a:r>
          </a:p>
          <a:p>
            <a:r>
              <a:rPr lang="en-US" dirty="0" smtClean="0"/>
              <a:t> in production point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18434" y="6026223"/>
            <a:ext cx="52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or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4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4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4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4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4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4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4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4" grpId="0" animBg="1"/>
      <p:bldP spid="742407" grpId="0"/>
      <p:bldP spid="742408" grpId="0" animBg="1"/>
      <p:bldP spid="742409" grpId="0"/>
      <p:bldP spid="742410" grpId="0" animBg="1"/>
      <p:bldP spid="742411" grpId="0"/>
      <p:bldP spid="742412" grpId="0" animBg="1"/>
      <p:bldP spid="742413" grpId="0"/>
      <p:bldP spid="742414" grpId="0"/>
      <p:bldP spid="742415" grpId="0" animBg="1"/>
      <p:bldP spid="742416" grpId="0" animBg="1"/>
      <p:bldP spid="742417" grpId="0" animBg="1"/>
      <p:bldP spid="19" grpId="0" animBg="1"/>
      <p:bldP spid="20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-1524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4979" name="Freeform 3"/>
          <p:cNvSpPr>
            <a:spLocks/>
          </p:cNvSpPr>
          <p:nvPr/>
        </p:nvSpPr>
        <p:spPr bwMode="auto">
          <a:xfrm>
            <a:off x="2995174" y="199674"/>
            <a:ext cx="2362200" cy="2514600"/>
          </a:xfrm>
          <a:custGeom>
            <a:avLst/>
            <a:gdLst/>
            <a:ahLst/>
            <a:cxnLst>
              <a:cxn ang="0">
                <a:pos x="768" y="720"/>
              </a:cxn>
              <a:cxn ang="0">
                <a:pos x="1344" y="0"/>
              </a:cxn>
              <a:cxn ang="0">
                <a:pos x="1104" y="816"/>
              </a:cxn>
              <a:cxn ang="0">
                <a:pos x="1440" y="816"/>
              </a:cxn>
              <a:cxn ang="0">
                <a:pos x="1152" y="1104"/>
              </a:cxn>
              <a:cxn ang="0">
                <a:pos x="1488" y="1392"/>
              </a:cxn>
              <a:cxn ang="0">
                <a:pos x="1008" y="1344"/>
              </a:cxn>
              <a:cxn ang="0">
                <a:pos x="1008" y="1584"/>
              </a:cxn>
              <a:cxn ang="0">
                <a:pos x="720" y="1392"/>
              </a:cxn>
              <a:cxn ang="0">
                <a:pos x="528" y="1584"/>
              </a:cxn>
              <a:cxn ang="0">
                <a:pos x="384" y="1344"/>
              </a:cxn>
              <a:cxn ang="0">
                <a:pos x="0" y="1584"/>
              </a:cxn>
              <a:cxn ang="0">
                <a:pos x="240" y="1152"/>
              </a:cxn>
              <a:cxn ang="0">
                <a:pos x="48" y="960"/>
              </a:cxn>
              <a:cxn ang="0">
                <a:pos x="336" y="960"/>
              </a:cxn>
              <a:cxn ang="0">
                <a:pos x="96" y="528"/>
              </a:cxn>
              <a:cxn ang="0">
                <a:pos x="480" y="720"/>
              </a:cxn>
              <a:cxn ang="0">
                <a:pos x="528" y="432"/>
              </a:cxn>
              <a:cxn ang="0">
                <a:pos x="768" y="720"/>
              </a:cxn>
            </a:cxnLst>
            <a:rect l="0" t="0" r="r" b="b"/>
            <a:pathLst>
              <a:path w="1488" h="1584">
                <a:moveTo>
                  <a:pt x="768" y="720"/>
                </a:moveTo>
                <a:lnTo>
                  <a:pt x="1344" y="0"/>
                </a:lnTo>
                <a:lnTo>
                  <a:pt x="1104" y="816"/>
                </a:lnTo>
                <a:lnTo>
                  <a:pt x="1440" y="816"/>
                </a:lnTo>
                <a:lnTo>
                  <a:pt x="1152" y="1104"/>
                </a:lnTo>
                <a:lnTo>
                  <a:pt x="1488" y="1392"/>
                </a:lnTo>
                <a:lnTo>
                  <a:pt x="1008" y="1344"/>
                </a:lnTo>
                <a:lnTo>
                  <a:pt x="1008" y="1584"/>
                </a:lnTo>
                <a:lnTo>
                  <a:pt x="720" y="1392"/>
                </a:lnTo>
                <a:lnTo>
                  <a:pt x="528" y="1584"/>
                </a:lnTo>
                <a:lnTo>
                  <a:pt x="384" y="1344"/>
                </a:lnTo>
                <a:lnTo>
                  <a:pt x="0" y="1584"/>
                </a:lnTo>
                <a:lnTo>
                  <a:pt x="240" y="1152"/>
                </a:lnTo>
                <a:lnTo>
                  <a:pt x="48" y="960"/>
                </a:lnTo>
                <a:lnTo>
                  <a:pt x="336" y="960"/>
                </a:lnTo>
                <a:lnTo>
                  <a:pt x="96" y="528"/>
                </a:lnTo>
                <a:lnTo>
                  <a:pt x="480" y="720"/>
                </a:lnTo>
                <a:lnTo>
                  <a:pt x="528" y="432"/>
                </a:lnTo>
                <a:lnTo>
                  <a:pt x="768" y="72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54982" name="WordArt 6"/>
          <p:cNvSpPr>
            <a:spLocks noChangeArrowheads="1" noChangeShapeType="1" noTextEdit="1"/>
          </p:cNvSpPr>
          <p:nvPr/>
        </p:nvSpPr>
        <p:spPr bwMode="auto">
          <a:xfrm>
            <a:off x="581748" y="182885"/>
            <a:ext cx="7814109" cy="6805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Oscillations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vs. adiabatic conversion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 Black"/>
            </a:endParaRPr>
          </a:p>
        </p:txBody>
      </p:sp>
      <p:sp>
        <p:nvSpPr>
          <p:cNvPr id="254985" name="WordArt 9"/>
          <p:cNvSpPr>
            <a:spLocks noChangeArrowheads="1" noChangeShapeType="1" noTextEdit="1"/>
          </p:cNvSpPr>
          <p:nvPr/>
        </p:nvSpPr>
        <p:spPr bwMode="auto">
          <a:xfrm>
            <a:off x="900113" y="2647852"/>
            <a:ext cx="2473325" cy="47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Oscillations</a:t>
            </a:r>
          </a:p>
        </p:txBody>
      </p:sp>
      <p:sp>
        <p:nvSpPr>
          <p:cNvPr id="254986" name="WordArt 10"/>
          <p:cNvSpPr>
            <a:spLocks noChangeArrowheads="1" noChangeShapeType="1" noTextEdit="1"/>
          </p:cNvSpPr>
          <p:nvPr/>
        </p:nvSpPr>
        <p:spPr bwMode="auto">
          <a:xfrm>
            <a:off x="4734074" y="2669118"/>
            <a:ext cx="4114800" cy="47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Adiabatic conversion</a:t>
            </a:r>
          </a:p>
        </p:txBody>
      </p:sp>
      <p:sp>
        <p:nvSpPr>
          <p:cNvPr id="254987" name="Text Box 11"/>
          <p:cNvSpPr txBox="1">
            <a:spLocks noChangeArrowheads="1"/>
          </p:cNvSpPr>
          <p:nvPr/>
        </p:nvSpPr>
        <p:spPr bwMode="auto">
          <a:xfrm>
            <a:off x="900113" y="3204087"/>
            <a:ext cx="3062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Vacuum or uniform medium</a:t>
            </a:r>
          </a:p>
          <a:p>
            <a:r>
              <a:rPr lang="en-US" dirty="0"/>
              <a:t> with constant  parameters</a:t>
            </a:r>
          </a:p>
        </p:txBody>
      </p:sp>
      <p:sp>
        <p:nvSpPr>
          <p:cNvPr id="254988" name="Text Box 12"/>
          <p:cNvSpPr txBox="1">
            <a:spLocks noChangeArrowheads="1"/>
          </p:cNvSpPr>
          <p:nvPr/>
        </p:nvSpPr>
        <p:spPr bwMode="auto">
          <a:xfrm>
            <a:off x="4875213" y="3193305"/>
            <a:ext cx="4116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Non-uniform medium or/and medium </a:t>
            </a:r>
          </a:p>
          <a:p>
            <a:r>
              <a:rPr lang="en-US" dirty="0"/>
              <a:t>with varying in time  parameters</a:t>
            </a:r>
          </a:p>
        </p:txBody>
      </p:sp>
      <p:sp>
        <p:nvSpPr>
          <p:cNvPr id="254989" name="Text Box 13"/>
          <p:cNvSpPr txBox="1">
            <a:spLocks noChangeArrowheads="1"/>
          </p:cNvSpPr>
          <p:nvPr/>
        </p:nvSpPr>
        <p:spPr bwMode="auto">
          <a:xfrm>
            <a:off x="990600" y="4191000"/>
            <a:ext cx="296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Phase difference increase</a:t>
            </a:r>
          </a:p>
          <a:p>
            <a:r>
              <a:rPr lang="en-US"/>
              <a:t>between the eigenstates</a:t>
            </a:r>
          </a:p>
        </p:txBody>
      </p:sp>
      <p:sp>
        <p:nvSpPr>
          <p:cNvPr id="254990" name="Text Box 14"/>
          <p:cNvSpPr txBox="1">
            <a:spLocks noChangeArrowheads="1"/>
          </p:cNvSpPr>
          <p:nvPr/>
        </p:nvSpPr>
        <p:spPr bwMode="auto">
          <a:xfrm>
            <a:off x="4876800" y="4159250"/>
            <a:ext cx="3967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Change of  mixing in medium = </a:t>
            </a:r>
          </a:p>
          <a:p>
            <a:r>
              <a:rPr lang="en-US"/>
              <a:t>change of flavor of the eigenstates</a:t>
            </a:r>
          </a:p>
        </p:txBody>
      </p:sp>
      <p:sp>
        <p:nvSpPr>
          <p:cNvPr id="254991" name="Text Box 15"/>
          <p:cNvSpPr txBox="1">
            <a:spLocks noChangeArrowheads="1"/>
          </p:cNvSpPr>
          <p:nvPr/>
        </p:nvSpPr>
        <p:spPr bwMode="auto">
          <a:xfrm>
            <a:off x="3463925" y="1347614"/>
            <a:ext cx="15616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Different </a:t>
            </a:r>
          </a:p>
          <a:p>
            <a:r>
              <a:rPr lang="en-US" sz="2000" dirty="0"/>
              <a:t>degrees of </a:t>
            </a:r>
          </a:p>
          <a:p>
            <a:r>
              <a:rPr lang="en-US" sz="2000" dirty="0"/>
              <a:t>freedom </a:t>
            </a:r>
          </a:p>
        </p:txBody>
      </p:sp>
      <p:sp>
        <p:nvSpPr>
          <p:cNvPr id="254992" name="Text Box 16"/>
          <p:cNvSpPr txBox="1">
            <a:spLocks noChangeArrowheads="1"/>
          </p:cNvSpPr>
          <p:nvPr/>
        </p:nvSpPr>
        <p:spPr bwMode="auto">
          <a:xfrm>
            <a:off x="3117850" y="6059805"/>
            <a:ext cx="3130550" cy="65087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dirty="0"/>
              <a:t>In non-uniform medium: </a:t>
            </a:r>
          </a:p>
          <a:p>
            <a:r>
              <a:rPr lang="en-US" dirty="0"/>
              <a:t>interplay of both processes</a:t>
            </a:r>
          </a:p>
        </p:txBody>
      </p:sp>
      <p:sp>
        <p:nvSpPr>
          <p:cNvPr id="16" name="TextBox 15"/>
          <p:cNvSpPr txBox="1"/>
          <p:nvPr/>
        </p:nvSpPr>
        <p:spPr>
          <a:xfrm rot="21326863">
            <a:off x="7602279" y="5481754"/>
            <a:ext cx="124659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Phase is irrelevant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809" y="5163370"/>
            <a:ext cx="1272309" cy="92333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Mixing</a:t>
            </a:r>
          </a:p>
          <a:p>
            <a:r>
              <a:rPr lang="en-US" dirty="0" smtClean="0"/>
              <a:t>does not change</a:t>
            </a:r>
            <a:endParaRPr lang="en-US" dirty="0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379245" y="5840847"/>
            <a:ext cx="107723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baseline="-25000" dirty="0" err="1" smtClean="0">
                <a:latin typeface="Times New Roman" pitchFamily="18" charset="0"/>
              </a:rPr>
              <a:t>m</a:t>
            </a:r>
            <a:r>
              <a:rPr lang="en-US" sz="2400" baseline="-25000" dirty="0" smtClean="0">
                <a:latin typeface="Times New Roman" pitchFamily="18" charset="0"/>
              </a:rPr>
              <a:t> </a:t>
            </a:r>
            <a:r>
              <a:rPr lang="en-US" sz="2400" dirty="0" smtClean="0"/>
              <a:t>(E)</a:t>
            </a:r>
            <a:r>
              <a:rPr lang="en-US" sz="2400" baseline="-25000" dirty="0" smtClean="0">
                <a:latin typeface="Times New Roman" pitchFamily="18" charset="0"/>
              </a:rPr>
              <a:t>  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2036611" y="4891286"/>
            <a:ext cx="713657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r>
              <a:rPr lang="en-US" sz="2400" dirty="0" smtClean="0"/>
              <a:t>(t)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733534" y="4915475"/>
            <a:ext cx="107723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baseline="-25000" dirty="0" err="1" smtClean="0">
                <a:latin typeface="Times New Roman" pitchFamily="18" charset="0"/>
              </a:rPr>
              <a:t>m</a:t>
            </a:r>
            <a:r>
              <a:rPr lang="en-US" sz="2400" baseline="-25000" dirty="0" smtClean="0">
                <a:latin typeface="Times New Roman" pitchFamily="18" charset="0"/>
              </a:rPr>
              <a:t> </a:t>
            </a:r>
            <a:r>
              <a:rPr lang="en-US" sz="2400" dirty="0" smtClean="0"/>
              <a:t>(t)</a:t>
            </a:r>
            <a:r>
              <a:rPr lang="en-US" sz="2400" baseline="-25000" dirty="0" smtClean="0">
                <a:latin typeface="Times New Roman" pitchFamily="18" charset="0"/>
              </a:rPr>
              <a:t>  </a:t>
            </a:r>
            <a:endParaRPr lang="en-US" sz="2400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-18599" y="-4412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28678" name="Picture 6" descr="constl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445" y="3605692"/>
            <a:ext cx="3673918" cy="2754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681163" y="3616325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Constant density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114300" y="3589119"/>
            <a:ext cx="732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 (E)</a:t>
            </a:r>
          </a:p>
          <a:p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(E)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209997" y="3896387"/>
            <a:ext cx="5334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2590800" y="6465888"/>
            <a:ext cx="688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E/E</a:t>
            </a:r>
            <a:r>
              <a:rPr lang="en-US" baseline="-25000" dirty="0"/>
              <a:t>R</a:t>
            </a:r>
            <a:endParaRPr lang="en-US" dirty="0"/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6807200" y="5268913"/>
            <a:ext cx="1181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k = </a:t>
            </a:r>
            <a:r>
              <a:rPr lang="en-US">
                <a:latin typeface="Symbol" pitchFamily="18" charset="2"/>
              </a:rPr>
              <a:t>p</a:t>
            </a:r>
            <a:r>
              <a:rPr lang="en-US">
                <a:latin typeface="Times New Roman" pitchFamily="18" charset="0"/>
              </a:rPr>
              <a:t> L/ l</a:t>
            </a:r>
            <a:r>
              <a:rPr lang="en-US" baseline="-25000">
                <a:latin typeface="Times New Roman" pitchFamily="18" charset="0"/>
              </a:rPr>
              <a:t>0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4521200" y="17145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Symbol" pitchFamily="18" charset="2"/>
              </a:rPr>
              <a:t>n</a:t>
            </a:r>
          </a:p>
        </p:txBody>
      </p:sp>
      <p:pic>
        <p:nvPicPr>
          <p:cNvPr id="28695" name="Picture 24" descr="pro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1097" y="3602038"/>
            <a:ext cx="3636335" cy="2754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96" name="Text Box 25"/>
          <p:cNvSpPr txBox="1">
            <a:spLocks noChangeArrowheads="1"/>
          </p:cNvSpPr>
          <p:nvPr/>
        </p:nvSpPr>
        <p:spPr bwMode="auto">
          <a:xfrm>
            <a:off x="6315075" y="6451600"/>
            <a:ext cx="688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E/E</a:t>
            </a:r>
            <a:r>
              <a:rPr lang="en-US" baseline="-25000" dirty="0"/>
              <a:t>R</a:t>
            </a:r>
            <a:endParaRPr lang="en-US" dirty="0"/>
          </a:p>
        </p:txBody>
      </p:sp>
      <p:sp>
        <p:nvSpPr>
          <p:cNvPr id="28697" name="WordArt 26"/>
          <p:cNvSpPr>
            <a:spLocks noChangeArrowheads="1" noChangeShapeType="1" noTextEdit="1"/>
          </p:cNvSpPr>
          <p:nvPr/>
        </p:nvSpPr>
        <p:spPr bwMode="auto">
          <a:xfrm>
            <a:off x="254512" y="350868"/>
            <a:ext cx="8645525" cy="7917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Resonance oscillations vs. adiabatic conversion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8698" name="Text Box 27"/>
          <p:cNvSpPr txBox="1">
            <a:spLocks noChangeArrowheads="1"/>
          </p:cNvSpPr>
          <p:nvPr/>
        </p:nvSpPr>
        <p:spPr bwMode="auto">
          <a:xfrm>
            <a:off x="5505450" y="3616325"/>
            <a:ext cx="273544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Monotonously changing</a:t>
            </a:r>
          </a:p>
          <a:p>
            <a:r>
              <a:rPr lang="en-US" dirty="0"/>
              <a:t>density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5112884" y="2315256"/>
            <a:ext cx="3555519" cy="838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40000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847194" y="2315256"/>
            <a:ext cx="3674006" cy="83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51543" y="1714500"/>
            <a:ext cx="396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Passing through the matter filter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8"/>
          <p:cNvSpPr>
            <a:spLocks noChangeArrowheads="1"/>
          </p:cNvSpPr>
          <p:nvPr/>
        </p:nvSpPr>
        <p:spPr bwMode="auto">
          <a:xfrm>
            <a:off x="-7415" y="-1898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6369753" y="3448755"/>
            <a:ext cx="1558011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876800" y="5638800"/>
            <a:ext cx="1752600" cy="6858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657600" y="2590800"/>
            <a:ext cx="1752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594579" y="1508125"/>
            <a:ext cx="1922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 ~  </a:t>
            </a:r>
            <a:r>
              <a:rPr lang="en-US" sz="2000" dirty="0" smtClean="0">
                <a:solidFill>
                  <a:schemeClr val="tx2"/>
                </a:solidFill>
              </a:rPr>
              <a:t>|H</a:t>
            </a:r>
            <a:r>
              <a:rPr lang="en-US" sz="2000" baseline="-25000" dirty="0" smtClean="0">
                <a:solidFill>
                  <a:schemeClr val="tx2"/>
                </a:solidFill>
              </a:rPr>
              <a:t>2m </a:t>
            </a:r>
            <a:r>
              <a:rPr lang="en-US" sz="2000" dirty="0">
                <a:solidFill>
                  <a:schemeClr val="tx2"/>
                </a:solidFill>
              </a:rPr>
              <a:t>- </a:t>
            </a:r>
            <a:r>
              <a:rPr lang="en-US" sz="2000" dirty="0" smtClean="0">
                <a:solidFill>
                  <a:schemeClr val="tx2"/>
                </a:solidFill>
              </a:rPr>
              <a:t>H</a:t>
            </a:r>
            <a:r>
              <a:rPr lang="en-US" sz="2000" baseline="-25000" dirty="0" smtClean="0">
                <a:solidFill>
                  <a:schemeClr val="tx2"/>
                </a:solidFill>
              </a:rPr>
              <a:t>1m </a:t>
            </a:r>
            <a:r>
              <a:rPr lang="en-US" sz="2000" dirty="0">
                <a:solidFill>
                  <a:schemeClr val="tx2"/>
                </a:solidFill>
              </a:rPr>
              <a:t>|               </a:t>
            </a:r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4094645" y="174171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3733800" y="257175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1m               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2m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6634" name="AutoShape 11"/>
          <p:cNvSpPr>
            <a:spLocks noChangeArrowheads="1"/>
          </p:cNvSpPr>
          <p:nvPr/>
        </p:nvSpPr>
        <p:spPr bwMode="auto">
          <a:xfrm>
            <a:off x="4267200" y="2695575"/>
            <a:ext cx="457200" cy="2286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288970" y="1516774"/>
            <a:ext cx="36011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If density n</a:t>
            </a:r>
            <a:r>
              <a:rPr lang="en-US" sz="2000" baseline="-25000" dirty="0"/>
              <a:t>e</a:t>
            </a:r>
            <a:r>
              <a:rPr lang="en-US" sz="2000" dirty="0"/>
              <a:t>(t) </a:t>
            </a:r>
            <a:r>
              <a:rPr lang="en-US" sz="2000" dirty="0" smtClean="0"/>
              <a:t>changes </a:t>
            </a:r>
            <a:r>
              <a:rPr lang="en-US" sz="2000" dirty="0"/>
              <a:t>fast  </a:t>
            </a:r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4061181" y="1362075"/>
            <a:ext cx="6014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/>
              <a:t>d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m</a:t>
            </a:r>
            <a:endParaRPr lang="en-US" sz="2000" baseline="30000" dirty="0"/>
          </a:p>
          <a:p>
            <a:r>
              <a:rPr lang="en-US" sz="2000" dirty="0" err="1"/>
              <a:t>dt</a:t>
            </a:r>
            <a:endParaRPr lang="en-US" sz="2000" dirty="0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>
            <a:off x="4030137" y="1447800"/>
            <a:ext cx="1588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 flipH="1">
            <a:off x="4659492" y="1447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16"/>
          <p:cNvSpPr txBox="1">
            <a:spLocks noChangeArrowheads="1"/>
          </p:cNvSpPr>
          <p:nvPr/>
        </p:nvSpPr>
        <p:spPr bwMode="auto">
          <a:xfrm>
            <a:off x="132040" y="2082221"/>
            <a:ext cx="77957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the off-diagonal terms in the Hamiltonian can not be neglected </a:t>
            </a:r>
          </a:p>
        </p:txBody>
      </p:sp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2199423" y="2612303"/>
            <a:ext cx="1555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transitions </a:t>
            </a:r>
          </a:p>
        </p:txBody>
      </p:sp>
      <p:sp>
        <p:nvSpPr>
          <p:cNvPr id="26641" name="Text Box 18"/>
          <p:cNvSpPr txBox="1">
            <a:spLocks noChangeArrowheads="1"/>
          </p:cNvSpPr>
          <p:nvPr/>
        </p:nvSpPr>
        <p:spPr bwMode="auto">
          <a:xfrm>
            <a:off x="262800" y="3055854"/>
            <a:ext cx="8265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Admixtures of             </a:t>
            </a:r>
            <a:r>
              <a:rPr lang="en-US" sz="2000" dirty="0" smtClean="0"/>
              <a:t>in </a:t>
            </a:r>
            <a:r>
              <a:rPr lang="en-US" sz="2000" dirty="0"/>
              <a:t>a </a:t>
            </a:r>
            <a:r>
              <a:rPr lang="en-US" sz="2000" dirty="0" smtClean="0"/>
              <a:t>given propagating  </a:t>
            </a:r>
            <a:r>
              <a:rPr lang="en-US" sz="2000" dirty="0"/>
              <a:t>neutrino state </a:t>
            </a:r>
            <a:r>
              <a:rPr lang="en-US" sz="2000" dirty="0" smtClean="0"/>
              <a:t>change</a:t>
            </a:r>
            <a:endParaRPr lang="en-US" sz="2000" dirty="0"/>
          </a:p>
        </p:txBody>
      </p:sp>
      <p:sp>
        <p:nvSpPr>
          <p:cNvPr id="26642" name="Text Box 19"/>
          <p:cNvSpPr txBox="1">
            <a:spLocks noChangeArrowheads="1"/>
          </p:cNvSpPr>
          <p:nvPr/>
        </p:nvSpPr>
        <p:spPr bwMode="auto">
          <a:xfrm>
            <a:off x="2098294" y="3021257"/>
            <a:ext cx="1016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1m  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2m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6644" name="Text Box 22"/>
          <p:cNvSpPr txBox="1">
            <a:spLocks noChangeArrowheads="1"/>
          </p:cNvSpPr>
          <p:nvPr/>
        </p:nvSpPr>
        <p:spPr bwMode="auto">
          <a:xfrm>
            <a:off x="209588" y="3641313"/>
            <a:ext cx="2579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``Jump probability’’</a:t>
            </a:r>
          </a:p>
        </p:txBody>
      </p:sp>
      <p:sp>
        <p:nvSpPr>
          <p:cNvPr id="26645" name="Freeform 23"/>
          <p:cNvSpPr>
            <a:spLocks/>
          </p:cNvSpPr>
          <p:nvPr/>
        </p:nvSpPr>
        <p:spPr bwMode="auto">
          <a:xfrm>
            <a:off x="1066800" y="4343400"/>
            <a:ext cx="2819400" cy="863600"/>
          </a:xfrm>
          <a:custGeom>
            <a:avLst/>
            <a:gdLst>
              <a:gd name="T0" fmla="*/ 0 w 1776"/>
              <a:gd name="T1" fmla="*/ 2147483647 h 544"/>
              <a:gd name="T2" fmla="*/ 2147483647 w 1776"/>
              <a:gd name="T3" fmla="*/ 2147483647 h 544"/>
              <a:gd name="T4" fmla="*/ 2147483647 w 1776"/>
              <a:gd name="T5" fmla="*/ 2147483647 h 544"/>
              <a:gd name="T6" fmla="*/ 2147483647 w 1776"/>
              <a:gd name="T7" fmla="*/ 0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544"/>
              <a:gd name="T14" fmla="*/ 1776 w 1776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544">
                <a:moveTo>
                  <a:pt x="0" y="528"/>
                </a:moveTo>
                <a:cubicBezTo>
                  <a:pt x="356" y="536"/>
                  <a:pt x="712" y="544"/>
                  <a:pt x="912" y="528"/>
                </a:cubicBezTo>
                <a:cubicBezTo>
                  <a:pt x="1112" y="512"/>
                  <a:pt x="1056" y="520"/>
                  <a:pt x="1200" y="432"/>
                </a:cubicBezTo>
                <a:cubicBezTo>
                  <a:pt x="1344" y="344"/>
                  <a:pt x="1560" y="172"/>
                  <a:pt x="1776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Freeform 24"/>
          <p:cNvSpPr>
            <a:spLocks/>
          </p:cNvSpPr>
          <p:nvPr/>
        </p:nvSpPr>
        <p:spPr bwMode="auto">
          <a:xfrm flipH="1" flipV="1">
            <a:off x="1524000" y="5410200"/>
            <a:ext cx="2819400" cy="863600"/>
          </a:xfrm>
          <a:custGeom>
            <a:avLst/>
            <a:gdLst>
              <a:gd name="T0" fmla="*/ 0 w 1776"/>
              <a:gd name="T1" fmla="*/ 2147483647 h 544"/>
              <a:gd name="T2" fmla="*/ 2147483647 w 1776"/>
              <a:gd name="T3" fmla="*/ 2147483647 h 544"/>
              <a:gd name="T4" fmla="*/ 2147483647 w 1776"/>
              <a:gd name="T5" fmla="*/ 2147483647 h 544"/>
              <a:gd name="T6" fmla="*/ 2147483647 w 1776"/>
              <a:gd name="T7" fmla="*/ 0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544"/>
              <a:gd name="T14" fmla="*/ 1776 w 1776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544">
                <a:moveTo>
                  <a:pt x="0" y="528"/>
                </a:moveTo>
                <a:cubicBezTo>
                  <a:pt x="356" y="536"/>
                  <a:pt x="712" y="544"/>
                  <a:pt x="912" y="528"/>
                </a:cubicBezTo>
                <a:cubicBezTo>
                  <a:pt x="1112" y="512"/>
                  <a:pt x="1056" y="520"/>
                  <a:pt x="1200" y="432"/>
                </a:cubicBezTo>
                <a:cubicBezTo>
                  <a:pt x="1344" y="344"/>
                  <a:pt x="1560" y="172"/>
                  <a:pt x="1776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Line 25"/>
          <p:cNvSpPr>
            <a:spLocks noChangeShapeType="1"/>
          </p:cNvSpPr>
          <p:nvPr/>
        </p:nvSpPr>
        <p:spPr bwMode="auto">
          <a:xfrm rot="-5400000">
            <a:off x="-76200" y="5334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Line 26"/>
          <p:cNvSpPr>
            <a:spLocks noChangeShapeType="1"/>
          </p:cNvSpPr>
          <p:nvPr/>
        </p:nvSpPr>
        <p:spPr bwMode="auto">
          <a:xfrm>
            <a:off x="990600" y="62769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Text Box 27"/>
          <p:cNvSpPr txBox="1">
            <a:spLocks noChangeArrowheads="1"/>
          </p:cNvSpPr>
          <p:nvPr/>
        </p:nvSpPr>
        <p:spPr bwMode="auto">
          <a:xfrm>
            <a:off x="669925" y="42052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H</a:t>
            </a:r>
          </a:p>
        </p:txBody>
      </p:sp>
      <p:sp>
        <p:nvSpPr>
          <p:cNvPr id="26650" name="Text Box 28"/>
          <p:cNvSpPr txBox="1">
            <a:spLocks noChangeArrowheads="1"/>
          </p:cNvSpPr>
          <p:nvPr/>
        </p:nvSpPr>
        <p:spPr bwMode="auto">
          <a:xfrm>
            <a:off x="4184650" y="61722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n</a:t>
            </a:r>
          </a:p>
        </p:txBody>
      </p:sp>
      <p:sp>
        <p:nvSpPr>
          <p:cNvPr id="26651" name="Text Box 29"/>
          <p:cNvSpPr txBox="1">
            <a:spLocks noChangeArrowheads="1"/>
          </p:cNvSpPr>
          <p:nvPr/>
        </p:nvSpPr>
        <p:spPr bwMode="auto">
          <a:xfrm>
            <a:off x="2971800" y="5029200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H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6652" name="Text Box 30"/>
          <p:cNvSpPr txBox="1">
            <a:spLocks noChangeArrowheads="1"/>
          </p:cNvSpPr>
          <p:nvPr/>
        </p:nvSpPr>
        <p:spPr bwMode="auto">
          <a:xfrm>
            <a:off x="6423319" y="3695159"/>
            <a:ext cx="862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P</a:t>
            </a:r>
            <a:r>
              <a:rPr lang="en-US" sz="2000" baseline="-25000" dirty="0" smtClean="0">
                <a:latin typeface="Times New Roman" pitchFamily="18" charset="0"/>
              </a:rPr>
              <a:t>12 </a:t>
            </a:r>
            <a:r>
              <a:rPr lang="en-US" sz="2000" dirty="0" smtClean="0">
                <a:latin typeface="Times New Roman" pitchFamily="18" charset="0"/>
              </a:rPr>
              <a:t>= </a:t>
            </a:r>
            <a:r>
              <a:rPr lang="en-US" sz="2000" dirty="0">
                <a:latin typeface="Times New Roman" pitchFamily="18" charset="0"/>
              </a:rPr>
              <a:t>e</a:t>
            </a:r>
          </a:p>
        </p:txBody>
      </p:sp>
      <p:sp>
        <p:nvSpPr>
          <p:cNvPr id="26653" name="Text Box 31"/>
          <p:cNvSpPr txBox="1">
            <a:spLocks noChangeArrowheads="1"/>
          </p:cNvSpPr>
          <p:nvPr/>
        </p:nvSpPr>
        <p:spPr bwMode="auto">
          <a:xfrm>
            <a:off x="3810000" y="4267200"/>
            <a:ext cx="5886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</a:rPr>
              <a:t>2m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6654" name="Text Box 32"/>
          <p:cNvSpPr txBox="1">
            <a:spLocks noChangeArrowheads="1"/>
          </p:cNvSpPr>
          <p:nvPr/>
        </p:nvSpPr>
        <p:spPr bwMode="auto">
          <a:xfrm>
            <a:off x="3810000" y="5394325"/>
            <a:ext cx="5886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</a:rPr>
              <a:t>1m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6655" name="Text Box 33"/>
          <p:cNvSpPr txBox="1">
            <a:spLocks noChangeArrowheads="1"/>
          </p:cNvSpPr>
          <p:nvPr/>
        </p:nvSpPr>
        <p:spPr bwMode="auto">
          <a:xfrm>
            <a:off x="7286920" y="3425683"/>
            <a:ext cx="454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Symbol" pitchFamily="18" charset="2"/>
              </a:rPr>
              <a:t>D</a:t>
            </a:r>
            <a:r>
              <a:rPr lang="en-US" sz="1600" dirty="0">
                <a:latin typeface="Times New Roman" pitchFamily="18" charset="0"/>
              </a:rPr>
              <a:t>H</a:t>
            </a:r>
          </a:p>
          <a:p>
            <a:r>
              <a:rPr lang="en-US" sz="1600" dirty="0">
                <a:latin typeface="Times New Roman" pitchFamily="18" charset="0"/>
              </a:rPr>
              <a:t> E</a:t>
            </a:r>
            <a:r>
              <a:rPr lang="en-US" sz="1600" baseline="-25000" dirty="0">
                <a:latin typeface="Times New Roman" pitchFamily="18" charset="0"/>
              </a:rPr>
              <a:t>n</a:t>
            </a:r>
            <a:endParaRPr lang="en-US" sz="1600" dirty="0">
              <a:latin typeface="Symbol" pitchFamily="18" charset="2"/>
            </a:endParaRPr>
          </a:p>
        </p:txBody>
      </p:sp>
      <p:sp>
        <p:nvSpPr>
          <p:cNvPr id="26656" name="Line 34"/>
          <p:cNvSpPr>
            <a:spLocks noChangeShapeType="1"/>
          </p:cNvSpPr>
          <p:nvPr/>
        </p:nvSpPr>
        <p:spPr bwMode="auto">
          <a:xfrm flipH="1" flipV="1">
            <a:off x="7374814" y="3738774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AutoShape 35"/>
          <p:cNvSpPr>
            <a:spLocks noChangeArrowheads="1"/>
          </p:cNvSpPr>
          <p:nvPr/>
        </p:nvSpPr>
        <p:spPr bwMode="auto">
          <a:xfrm>
            <a:off x="2667000" y="5181600"/>
            <a:ext cx="228600" cy="2286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Text Box 37"/>
          <p:cNvSpPr txBox="1">
            <a:spLocks noChangeArrowheads="1"/>
          </p:cNvSpPr>
          <p:nvPr/>
        </p:nvSpPr>
        <p:spPr bwMode="auto">
          <a:xfrm>
            <a:off x="6029276" y="4662487"/>
            <a:ext cx="30941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is the energy </a:t>
            </a:r>
            <a:r>
              <a:rPr lang="en-US" sz="2000" dirty="0" smtClean="0"/>
              <a:t>associated</a:t>
            </a:r>
          </a:p>
          <a:p>
            <a:r>
              <a:rPr lang="en-US" sz="2000" dirty="0" smtClean="0"/>
              <a:t>to change of density</a:t>
            </a:r>
            <a:endParaRPr lang="en-US" sz="2000" dirty="0"/>
          </a:p>
        </p:txBody>
      </p:sp>
      <p:sp>
        <p:nvSpPr>
          <p:cNvPr id="26660" name="Line 38"/>
          <p:cNvSpPr>
            <a:spLocks noChangeShapeType="1"/>
          </p:cNvSpPr>
          <p:nvPr/>
        </p:nvSpPr>
        <p:spPr bwMode="auto">
          <a:xfrm>
            <a:off x="7188566" y="3737187"/>
            <a:ext cx="762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2" name="Text Box 41"/>
          <p:cNvSpPr txBox="1">
            <a:spLocks noChangeArrowheads="1"/>
          </p:cNvSpPr>
          <p:nvPr/>
        </p:nvSpPr>
        <p:spPr bwMode="auto">
          <a:xfrm>
            <a:off x="4859865" y="5775325"/>
            <a:ext cx="1101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12  </a:t>
            </a:r>
            <a:r>
              <a:rPr lang="en-US" sz="2400" dirty="0" smtClean="0"/>
              <a:t>= </a:t>
            </a:r>
            <a:r>
              <a:rPr lang="en-US" sz="2400" dirty="0"/>
              <a:t>e</a:t>
            </a:r>
          </a:p>
        </p:txBody>
      </p:sp>
      <p:sp>
        <p:nvSpPr>
          <p:cNvPr id="26663" name="Text Box 42"/>
          <p:cNvSpPr txBox="1">
            <a:spLocks noChangeArrowheads="1"/>
          </p:cNvSpPr>
          <p:nvPr/>
        </p:nvSpPr>
        <p:spPr bwMode="auto">
          <a:xfrm>
            <a:off x="5805312" y="5619221"/>
            <a:ext cx="880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</a:rPr>
              <a:t>- 2</a:t>
            </a:r>
            <a:r>
              <a:rPr lang="en-US" dirty="0" smtClean="0">
                <a:latin typeface="Symbol" pitchFamily="18" charset="2"/>
              </a:rPr>
              <a:t>p /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baseline="-25000" dirty="0" err="1" smtClean="0">
                <a:latin typeface="Times New Roman" pitchFamily="18" charset="0"/>
              </a:rPr>
              <a:t>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6664" name="Text Box 43"/>
          <p:cNvSpPr txBox="1">
            <a:spLocks noChangeArrowheads="1"/>
          </p:cNvSpPr>
          <p:nvPr/>
        </p:nvSpPr>
        <p:spPr bwMode="auto">
          <a:xfrm>
            <a:off x="6857884" y="5630510"/>
            <a:ext cx="19672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Landau-</a:t>
            </a:r>
            <a:r>
              <a:rPr lang="en-US" sz="2000" i="1" dirty="0" err="1" smtClean="0">
                <a:solidFill>
                  <a:srgbClr val="FF0000"/>
                </a:solidFill>
              </a:rPr>
              <a:t>Zenner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26665" name="Text Box 44"/>
          <p:cNvSpPr txBox="1">
            <a:spLocks noChangeArrowheads="1"/>
          </p:cNvSpPr>
          <p:nvPr/>
        </p:nvSpPr>
        <p:spPr bwMode="auto">
          <a:xfrm>
            <a:off x="2582633" y="3644128"/>
            <a:ext cx="356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= penetration </a:t>
            </a:r>
            <a:r>
              <a:rPr lang="en-US" sz="2000" dirty="0"/>
              <a:t>under barrier:</a:t>
            </a:r>
          </a:p>
        </p:txBody>
      </p:sp>
      <p:sp>
        <p:nvSpPr>
          <p:cNvPr id="26667" name="WordArt 47"/>
          <p:cNvSpPr>
            <a:spLocks noChangeArrowheads="1" noChangeShapeType="1" noTextEdit="1"/>
          </p:cNvSpPr>
          <p:nvPr/>
        </p:nvSpPr>
        <p:spPr bwMode="auto">
          <a:xfrm>
            <a:off x="297208" y="218975"/>
            <a:ext cx="607254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Adiabaticity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violation</a:t>
            </a: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6943517" y="6142037"/>
            <a:ext cx="21149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g</a:t>
            </a:r>
            <a:r>
              <a:rPr lang="en-US" sz="2000" baseline="-25000" dirty="0" err="1" smtClean="0">
                <a:latin typeface="Times New Roman" pitchFamily="18" charset="0"/>
              </a:rPr>
              <a:t>R</a:t>
            </a:r>
            <a:r>
              <a:rPr lang="en-US" sz="2000" dirty="0" smtClean="0">
                <a:latin typeface="Times New Roman" pitchFamily="18" charset="0"/>
              </a:rPr>
              <a:t> - </a:t>
            </a:r>
            <a:r>
              <a:rPr lang="en-US" sz="2000" dirty="0" err="1" smtClean="0"/>
              <a:t>adiabaticity</a:t>
            </a:r>
            <a:r>
              <a:rPr lang="en-US" sz="2000" dirty="0" smtClean="0"/>
              <a:t> parameter</a:t>
            </a:r>
            <a:r>
              <a:rPr lang="en-US" sz="2000" dirty="0" smtClean="0">
                <a:latin typeface="Times New Roman" pitchFamily="18" charset="0"/>
              </a:rPr>
              <a:t> 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5985257" y="4267524"/>
            <a:ext cx="2406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 = </a:t>
            </a:r>
            <a:r>
              <a:rPr lang="en-US" sz="2000" dirty="0" err="1" smtClean="0"/>
              <a:t>d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/</a:t>
            </a:r>
            <a:r>
              <a:rPr lang="en-US" sz="2000" dirty="0" err="1" smtClean="0"/>
              <a:t>dt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Times New Roman" pitchFamily="18" charset="0"/>
              </a:rPr>
              <a:t>~</a:t>
            </a:r>
            <a:r>
              <a:rPr lang="en-US" sz="2000" dirty="0" smtClean="0"/>
              <a:t> 1/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7652" name="WordArt 5"/>
          <p:cNvSpPr>
            <a:spLocks noChangeArrowheads="1" noChangeShapeType="1" noTextEdit="1"/>
          </p:cNvSpPr>
          <p:nvPr/>
        </p:nvSpPr>
        <p:spPr bwMode="auto">
          <a:xfrm>
            <a:off x="457201" y="250264"/>
            <a:ext cx="5260206" cy="7186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Adiabatic conversion</a:t>
            </a:r>
          </a:p>
        </p:txBody>
      </p:sp>
      <p:pic>
        <p:nvPicPr>
          <p:cNvPr id="726022" name="Picture 6" descr="graf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0"/>
            <a:ext cx="3265488" cy="3352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</p:pic>
      <p:sp>
        <p:nvSpPr>
          <p:cNvPr id="726023" name="Text Box 7"/>
          <p:cNvSpPr txBox="1">
            <a:spLocks noChangeArrowheads="1"/>
          </p:cNvSpPr>
          <p:nvPr/>
        </p:nvSpPr>
        <p:spPr bwMode="auto">
          <a:xfrm>
            <a:off x="533400" y="1516063"/>
            <a:ext cx="32191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Pure adiabatic conversion</a:t>
            </a:r>
          </a:p>
        </p:txBody>
      </p:sp>
      <p:sp>
        <p:nvSpPr>
          <p:cNvPr id="726024" name="Text Box 8"/>
          <p:cNvSpPr txBox="1">
            <a:spLocks noChangeArrowheads="1"/>
          </p:cNvSpPr>
          <p:nvPr/>
        </p:nvSpPr>
        <p:spPr bwMode="auto">
          <a:xfrm>
            <a:off x="4892075" y="1541463"/>
            <a:ext cx="3674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Partially </a:t>
            </a:r>
            <a:r>
              <a:rPr lang="en-US" sz="2000" dirty="0"/>
              <a:t>adiabatic conversion</a:t>
            </a:r>
          </a:p>
        </p:txBody>
      </p:sp>
      <p:sp>
        <p:nvSpPr>
          <p:cNvPr id="726025" name="AutoShape 9"/>
          <p:cNvSpPr>
            <a:spLocks noChangeArrowheads="1"/>
          </p:cNvSpPr>
          <p:nvPr/>
        </p:nvSpPr>
        <p:spPr bwMode="auto">
          <a:xfrm>
            <a:off x="2555875" y="3910013"/>
            <a:ext cx="260350" cy="266700"/>
          </a:xfrm>
          <a:prstGeom prst="upArrow">
            <a:avLst>
              <a:gd name="adj1" fmla="val 50000"/>
              <a:gd name="adj2" fmla="val 2561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6026" name="AutoShape 10"/>
          <p:cNvSpPr>
            <a:spLocks noChangeArrowheads="1"/>
          </p:cNvSpPr>
          <p:nvPr/>
        </p:nvSpPr>
        <p:spPr bwMode="auto">
          <a:xfrm flipV="1">
            <a:off x="2555875" y="5638800"/>
            <a:ext cx="260350" cy="266700"/>
          </a:xfrm>
          <a:prstGeom prst="upArrow">
            <a:avLst>
              <a:gd name="adj1" fmla="val 50000"/>
              <a:gd name="adj2" fmla="val 2561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2816225" y="5538788"/>
            <a:ext cx="390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m</a:t>
            </a:r>
            <a:endParaRPr lang="en-US">
              <a:latin typeface="Symbol" pitchFamily="18" charset="2"/>
            </a:endParaRPr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2813050" y="3884613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 </a:t>
            </a:r>
            <a:r>
              <a:rPr lang="en-US" baseline="-25000"/>
              <a:t>e</a:t>
            </a:r>
            <a:endParaRPr lang="en-US">
              <a:latin typeface="Symbol" pitchFamily="18" charset="2"/>
            </a:endParaRPr>
          </a:p>
        </p:txBody>
      </p:sp>
      <p:pic>
        <p:nvPicPr>
          <p:cNvPr id="726029" name="Picture 13" descr="graf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46300"/>
            <a:ext cx="3378200" cy="421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</p:pic>
      <p:pic>
        <p:nvPicPr>
          <p:cNvPr id="726030" name="Picture 14" descr="graf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146300"/>
            <a:ext cx="3302000" cy="421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2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3" grpId="0" autoUpdateAnimBg="0"/>
      <p:bldP spid="72602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319926" y="635267"/>
            <a:ext cx="3029666" cy="8333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Parametric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49265" y="4920647"/>
            <a:ext cx="43636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Propagation on the Earth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Wavy field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central parts of SN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neutrino field –collective </a:t>
            </a:r>
            <a:r>
              <a:rPr lang="en-US" dirty="0" err="1" smtClean="0">
                <a:solidFill>
                  <a:schemeClr val="bg1"/>
                </a:solidFill>
              </a:rPr>
              <a:t>oscilations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19927" y="1578550"/>
            <a:ext cx="2153766" cy="8557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effects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2546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5241851" y="3742593"/>
            <a:ext cx="3338623" cy="29027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210315" y="1278840"/>
            <a:ext cx="87635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Strong transition if there is a </a:t>
            </a:r>
            <a:r>
              <a:rPr lang="en-IE" sz="2000" dirty="0" smtClean="0"/>
              <a:t>harmonic modulation of density </a:t>
            </a:r>
            <a:r>
              <a:rPr lang="en-IE" sz="2000" dirty="0" err="1" smtClean="0"/>
              <a:t>profil</a:t>
            </a:r>
            <a:r>
              <a:rPr lang="en-US" sz="2000" dirty="0" smtClean="0"/>
              <a:t>e</a:t>
            </a:r>
            <a:endParaRPr lang="en-US" sz="2000" dirty="0"/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4869409" y="3774492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5299613" y="207189"/>
            <a:ext cx="38869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V. </a:t>
            </a:r>
            <a:r>
              <a:rPr lang="en-US" i="1" dirty="0" err="1">
                <a:solidFill>
                  <a:srgbClr val="FF0000"/>
                </a:solidFill>
              </a:rPr>
              <a:t>Ermilova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,V</a:t>
            </a:r>
            <a:r>
              <a:rPr lang="en-US" i="1" dirty="0">
                <a:solidFill>
                  <a:srgbClr val="FF0000"/>
                </a:solidFill>
              </a:rPr>
              <a:t>. </a:t>
            </a:r>
            <a:r>
              <a:rPr lang="en-US" i="1" dirty="0" err="1">
                <a:solidFill>
                  <a:srgbClr val="FF0000"/>
                </a:solidFill>
              </a:rPr>
              <a:t>Tsarev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i="1" dirty="0">
                <a:solidFill>
                  <a:srgbClr val="FF0000"/>
                </a:solidFill>
              </a:rPr>
              <a:t>. </a:t>
            </a:r>
            <a:r>
              <a:rPr lang="en-US" i="1" dirty="0" err="1" smtClean="0">
                <a:solidFill>
                  <a:srgbClr val="FF0000"/>
                </a:solidFill>
              </a:rPr>
              <a:t>Chechin</a:t>
            </a:r>
            <a:r>
              <a:rPr lang="en-US" i="1" dirty="0" smtClean="0">
                <a:solidFill>
                  <a:srgbClr val="FF0000"/>
                </a:solidFill>
              </a:rPr>
              <a:t>,  </a:t>
            </a:r>
          </a:p>
          <a:p>
            <a:r>
              <a:rPr lang="en-IE" i="1" dirty="0" err="1" smtClean="0">
                <a:solidFill>
                  <a:srgbClr val="FF0000"/>
                </a:solidFill>
              </a:rPr>
              <a:t>Krat</a:t>
            </a:r>
            <a:r>
              <a:rPr lang="en-IE" i="1" dirty="0" smtClean="0">
                <a:solidFill>
                  <a:srgbClr val="FF0000"/>
                </a:solidFill>
              </a:rPr>
              <a:t>. </a:t>
            </a:r>
            <a:r>
              <a:rPr lang="en-IE" i="1" dirty="0" err="1" smtClean="0">
                <a:solidFill>
                  <a:srgbClr val="FF0000"/>
                </a:solidFill>
              </a:rPr>
              <a:t>Soob</a:t>
            </a:r>
            <a:r>
              <a:rPr lang="en-IE" i="1" dirty="0" smtClean="0">
                <a:solidFill>
                  <a:srgbClr val="FF0000"/>
                </a:solidFill>
              </a:rPr>
              <a:t>. </a:t>
            </a:r>
            <a:r>
              <a:rPr lang="en-IE" i="1" dirty="0" err="1" smtClean="0">
                <a:solidFill>
                  <a:srgbClr val="FF0000"/>
                </a:solidFill>
              </a:rPr>
              <a:t>Fiz</a:t>
            </a:r>
            <a:r>
              <a:rPr lang="en-IE" i="1" dirty="0" smtClean="0">
                <a:solidFill>
                  <a:srgbClr val="FF0000"/>
                </a:solidFill>
              </a:rPr>
              <a:t>. # 5, 26, (1986)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3746" y="1819848"/>
            <a:ext cx="3092971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 (x) = &lt;n&gt; + n</a:t>
            </a:r>
            <a:r>
              <a:rPr lang="en-IE" sz="2000" baseline="-25000" dirty="0" smtClean="0"/>
              <a:t>1</a:t>
            </a:r>
            <a:r>
              <a:rPr lang="en-IE" sz="2000" dirty="0" smtClean="0"/>
              <a:t> </a:t>
            </a:r>
            <a:r>
              <a:rPr lang="en-IE" sz="2000" dirty="0" err="1" smtClean="0"/>
              <a:t>cos</a:t>
            </a:r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w</a:t>
            </a:r>
            <a:r>
              <a:rPr lang="en-IE" sz="2000" baseline="-25000" dirty="0" smtClean="0"/>
              <a:t>d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smtClean="0"/>
              <a:t>x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379" y="2285728"/>
            <a:ext cx="4064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Parametric resonance condition: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561847" y="2664572"/>
            <a:ext cx="33711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k </a:t>
            </a:r>
            <a:r>
              <a:rPr lang="en-IE" sz="2000" dirty="0" smtClean="0">
                <a:latin typeface="Symbol" pitchFamily="18" charset="2"/>
              </a:rPr>
              <a:t>w</a:t>
            </a:r>
            <a:r>
              <a:rPr lang="en-IE" sz="2000" baseline="-25000" dirty="0" smtClean="0"/>
              <a:t>d</a:t>
            </a:r>
            <a:r>
              <a:rPr lang="en-IE" sz="2000" dirty="0" smtClean="0"/>
              <a:t> = </a:t>
            </a:r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baseline="-25000" dirty="0" smtClean="0"/>
              <a:t>m</a:t>
            </a:r>
            <a:r>
              <a:rPr lang="en-IE" sz="2000" dirty="0" smtClean="0"/>
              <a:t>(&lt;n&gt;) ,  k = 1, 2 …  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74112" y="3780600"/>
            <a:ext cx="4085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is frequency  of oscillations for </a:t>
            </a:r>
          </a:p>
          <a:p>
            <a:r>
              <a:rPr lang="en-IE" sz="2000" dirty="0" smtClean="0"/>
              <a:t>the average density</a:t>
            </a:r>
            <a:endParaRPr lang="en-IE" sz="2000" dirty="0"/>
          </a:p>
        </p:txBody>
      </p:sp>
      <p:sp>
        <p:nvSpPr>
          <p:cNvPr id="29" name="Freeform 28"/>
          <p:cNvSpPr/>
          <p:nvPr/>
        </p:nvSpPr>
        <p:spPr bwMode="auto">
          <a:xfrm>
            <a:off x="5241851" y="6344093"/>
            <a:ext cx="3338623" cy="317204"/>
          </a:xfrm>
          <a:custGeom>
            <a:avLst/>
            <a:gdLst>
              <a:gd name="connsiteX0" fmla="*/ 0 w 3338623"/>
              <a:gd name="connsiteY0" fmla="*/ 311888 h 317204"/>
              <a:gd name="connsiteX1" fmla="*/ 265814 w 3338623"/>
              <a:gd name="connsiteY1" fmla="*/ 24809 h 317204"/>
              <a:gd name="connsiteX2" fmla="*/ 531628 w 3338623"/>
              <a:gd name="connsiteY2" fmla="*/ 301256 h 317204"/>
              <a:gd name="connsiteX3" fmla="*/ 818707 w 3338623"/>
              <a:gd name="connsiteY3" fmla="*/ 35442 h 317204"/>
              <a:gd name="connsiteX4" fmla="*/ 1052623 w 3338623"/>
              <a:gd name="connsiteY4" fmla="*/ 311888 h 317204"/>
              <a:gd name="connsiteX5" fmla="*/ 1307805 w 3338623"/>
              <a:gd name="connsiteY5" fmla="*/ 3544 h 317204"/>
              <a:gd name="connsiteX6" fmla="*/ 1541721 w 3338623"/>
              <a:gd name="connsiteY6" fmla="*/ 290623 h 317204"/>
              <a:gd name="connsiteX7" fmla="*/ 1818168 w 3338623"/>
              <a:gd name="connsiteY7" fmla="*/ 3544 h 317204"/>
              <a:gd name="connsiteX8" fmla="*/ 2052084 w 3338623"/>
              <a:gd name="connsiteY8" fmla="*/ 290623 h 317204"/>
              <a:gd name="connsiteX9" fmla="*/ 2286000 w 3338623"/>
              <a:gd name="connsiteY9" fmla="*/ 14177 h 317204"/>
              <a:gd name="connsiteX10" fmla="*/ 2477386 w 3338623"/>
              <a:gd name="connsiteY10" fmla="*/ 290623 h 317204"/>
              <a:gd name="connsiteX11" fmla="*/ 2721935 w 3338623"/>
              <a:gd name="connsiteY11" fmla="*/ 14177 h 317204"/>
              <a:gd name="connsiteX12" fmla="*/ 2934586 w 3338623"/>
              <a:gd name="connsiteY12" fmla="*/ 301256 h 317204"/>
              <a:gd name="connsiteX13" fmla="*/ 3125972 w 3338623"/>
              <a:gd name="connsiteY13" fmla="*/ 3544 h 317204"/>
              <a:gd name="connsiteX14" fmla="*/ 3338623 w 3338623"/>
              <a:gd name="connsiteY14" fmla="*/ 279991 h 31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38623" h="317204">
                <a:moveTo>
                  <a:pt x="0" y="311888"/>
                </a:moveTo>
                <a:cubicBezTo>
                  <a:pt x="88604" y="169234"/>
                  <a:pt x="177209" y="26581"/>
                  <a:pt x="265814" y="24809"/>
                </a:cubicBezTo>
                <a:cubicBezTo>
                  <a:pt x="354419" y="23037"/>
                  <a:pt x="439479" y="299484"/>
                  <a:pt x="531628" y="301256"/>
                </a:cubicBezTo>
                <a:cubicBezTo>
                  <a:pt x="623777" y="303028"/>
                  <a:pt x="731875" y="33670"/>
                  <a:pt x="818707" y="35442"/>
                </a:cubicBezTo>
                <a:cubicBezTo>
                  <a:pt x="905539" y="37214"/>
                  <a:pt x="971107" y="317204"/>
                  <a:pt x="1052623" y="311888"/>
                </a:cubicBezTo>
                <a:cubicBezTo>
                  <a:pt x="1134139" y="306572"/>
                  <a:pt x="1226289" y="7088"/>
                  <a:pt x="1307805" y="3544"/>
                </a:cubicBezTo>
                <a:cubicBezTo>
                  <a:pt x="1389321" y="0"/>
                  <a:pt x="1456661" y="290623"/>
                  <a:pt x="1541721" y="290623"/>
                </a:cubicBezTo>
                <a:cubicBezTo>
                  <a:pt x="1626781" y="290623"/>
                  <a:pt x="1733108" y="3544"/>
                  <a:pt x="1818168" y="3544"/>
                </a:cubicBezTo>
                <a:cubicBezTo>
                  <a:pt x="1903228" y="3544"/>
                  <a:pt x="1974112" y="288851"/>
                  <a:pt x="2052084" y="290623"/>
                </a:cubicBezTo>
                <a:cubicBezTo>
                  <a:pt x="2130056" y="292395"/>
                  <a:pt x="2215116" y="14177"/>
                  <a:pt x="2286000" y="14177"/>
                </a:cubicBezTo>
                <a:cubicBezTo>
                  <a:pt x="2356884" y="14177"/>
                  <a:pt x="2404730" y="290623"/>
                  <a:pt x="2477386" y="290623"/>
                </a:cubicBezTo>
                <a:cubicBezTo>
                  <a:pt x="2550042" y="290623"/>
                  <a:pt x="2645735" y="12405"/>
                  <a:pt x="2721935" y="14177"/>
                </a:cubicBezTo>
                <a:cubicBezTo>
                  <a:pt x="2798135" y="15949"/>
                  <a:pt x="2867247" y="303028"/>
                  <a:pt x="2934586" y="301256"/>
                </a:cubicBezTo>
                <a:cubicBezTo>
                  <a:pt x="3001925" y="299484"/>
                  <a:pt x="3058632" y="7088"/>
                  <a:pt x="3125972" y="3544"/>
                </a:cubicBezTo>
                <a:cubicBezTo>
                  <a:pt x="3193312" y="0"/>
                  <a:pt x="3265967" y="139995"/>
                  <a:pt x="3338623" y="279991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5241851" y="3723167"/>
            <a:ext cx="2966484" cy="2922181"/>
          </a:xfrm>
          <a:custGeom>
            <a:avLst/>
            <a:gdLst>
              <a:gd name="connsiteX0" fmla="*/ 0 w 2966484"/>
              <a:gd name="connsiteY0" fmla="*/ 2922181 h 2922181"/>
              <a:gd name="connsiteX1" fmla="*/ 287079 w 2966484"/>
              <a:gd name="connsiteY1" fmla="*/ 2348023 h 2922181"/>
              <a:gd name="connsiteX2" fmla="*/ 489098 w 2966484"/>
              <a:gd name="connsiteY2" fmla="*/ 2507512 h 2922181"/>
              <a:gd name="connsiteX3" fmla="*/ 818707 w 2966484"/>
              <a:gd name="connsiteY3" fmla="*/ 1816395 h 2922181"/>
              <a:gd name="connsiteX4" fmla="*/ 1041991 w 2966484"/>
              <a:gd name="connsiteY4" fmla="*/ 2082209 h 2922181"/>
              <a:gd name="connsiteX5" fmla="*/ 1297172 w 2966484"/>
              <a:gd name="connsiteY5" fmla="*/ 1284767 h 2922181"/>
              <a:gd name="connsiteX6" fmla="*/ 1499191 w 2966484"/>
              <a:gd name="connsiteY6" fmla="*/ 1710070 h 2922181"/>
              <a:gd name="connsiteX7" fmla="*/ 1743740 w 2966484"/>
              <a:gd name="connsiteY7" fmla="*/ 848833 h 2922181"/>
              <a:gd name="connsiteX8" fmla="*/ 1935126 w 2966484"/>
              <a:gd name="connsiteY8" fmla="*/ 1391093 h 2922181"/>
              <a:gd name="connsiteX9" fmla="*/ 2126512 w 2966484"/>
              <a:gd name="connsiteY9" fmla="*/ 444795 h 2922181"/>
              <a:gd name="connsiteX10" fmla="*/ 2392326 w 2966484"/>
              <a:gd name="connsiteY10" fmla="*/ 1029586 h 2922181"/>
              <a:gd name="connsiteX11" fmla="*/ 2562447 w 2966484"/>
              <a:gd name="connsiteY11" fmla="*/ 62023 h 2922181"/>
              <a:gd name="connsiteX12" fmla="*/ 2849526 w 2966484"/>
              <a:gd name="connsiteY12" fmla="*/ 657447 h 2922181"/>
              <a:gd name="connsiteX13" fmla="*/ 2966484 w 2966484"/>
              <a:gd name="connsiteY13" fmla="*/ 8860 h 292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66484" h="2922181">
                <a:moveTo>
                  <a:pt x="0" y="2922181"/>
                </a:moveTo>
                <a:cubicBezTo>
                  <a:pt x="102781" y="2669657"/>
                  <a:pt x="205563" y="2417134"/>
                  <a:pt x="287079" y="2348023"/>
                </a:cubicBezTo>
                <a:cubicBezTo>
                  <a:pt x="368595" y="2278912"/>
                  <a:pt x="400493" y="2596117"/>
                  <a:pt x="489098" y="2507512"/>
                </a:cubicBezTo>
                <a:cubicBezTo>
                  <a:pt x="577703" y="2418907"/>
                  <a:pt x="726558" y="1887279"/>
                  <a:pt x="818707" y="1816395"/>
                </a:cubicBezTo>
                <a:cubicBezTo>
                  <a:pt x="910856" y="1745511"/>
                  <a:pt x="962247" y="2170814"/>
                  <a:pt x="1041991" y="2082209"/>
                </a:cubicBezTo>
                <a:cubicBezTo>
                  <a:pt x="1121735" y="1993604"/>
                  <a:pt x="1220972" y="1346790"/>
                  <a:pt x="1297172" y="1284767"/>
                </a:cubicBezTo>
                <a:cubicBezTo>
                  <a:pt x="1373372" y="1222744"/>
                  <a:pt x="1424763" y="1782726"/>
                  <a:pt x="1499191" y="1710070"/>
                </a:cubicBezTo>
                <a:cubicBezTo>
                  <a:pt x="1573619" y="1637414"/>
                  <a:pt x="1671084" y="901996"/>
                  <a:pt x="1743740" y="848833"/>
                </a:cubicBezTo>
                <a:cubicBezTo>
                  <a:pt x="1816396" y="795670"/>
                  <a:pt x="1871331" y="1458433"/>
                  <a:pt x="1935126" y="1391093"/>
                </a:cubicBezTo>
                <a:cubicBezTo>
                  <a:pt x="1998921" y="1323753"/>
                  <a:pt x="2050312" y="505046"/>
                  <a:pt x="2126512" y="444795"/>
                </a:cubicBezTo>
                <a:cubicBezTo>
                  <a:pt x="2202712" y="384544"/>
                  <a:pt x="2319670" y="1093381"/>
                  <a:pt x="2392326" y="1029586"/>
                </a:cubicBezTo>
                <a:cubicBezTo>
                  <a:pt x="2464982" y="965791"/>
                  <a:pt x="2486247" y="124046"/>
                  <a:pt x="2562447" y="62023"/>
                </a:cubicBezTo>
                <a:cubicBezTo>
                  <a:pt x="2638647" y="0"/>
                  <a:pt x="2782187" y="666307"/>
                  <a:pt x="2849526" y="657447"/>
                </a:cubicBezTo>
                <a:cubicBezTo>
                  <a:pt x="2916865" y="648587"/>
                  <a:pt x="2941674" y="328723"/>
                  <a:pt x="2966484" y="8860"/>
                </a:cubicBezTo>
              </a:path>
            </a:pathLst>
          </a:cu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42353" y="5999017"/>
            <a:ext cx="2531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Without modulations</a:t>
            </a:r>
            <a:endParaRPr lang="en-IE" sz="1600" dirty="0"/>
          </a:p>
        </p:txBody>
      </p:sp>
      <p:sp>
        <p:nvSpPr>
          <p:cNvPr id="42" name="TextBox 41"/>
          <p:cNvSpPr txBox="1"/>
          <p:nvPr/>
        </p:nvSpPr>
        <p:spPr>
          <a:xfrm rot="18900573">
            <a:off x="5384469" y="4636509"/>
            <a:ext cx="1910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With modulations</a:t>
            </a:r>
            <a:endParaRPr lang="en-IE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8675209" y="6418150"/>
            <a:ext cx="35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IE" dirty="0"/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16434" y="3292365"/>
            <a:ext cx="602591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baseline="-25000" dirty="0" smtClean="0"/>
              <a:t>m</a:t>
            </a:r>
            <a:r>
              <a:rPr lang="en-IE" sz="2000" dirty="0" smtClean="0"/>
              <a:t>(&lt;n&gt;) =           </a:t>
            </a:r>
            <a:r>
              <a:rPr lang="en-US" sz="2000" dirty="0" smtClean="0"/>
              <a:t>[(</a:t>
            </a:r>
            <a:r>
              <a:rPr lang="en-US" sz="2000" dirty="0" smtClean="0">
                <a:solidFill>
                  <a:schemeClr val="tx2"/>
                </a:solidFill>
              </a:rPr>
              <a:t>cos2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 – 2VE/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  </a:t>
            </a:r>
            <a:r>
              <a:rPr lang="en-US" sz="2000" dirty="0" smtClean="0"/>
              <a:t>+ sin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latin typeface="Symbol" pitchFamily="18" charset="2"/>
              </a:rPr>
              <a:t>q </a:t>
            </a:r>
            <a:r>
              <a:rPr lang="en-US" sz="2000" dirty="0" smtClean="0"/>
              <a:t>]</a:t>
            </a:r>
            <a:r>
              <a:rPr lang="en-US" sz="2000" baseline="30000" dirty="0" smtClean="0"/>
              <a:t>½   </a:t>
            </a:r>
            <a:endParaRPr lang="en-US" sz="2000" dirty="0"/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1596402" y="3141037"/>
            <a:ext cx="7010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r>
              <a:rPr lang="en-US" sz="2000" dirty="0" smtClean="0"/>
              <a:t>2 E</a:t>
            </a:r>
            <a:r>
              <a:rPr lang="en-US" sz="2000" dirty="0" smtClean="0">
                <a:latin typeface="Symbol" pitchFamily="18" charset="2"/>
              </a:rPr>
              <a:t> 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1702929" y="3498113"/>
            <a:ext cx="4239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37699" y="5221844"/>
            <a:ext cx="435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Realized in astrophysical objects?</a:t>
            </a:r>
            <a:endParaRPr lang="en-IE" sz="2000" dirty="0"/>
          </a:p>
        </p:txBody>
      </p:sp>
      <p:sp>
        <p:nvSpPr>
          <p:cNvPr id="26" name="WordArt 11"/>
          <p:cNvSpPr>
            <a:spLocks noChangeArrowheads="1" noChangeShapeType="1" noTextEdit="1"/>
          </p:cNvSpPr>
          <p:nvPr/>
        </p:nvSpPr>
        <p:spPr bwMode="auto">
          <a:xfrm>
            <a:off x="295379" y="221692"/>
            <a:ext cx="3808788" cy="67018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Parametric enhancement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2248" y="-8864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1050925" y="5175250"/>
            <a:ext cx="2879725" cy="825500"/>
          </a:xfrm>
          <a:custGeom>
            <a:avLst/>
            <a:gdLst>
              <a:gd name="T0" fmla="*/ 0 w 3344"/>
              <a:gd name="T1" fmla="*/ 520 h 520"/>
              <a:gd name="T2" fmla="*/ 0 w 3344"/>
              <a:gd name="T3" fmla="*/ 336 h 520"/>
              <a:gd name="T4" fmla="*/ 632 w 3344"/>
              <a:gd name="T5" fmla="*/ 336 h 520"/>
              <a:gd name="T6" fmla="*/ 632 w 3344"/>
              <a:gd name="T7" fmla="*/ 0 h 520"/>
              <a:gd name="T8" fmla="*/ 1128 w 3344"/>
              <a:gd name="T9" fmla="*/ 0 h 520"/>
              <a:gd name="T10" fmla="*/ 1128 w 3344"/>
              <a:gd name="T11" fmla="*/ 336 h 520"/>
              <a:gd name="T12" fmla="*/ 1744 w 3344"/>
              <a:gd name="T13" fmla="*/ 336 h 520"/>
              <a:gd name="T14" fmla="*/ 1744 w 3344"/>
              <a:gd name="T15" fmla="*/ 0 h 520"/>
              <a:gd name="T16" fmla="*/ 2240 w 3344"/>
              <a:gd name="T17" fmla="*/ 0 h 520"/>
              <a:gd name="T18" fmla="*/ 2240 w 3344"/>
              <a:gd name="T19" fmla="*/ 336 h 520"/>
              <a:gd name="T20" fmla="*/ 2856 w 3344"/>
              <a:gd name="T21" fmla="*/ 336 h 520"/>
              <a:gd name="T22" fmla="*/ 2856 w 3344"/>
              <a:gd name="T23" fmla="*/ 0 h 520"/>
              <a:gd name="T24" fmla="*/ 3344 w 3344"/>
              <a:gd name="T25" fmla="*/ 0 h 520"/>
              <a:gd name="T26" fmla="*/ 3344 w 3344"/>
              <a:gd name="T27" fmla="*/ 520 h 520"/>
              <a:gd name="T28" fmla="*/ 0 w 3344"/>
              <a:gd name="T29" fmla="*/ 520 h 5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44"/>
              <a:gd name="T46" fmla="*/ 0 h 520"/>
              <a:gd name="T47" fmla="*/ 3344 w 3344"/>
              <a:gd name="T48" fmla="*/ 520 h 5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44" h="520">
                <a:moveTo>
                  <a:pt x="0" y="520"/>
                </a:moveTo>
                <a:lnTo>
                  <a:pt x="0" y="336"/>
                </a:lnTo>
                <a:lnTo>
                  <a:pt x="632" y="336"/>
                </a:lnTo>
                <a:lnTo>
                  <a:pt x="632" y="0"/>
                </a:lnTo>
                <a:lnTo>
                  <a:pt x="1128" y="0"/>
                </a:lnTo>
                <a:lnTo>
                  <a:pt x="1128" y="336"/>
                </a:lnTo>
                <a:lnTo>
                  <a:pt x="1744" y="336"/>
                </a:lnTo>
                <a:lnTo>
                  <a:pt x="1744" y="0"/>
                </a:lnTo>
                <a:lnTo>
                  <a:pt x="2240" y="0"/>
                </a:lnTo>
                <a:lnTo>
                  <a:pt x="2240" y="336"/>
                </a:lnTo>
                <a:lnTo>
                  <a:pt x="2856" y="336"/>
                </a:lnTo>
                <a:lnTo>
                  <a:pt x="2856" y="0"/>
                </a:lnTo>
                <a:lnTo>
                  <a:pt x="3344" y="0"/>
                </a:lnTo>
                <a:lnTo>
                  <a:pt x="3344" y="520"/>
                </a:lnTo>
                <a:lnTo>
                  <a:pt x="0" y="520"/>
                </a:lnTo>
                <a:close/>
              </a:path>
            </a:pathLst>
          </a:custGeom>
          <a:solidFill>
            <a:srgbClr val="FF00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Freeform 10"/>
          <p:cNvSpPr>
            <a:spLocks/>
          </p:cNvSpPr>
          <p:nvPr/>
        </p:nvSpPr>
        <p:spPr bwMode="auto">
          <a:xfrm>
            <a:off x="965200" y="4787900"/>
            <a:ext cx="3378200" cy="1282700"/>
          </a:xfrm>
          <a:custGeom>
            <a:avLst/>
            <a:gdLst>
              <a:gd name="T0" fmla="*/ 0 w 3688"/>
              <a:gd name="T1" fmla="*/ 0 h 808"/>
              <a:gd name="T2" fmla="*/ 0 w 3688"/>
              <a:gd name="T3" fmla="*/ 808 h 808"/>
              <a:gd name="T4" fmla="*/ 3688 w 3688"/>
              <a:gd name="T5" fmla="*/ 808 h 808"/>
              <a:gd name="T6" fmla="*/ 0 60000 65536"/>
              <a:gd name="T7" fmla="*/ 0 60000 65536"/>
              <a:gd name="T8" fmla="*/ 0 60000 65536"/>
              <a:gd name="T9" fmla="*/ 0 w 3688"/>
              <a:gd name="T10" fmla="*/ 0 h 808"/>
              <a:gd name="T11" fmla="*/ 3688 w 3688"/>
              <a:gd name="T12" fmla="*/ 808 h 8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88" h="808">
                <a:moveTo>
                  <a:pt x="0" y="0"/>
                </a:moveTo>
                <a:lnTo>
                  <a:pt x="0" y="808"/>
                </a:lnTo>
                <a:lnTo>
                  <a:pt x="3688" y="80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1419225" y="6200775"/>
            <a:ext cx="2436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``Castle wall profile’’</a:t>
            </a:r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387350" y="473075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1063625" y="4768850"/>
            <a:ext cx="43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 baseline="-25000">
                <a:latin typeface="Symbol" pitchFamily="18" charset="2"/>
              </a:rPr>
              <a:t>1</a:t>
            </a:r>
            <a:endParaRPr lang="en-US"/>
          </a:p>
        </p:txBody>
      </p:sp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1622425" y="4762500"/>
            <a:ext cx="43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 baseline="-25000">
                <a:latin typeface="Symbol" pitchFamily="18" charset="2"/>
              </a:rPr>
              <a:t>2</a:t>
            </a:r>
            <a:endParaRPr lang="en-US"/>
          </a:p>
        </p:txBody>
      </p:sp>
      <p:pic>
        <p:nvPicPr>
          <p:cNvPr id="23566" name="Picture 15" descr="gra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1855788"/>
            <a:ext cx="3940175" cy="4659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67" name="Text Box 16"/>
          <p:cNvSpPr txBox="1">
            <a:spLocks noChangeArrowheads="1"/>
          </p:cNvSpPr>
          <p:nvPr/>
        </p:nvSpPr>
        <p:spPr bwMode="auto">
          <a:xfrm>
            <a:off x="7467600" y="1920875"/>
            <a:ext cx="1316038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Symbol" pitchFamily="18" charset="2"/>
              </a:rPr>
              <a:t>F</a:t>
            </a:r>
            <a:r>
              <a:rPr lang="en-US" baseline="-25000" dirty="0">
                <a:latin typeface="Symbol" pitchFamily="18" charset="2"/>
              </a:rPr>
              <a:t>1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F</a:t>
            </a:r>
            <a:r>
              <a:rPr lang="en-US" baseline="-25000" dirty="0">
                <a:latin typeface="Symbol" pitchFamily="18" charset="2"/>
              </a:rPr>
              <a:t>2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</a:t>
            </a:r>
            <a:endParaRPr lang="en-US" dirty="0"/>
          </a:p>
        </p:txBody>
      </p:sp>
      <p:sp>
        <p:nvSpPr>
          <p:cNvPr id="23569" name="Text Box 20"/>
          <p:cNvSpPr txBox="1">
            <a:spLocks noChangeArrowheads="1"/>
          </p:cNvSpPr>
          <p:nvPr/>
        </p:nvSpPr>
        <p:spPr bwMode="auto">
          <a:xfrm>
            <a:off x="990600" y="5683250"/>
            <a:ext cx="319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1      2     3      4      5       6      7</a:t>
            </a:r>
          </a:p>
        </p:txBody>
      </p:sp>
      <p:sp>
        <p:nvSpPr>
          <p:cNvPr id="23570" name="Text Box 21"/>
          <p:cNvSpPr txBox="1">
            <a:spLocks noChangeArrowheads="1"/>
          </p:cNvSpPr>
          <p:nvPr/>
        </p:nvSpPr>
        <p:spPr bwMode="auto">
          <a:xfrm>
            <a:off x="1066800" y="5105400"/>
            <a:ext cx="53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1</a:t>
            </a:r>
            <a:r>
              <a:rPr lang="en-US" baseline="30000"/>
              <a:t>m</a:t>
            </a:r>
            <a:r>
              <a:rPr lang="en-US" baseline="-25000">
                <a:latin typeface="Symbol" pitchFamily="18" charset="2"/>
              </a:rPr>
              <a:t> </a:t>
            </a:r>
            <a:endParaRPr lang="en-US"/>
          </a:p>
        </p:txBody>
      </p:sp>
      <p:sp>
        <p:nvSpPr>
          <p:cNvPr id="23571" name="Text Box 22"/>
          <p:cNvSpPr txBox="1">
            <a:spLocks noChangeArrowheads="1"/>
          </p:cNvSpPr>
          <p:nvPr/>
        </p:nvSpPr>
        <p:spPr bwMode="auto">
          <a:xfrm>
            <a:off x="1597025" y="5119688"/>
            <a:ext cx="53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q</a:t>
            </a:r>
            <a:r>
              <a:rPr lang="en-US" baseline="-25000">
                <a:latin typeface="Symbol" pitchFamily="18" charset="2"/>
              </a:rPr>
              <a:t>2</a:t>
            </a:r>
            <a:r>
              <a:rPr lang="en-US" baseline="30000"/>
              <a:t>m</a:t>
            </a:r>
            <a:r>
              <a:rPr lang="en-US" baseline="-25000">
                <a:latin typeface="Symbol" pitchFamily="18" charset="2"/>
              </a:rPr>
              <a:t> </a:t>
            </a:r>
            <a:endParaRPr lang="en-US"/>
          </a:p>
        </p:txBody>
      </p:sp>
      <p:sp>
        <p:nvSpPr>
          <p:cNvPr id="23572" name="Text Box 23"/>
          <p:cNvSpPr txBox="1">
            <a:spLocks noChangeArrowheads="1"/>
          </p:cNvSpPr>
          <p:nvPr/>
        </p:nvSpPr>
        <p:spPr bwMode="auto">
          <a:xfrm>
            <a:off x="6248400" y="32004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Symbol" pitchFamily="18" charset="2"/>
              </a:rPr>
              <a:t>2q</a:t>
            </a:r>
            <a:r>
              <a:rPr lang="en-US" sz="1400" baseline="-25000">
                <a:latin typeface="Symbol" pitchFamily="18" charset="2"/>
              </a:rPr>
              <a:t>2</a:t>
            </a:r>
            <a:r>
              <a:rPr lang="en-US" sz="1400" baseline="30000"/>
              <a:t>m</a:t>
            </a:r>
            <a:r>
              <a:rPr lang="en-US" sz="1400" baseline="-25000">
                <a:latin typeface="Symbol" pitchFamily="18" charset="2"/>
              </a:rPr>
              <a:t> </a:t>
            </a:r>
            <a:endParaRPr lang="en-US" sz="1400"/>
          </a:p>
        </p:txBody>
      </p:sp>
      <p:sp>
        <p:nvSpPr>
          <p:cNvPr id="23573" name="Text Box 24"/>
          <p:cNvSpPr txBox="1">
            <a:spLocks noChangeArrowheads="1"/>
          </p:cNvSpPr>
          <p:nvPr/>
        </p:nvSpPr>
        <p:spPr bwMode="auto">
          <a:xfrm>
            <a:off x="6775450" y="32004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Symbol" pitchFamily="18" charset="2"/>
              </a:rPr>
              <a:t>2q</a:t>
            </a:r>
            <a:r>
              <a:rPr lang="en-US" sz="1400" baseline="-25000">
                <a:latin typeface="Symbol" pitchFamily="18" charset="2"/>
              </a:rPr>
              <a:t>1</a:t>
            </a:r>
            <a:r>
              <a:rPr lang="en-US" sz="1400" baseline="30000"/>
              <a:t>m</a:t>
            </a:r>
            <a:r>
              <a:rPr lang="en-US" sz="1400" baseline="-25000">
                <a:latin typeface="Symbol" pitchFamily="18" charset="2"/>
              </a:rPr>
              <a:t> </a:t>
            </a:r>
            <a:endParaRPr lang="en-US" sz="1400"/>
          </a:p>
        </p:txBody>
      </p:sp>
      <p:sp>
        <p:nvSpPr>
          <p:cNvPr id="23" name="TextBox 22"/>
          <p:cNvSpPr txBox="1"/>
          <p:nvPr/>
        </p:nvSpPr>
        <p:spPr>
          <a:xfrm>
            <a:off x="563526" y="1502965"/>
            <a:ext cx="2977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Parametric oscillations</a:t>
            </a:r>
            <a:endParaRPr lang="en-IE" sz="2000" dirty="0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84792" y="1855788"/>
            <a:ext cx="26885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</a:t>
            </a:r>
            <a:r>
              <a:rPr lang="en-US" i="1" dirty="0">
                <a:solidFill>
                  <a:srgbClr val="FF0000"/>
                </a:solidFill>
              </a:rPr>
              <a:t>. </a:t>
            </a:r>
            <a:r>
              <a:rPr lang="en-US" i="1" dirty="0" err="1" smtClean="0">
                <a:solidFill>
                  <a:srgbClr val="FF0000"/>
                </a:solidFill>
              </a:rPr>
              <a:t>Kh</a:t>
            </a:r>
            <a:r>
              <a:rPr lang="en-US" i="1" dirty="0" smtClean="0">
                <a:solidFill>
                  <a:srgbClr val="FF0000"/>
                </a:solidFill>
              </a:rPr>
              <a:t>. </a:t>
            </a:r>
            <a:r>
              <a:rPr lang="en-US" i="1" dirty="0" err="1" smtClean="0">
                <a:solidFill>
                  <a:srgbClr val="FF0000"/>
                </a:solidFill>
              </a:rPr>
              <a:t>Akhmedov</a:t>
            </a:r>
            <a:r>
              <a:rPr lang="en-US" i="1" dirty="0" smtClean="0">
                <a:solidFill>
                  <a:srgbClr val="FF0000"/>
                </a:solidFill>
              </a:rPr>
              <a:t> , 1988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99496" y="4114804"/>
            <a:ext cx="2715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``Castle wall profile’’</a:t>
            </a:r>
          </a:p>
        </p:txBody>
      </p:sp>
      <p:sp>
        <p:nvSpPr>
          <p:cNvPr id="22" name="WordArt 11"/>
          <p:cNvSpPr>
            <a:spLocks noChangeArrowheads="1" noChangeShapeType="1" noTextEdit="1"/>
          </p:cNvSpPr>
          <p:nvPr/>
        </p:nvSpPr>
        <p:spPr bwMode="auto">
          <a:xfrm>
            <a:off x="295378" y="221692"/>
            <a:ext cx="6480072" cy="67018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Parametric enhancement of oscillations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1143000" y="1295400"/>
            <a:ext cx="4876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3657600" y="1524000"/>
            <a:ext cx="0" cy="411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V="1">
            <a:off x="1600200" y="35814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 flipH="1">
            <a:off x="2514600" y="2057400"/>
            <a:ext cx="2286000" cy="30480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Oval 10"/>
          <p:cNvSpPr>
            <a:spLocks noChangeArrowheads="1"/>
          </p:cNvSpPr>
          <p:nvPr/>
        </p:nvSpPr>
        <p:spPr bwMode="auto">
          <a:xfrm rot="2108808">
            <a:off x="3505200" y="1752600"/>
            <a:ext cx="2209800" cy="990600"/>
          </a:xfrm>
          <a:prstGeom prst="ellips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2971800" y="1981200"/>
            <a:ext cx="1447800" cy="3276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Oval 12"/>
          <p:cNvSpPr>
            <a:spLocks noChangeArrowheads="1"/>
          </p:cNvSpPr>
          <p:nvPr/>
        </p:nvSpPr>
        <p:spPr bwMode="auto">
          <a:xfrm rot="-1541967">
            <a:off x="1684338" y="3054350"/>
            <a:ext cx="4038600" cy="9080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Freeform 13"/>
          <p:cNvSpPr>
            <a:spLocks/>
          </p:cNvSpPr>
          <p:nvPr/>
        </p:nvSpPr>
        <p:spPr bwMode="auto">
          <a:xfrm>
            <a:off x="6858000" y="2209800"/>
            <a:ext cx="1828800" cy="1066800"/>
          </a:xfrm>
          <a:custGeom>
            <a:avLst/>
            <a:gdLst>
              <a:gd name="T0" fmla="*/ 0 w 1152"/>
              <a:gd name="T1" fmla="*/ 2147483647 h 672"/>
              <a:gd name="T2" fmla="*/ 0 w 1152"/>
              <a:gd name="T3" fmla="*/ 2147483647 h 672"/>
              <a:gd name="T4" fmla="*/ 2147483647 w 1152"/>
              <a:gd name="T5" fmla="*/ 2147483647 h 672"/>
              <a:gd name="T6" fmla="*/ 2147483647 w 1152"/>
              <a:gd name="T7" fmla="*/ 0 h 672"/>
              <a:gd name="T8" fmla="*/ 2147483647 w 1152"/>
              <a:gd name="T9" fmla="*/ 0 h 672"/>
              <a:gd name="T10" fmla="*/ 2147483647 w 1152"/>
              <a:gd name="T11" fmla="*/ 2147483647 h 672"/>
              <a:gd name="T12" fmla="*/ 2147483647 w 1152"/>
              <a:gd name="T13" fmla="*/ 2147483647 h 672"/>
              <a:gd name="T14" fmla="*/ 2147483647 w 1152"/>
              <a:gd name="T15" fmla="*/ 2147483647 h 672"/>
              <a:gd name="T16" fmla="*/ 0 w 1152"/>
              <a:gd name="T17" fmla="*/ 2147483647 h 6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52"/>
              <a:gd name="T28" fmla="*/ 0 h 672"/>
              <a:gd name="T29" fmla="*/ 1152 w 1152"/>
              <a:gd name="T30" fmla="*/ 672 h 6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52" h="672">
                <a:moveTo>
                  <a:pt x="0" y="672"/>
                </a:moveTo>
                <a:lnTo>
                  <a:pt x="0" y="384"/>
                </a:lnTo>
                <a:lnTo>
                  <a:pt x="336" y="384"/>
                </a:lnTo>
                <a:lnTo>
                  <a:pt x="336" y="0"/>
                </a:lnTo>
                <a:lnTo>
                  <a:pt x="816" y="0"/>
                </a:lnTo>
                <a:lnTo>
                  <a:pt x="816" y="384"/>
                </a:lnTo>
                <a:lnTo>
                  <a:pt x="1152" y="384"/>
                </a:lnTo>
                <a:lnTo>
                  <a:pt x="1152" y="672"/>
                </a:lnTo>
                <a:lnTo>
                  <a:pt x="0" y="67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Oval 14"/>
          <p:cNvSpPr>
            <a:spLocks noChangeArrowheads="1"/>
          </p:cNvSpPr>
          <p:nvPr/>
        </p:nvSpPr>
        <p:spPr bwMode="auto">
          <a:xfrm>
            <a:off x="4419600" y="2667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Oval 15"/>
          <p:cNvSpPr>
            <a:spLocks noChangeArrowheads="1"/>
          </p:cNvSpPr>
          <p:nvPr/>
        </p:nvSpPr>
        <p:spPr bwMode="auto">
          <a:xfrm>
            <a:off x="2159000" y="3860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>
            <a:off x="3810000" y="2286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7"/>
          <p:cNvSpPr>
            <a:spLocks noChangeShapeType="1"/>
          </p:cNvSpPr>
          <p:nvPr/>
        </p:nvSpPr>
        <p:spPr bwMode="auto">
          <a:xfrm flipH="1">
            <a:off x="4191000" y="2819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8"/>
          <p:cNvSpPr>
            <a:spLocks noChangeShapeType="1"/>
          </p:cNvSpPr>
          <p:nvPr/>
        </p:nvSpPr>
        <p:spPr bwMode="auto">
          <a:xfrm flipH="1">
            <a:off x="2451100" y="3657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Oval 19"/>
          <p:cNvSpPr>
            <a:spLocks noChangeArrowheads="1"/>
          </p:cNvSpPr>
          <p:nvPr/>
        </p:nvSpPr>
        <p:spPr bwMode="auto">
          <a:xfrm>
            <a:off x="3746500" y="5461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Oval 20"/>
          <p:cNvSpPr>
            <a:spLocks noChangeArrowheads="1"/>
          </p:cNvSpPr>
          <p:nvPr/>
        </p:nvSpPr>
        <p:spPr bwMode="auto">
          <a:xfrm>
            <a:off x="3657600" y="1676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Oval 21"/>
          <p:cNvSpPr>
            <a:spLocks noChangeArrowheads="1"/>
          </p:cNvSpPr>
          <p:nvPr/>
        </p:nvSpPr>
        <p:spPr bwMode="auto">
          <a:xfrm rot="2108808">
            <a:off x="1460500" y="4214813"/>
            <a:ext cx="2597150" cy="990600"/>
          </a:xfrm>
          <a:prstGeom prst="ellips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Line 22"/>
          <p:cNvSpPr>
            <a:spLocks noChangeShapeType="1"/>
          </p:cNvSpPr>
          <p:nvPr/>
        </p:nvSpPr>
        <p:spPr bwMode="auto">
          <a:xfrm>
            <a:off x="3276600" y="4419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Text Box 23"/>
          <p:cNvSpPr txBox="1">
            <a:spLocks noChangeArrowheads="1"/>
          </p:cNvSpPr>
          <p:nvPr/>
        </p:nvSpPr>
        <p:spPr bwMode="auto">
          <a:xfrm>
            <a:off x="2743200" y="2743200"/>
            <a:ext cx="657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core</a:t>
            </a:r>
          </a:p>
        </p:txBody>
      </p:sp>
      <p:sp>
        <p:nvSpPr>
          <p:cNvPr id="16407" name="Text Box 24"/>
          <p:cNvSpPr txBox="1">
            <a:spLocks noChangeArrowheads="1"/>
          </p:cNvSpPr>
          <p:nvPr/>
        </p:nvSpPr>
        <p:spPr bwMode="auto">
          <a:xfrm>
            <a:off x="3962400" y="1752600"/>
            <a:ext cx="893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mantle</a:t>
            </a:r>
          </a:p>
        </p:txBody>
      </p:sp>
      <p:sp>
        <p:nvSpPr>
          <p:cNvPr id="16408" name="Text Box 25"/>
          <p:cNvSpPr txBox="1">
            <a:spLocks noChangeArrowheads="1"/>
          </p:cNvSpPr>
          <p:nvPr/>
        </p:nvSpPr>
        <p:spPr bwMode="auto">
          <a:xfrm>
            <a:off x="2611438" y="4800600"/>
            <a:ext cx="893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mantle</a:t>
            </a:r>
          </a:p>
        </p:txBody>
      </p:sp>
      <p:sp>
        <p:nvSpPr>
          <p:cNvPr id="16409" name="Text Box 26"/>
          <p:cNvSpPr txBox="1">
            <a:spLocks noChangeArrowheads="1"/>
          </p:cNvSpPr>
          <p:nvPr/>
        </p:nvSpPr>
        <p:spPr bwMode="auto">
          <a:xfrm>
            <a:off x="6657975" y="3352800"/>
            <a:ext cx="2486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mantle   core   mantle</a:t>
            </a:r>
          </a:p>
        </p:txBody>
      </p:sp>
      <p:sp>
        <p:nvSpPr>
          <p:cNvPr id="16410" name="Text Box 27"/>
          <p:cNvSpPr txBox="1">
            <a:spLocks noChangeArrowheads="1"/>
          </p:cNvSpPr>
          <p:nvPr/>
        </p:nvSpPr>
        <p:spPr bwMode="auto">
          <a:xfrm>
            <a:off x="3336925" y="1436688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16411" name="Text Box 28"/>
          <p:cNvSpPr txBox="1">
            <a:spLocks noChangeArrowheads="1"/>
          </p:cNvSpPr>
          <p:nvPr/>
        </p:nvSpPr>
        <p:spPr bwMode="auto">
          <a:xfrm>
            <a:off x="4343400" y="27432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16412" name="Text Box 29"/>
          <p:cNvSpPr txBox="1">
            <a:spLocks noChangeArrowheads="1"/>
          </p:cNvSpPr>
          <p:nvPr/>
        </p:nvSpPr>
        <p:spPr bwMode="auto">
          <a:xfrm>
            <a:off x="2041525" y="3951288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</a:p>
        </p:txBody>
      </p:sp>
      <p:sp>
        <p:nvSpPr>
          <p:cNvPr id="16413" name="Text Box 30"/>
          <p:cNvSpPr txBox="1">
            <a:spLocks noChangeArrowheads="1"/>
          </p:cNvSpPr>
          <p:nvPr/>
        </p:nvSpPr>
        <p:spPr bwMode="auto">
          <a:xfrm>
            <a:off x="3733800" y="54102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</a:p>
        </p:txBody>
      </p:sp>
      <p:sp>
        <p:nvSpPr>
          <p:cNvPr id="16414" name="Text Box 31"/>
          <p:cNvSpPr txBox="1">
            <a:spLocks noChangeArrowheads="1"/>
          </p:cNvSpPr>
          <p:nvPr/>
        </p:nvSpPr>
        <p:spPr bwMode="auto">
          <a:xfrm>
            <a:off x="6657975" y="2514600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16415" name="Text Box 32"/>
          <p:cNvSpPr txBox="1">
            <a:spLocks noChangeArrowheads="1"/>
          </p:cNvSpPr>
          <p:nvPr/>
        </p:nvSpPr>
        <p:spPr bwMode="auto">
          <a:xfrm>
            <a:off x="7223125" y="1828800"/>
            <a:ext cx="1095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2          3 </a:t>
            </a:r>
          </a:p>
        </p:txBody>
      </p:sp>
      <p:sp>
        <p:nvSpPr>
          <p:cNvPr id="16416" name="Text Box 33"/>
          <p:cNvSpPr txBox="1">
            <a:spLocks noChangeArrowheads="1"/>
          </p:cNvSpPr>
          <p:nvPr/>
        </p:nvSpPr>
        <p:spPr bwMode="auto">
          <a:xfrm>
            <a:off x="8531225" y="25146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</a:p>
        </p:txBody>
      </p:sp>
      <p:pic>
        <p:nvPicPr>
          <p:cNvPr id="16417" name="Picture 34" descr="fig"/>
          <p:cNvPicPr>
            <a:picLocks noChangeAspect="1" noChangeArrowheads="1"/>
          </p:cNvPicPr>
          <p:nvPr/>
        </p:nvPicPr>
        <p:blipFill>
          <a:blip r:embed="rId2" cstate="print"/>
          <a:srcRect l="65120" t="58667" b="22223"/>
          <a:stretch>
            <a:fillRect/>
          </a:stretch>
        </p:blipFill>
        <p:spPr bwMode="auto">
          <a:xfrm>
            <a:off x="5257800" y="388620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6881268" y="1359198"/>
            <a:ext cx="166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Earth</a:t>
            </a:r>
            <a:endParaRPr lang="en-IE" dirty="0"/>
          </a:p>
        </p:txBody>
      </p:sp>
      <p:sp>
        <p:nvSpPr>
          <p:cNvPr id="35" name="WordArt 11"/>
          <p:cNvSpPr>
            <a:spLocks noChangeArrowheads="1" noChangeShapeType="1" noTextEdit="1"/>
          </p:cNvSpPr>
          <p:nvPr/>
        </p:nvSpPr>
        <p:spPr bwMode="auto">
          <a:xfrm>
            <a:off x="295377" y="127596"/>
            <a:ext cx="7243107" cy="891877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Parametric enhancement in the Earth, 1-3 mode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0" y="5136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441325" y="1739900"/>
            <a:ext cx="4353959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1237" name="Line 5"/>
          <p:cNvSpPr>
            <a:spLocks noChangeShapeType="1"/>
          </p:cNvSpPr>
          <p:nvPr/>
        </p:nvSpPr>
        <p:spPr bwMode="auto">
          <a:xfrm>
            <a:off x="1311275" y="2063479"/>
            <a:ext cx="0" cy="35527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38" name="Line 6"/>
          <p:cNvSpPr>
            <a:spLocks noChangeShapeType="1"/>
          </p:cNvSpPr>
          <p:nvPr/>
        </p:nvSpPr>
        <p:spPr bwMode="auto">
          <a:xfrm flipV="1">
            <a:off x="1321908" y="5584346"/>
            <a:ext cx="2994911" cy="106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39" name="Oval 7"/>
          <p:cNvSpPr>
            <a:spLocks noChangeArrowheads="1"/>
          </p:cNvSpPr>
          <p:nvPr/>
        </p:nvSpPr>
        <p:spPr bwMode="auto">
          <a:xfrm rot="1399534">
            <a:off x="1241802" y="2460490"/>
            <a:ext cx="2209800" cy="990600"/>
          </a:xfrm>
          <a:prstGeom prst="ellips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40" name="Line 8"/>
          <p:cNvSpPr>
            <a:spLocks noChangeShapeType="1"/>
          </p:cNvSpPr>
          <p:nvPr/>
        </p:nvSpPr>
        <p:spPr bwMode="auto">
          <a:xfrm flipV="1">
            <a:off x="1321908" y="3499479"/>
            <a:ext cx="1968500" cy="20955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41" name="Line 9"/>
          <p:cNvSpPr>
            <a:spLocks noChangeShapeType="1"/>
          </p:cNvSpPr>
          <p:nvPr/>
        </p:nvSpPr>
        <p:spPr bwMode="auto">
          <a:xfrm flipV="1">
            <a:off x="1321908" y="2800979"/>
            <a:ext cx="1130300" cy="279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42" name="Line 10"/>
          <p:cNvSpPr>
            <a:spLocks noChangeShapeType="1"/>
          </p:cNvSpPr>
          <p:nvPr/>
        </p:nvSpPr>
        <p:spPr bwMode="auto">
          <a:xfrm flipV="1">
            <a:off x="1311275" y="3499478"/>
            <a:ext cx="1243896" cy="208486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441326" y="223286"/>
            <a:ext cx="4566609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Graphic representation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669851" y="5605612"/>
            <a:ext cx="630791" cy="6569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69851" y="2063479"/>
            <a:ext cx="499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err="1" smtClean="0"/>
              <a:t>P</a:t>
            </a:r>
            <a:r>
              <a:rPr lang="en-IE" sz="2000" b="1" baseline="-25000" dirty="0" err="1" smtClean="0"/>
              <a:t>z</a:t>
            </a:r>
            <a:endParaRPr lang="en-IE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34052" y="5616245"/>
            <a:ext cx="499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err="1" smtClean="0"/>
              <a:t>P</a:t>
            </a:r>
            <a:r>
              <a:rPr lang="en-IE" sz="2000" b="1" baseline="-25000" dirty="0" err="1" smtClean="0"/>
              <a:t>x</a:t>
            </a:r>
            <a:endParaRPr lang="en-IE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1195" y="5416190"/>
            <a:ext cx="499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err="1" smtClean="0"/>
              <a:t>P</a:t>
            </a:r>
            <a:r>
              <a:rPr lang="en-IE" sz="2000" b="1" baseline="-25000" dirty="0" err="1" smtClean="0"/>
              <a:t>y</a:t>
            </a:r>
            <a:endParaRPr lang="en-IE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09676" y="3711844"/>
            <a:ext cx="354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solidFill>
                  <a:srgbClr val="FF0000"/>
                </a:solidFill>
              </a:rPr>
              <a:t>P</a:t>
            </a:r>
            <a:endParaRPr lang="en-IE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41845" y="2463589"/>
            <a:ext cx="499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solidFill>
                  <a:srgbClr val="0033CC"/>
                </a:solidFill>
              </a:rPr>
              <a:t>B</a:t>
            </a:r>
            <a:endParaRPr lang="en-IE" sz="2000" b="1" dirty="0">
              <a:solidFill>
                <a:srgbClr val="0033CC"/>
              </a:solidFill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304415" y="3186600"/>
            <a:ext cx="148978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  </a:t>
            </a:r>
            <a:r>
              <a:rPr lang="en-US" sz="2000" dirty="0"/>
              <a:t>= </a:t>
            </a:r>
            <a:r>
              <a:rPr lang="en-US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t/</a:t>
            </a:r>
            <a:r>
              <a:rPr lang="en-US" sz="2000" dirty="0" err="1" smtClean="0"/>
              <a:t>l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endParaRPr lang="en-US" sz="2000" baseline="-25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311275" y="2474222"/>
            <a:ext cx="1979133" cy="9705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377777" y="3003672"/>
            <a:ext cx="177394" cy="4958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Arc 29"/>
          <p:cNvSpPr/>
          <p:nvPr/>
        </p:nvSpPr>
        <p:spPr bwMode="auto">
          <a:xfrm rot="11443607">
            <a:off x="2188348" y="2738805"/>
            <a:ext cx="648581" cy="465938"/>
          </a:xfrm>
          <a:prstGeom prst="arc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Arc 31"/>
          <p:cNvSpPr/>
          <p:nvPr/>
        </p:nvSpPr>
        <p:spPr bwMode="auto">
          <a:xfrm>
            <a:off x="1050925" y="4710223"/>
            <a:ext cx="542260" cy="343088"/>
          </a:xfrm>
          <a:prstGeom prst="arc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2568" y="4718035"/>
            <a:ext cx="63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endParaRPr lang="en-IE" sz="2000" dirty="0"/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5293783" y="2612223"/>
            <a:ext cx="257955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IE" sz="2000" dirty="0" smtClean="0"/>
              <a:t>P</a:t>
            </a:r>
            <a:r>
              <a:rPr lang="en-IE" sz="2000" baseline="-25000" dirty="0" smtClean="0"/>
              <a:t>ee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e</a:t>
            </a:r>
            <a:r>
              <a:rPr lang="en-US" sz="2000" baseline="30000" dirty="0" err="1"/>
              <a:t>+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e</a:t>
            </a:r>
            <a:r>
              <a:rPr lang="en-US" sz="2000" baseline="-25000" dirty="0"/>
              <a:t> </a:t>
            </a:r>
            <a:r>
              <a:rPr lang="en-US" sz="2000" dirty="0" smtClean="0"/>
              <a:t>= P</a:t>
            </a:r>
            <a:r>
              <a:rPr lang="en-US" sz="2000" baseline="-25000" dirty="0" smtClean="0"/>
              <a:t>Z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/>
              <a:t>+ </a:t>
            </a:r>
            <a:r>
              <a:rPr lang="en-US" sz="2000" dirty="0" smtClean="0"/>
              <a:t>1/2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356261" y="1052622"/>
            <a:ext cx="8404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of oscillations with the electron spin precession in the magnetic field</a:t>
            </a:r>
            <a:endParaRPr lang="en-IE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155553" y="1537796"/>
            <a:ext cx="11443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| </a:t>
            </a:r>
            <a:r>
              <a:rPr lang="en-IE" sz="2000" b="1" dirty="0" smtClean="0"/>
              <a:t>P</a:t>
            </a:r>
            <a:r>
              <a:rPr lang="en-IE" sz="2000" dirty="0" smtClean="0"/>
              <a:t> | = ½ </a:t>
            </a:r>
            <a:endParaRPr lang="en-IE" sz="2000" dirty="0"/>
          </a:p>
        </p:txBody>
      </p:sp>
      <p:sp>
        <p:nvSpPr>
          <p:cNvPr id="37" name="AutoShape 25"/>
          <p:cNvSpPr>
            <a:spLocks noChangeArrowheads="1"/>
          </p:cNvSpPr>
          <p:nvPr/>
        </p:nvSpPr>
        <p:spPr bwMode="auto">
          <a:xfrm>
            <a:off x="4157557" y="2474222"/>
            <a:ext cx="276225" cy="352425"/>
          </a:xfrm>
          <a:prstGeom prst="upArrow">
            <a:avLst>
              <a:gd name="adj1" fmla="val 50000"/>
              <a:gd name="adj2" fmla="val 3189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4096785" y="1964515"/>
            <a:ext cx="48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rgbClr val="FF0000"/>
                </a:solidFill>
              </a:rPr>
              <a:t>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9" name="AutoShape 26"/>
          <p:cNvSpPr>
            <a:spLocks noChangeArrowheads="1"/>
          </p:cNvSpPr>
          <p:nvPr/>
        </p:nvSpPr>
        <p:spPr bwMode="auto">
          <a:xfrm flipV="1">
            <a:off x="4157440" y="3008163"/>
            <a:ext cx="276225" cy="352425"/>
          </a:xfrm>
          <a:prstGeom prst="upArrow">
            <a:avLst>
              <a:gd name="adj1" fmla="val 50000"/>
              <a:gd name="adj2" fmla="val 31897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4128684" y="3457128"/>
            <a:ext cx="393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 dirty="0" err="1" smtClean="0">
                <a:solidFill>
                  <a:srgbClr val="0033CC"/>
                </a:solidFill>
                <a:latin typeface="Symbol" pitchFamily="18" charset="2"/>
              </a:rPr>
              <a:t>n</a:t>
            </a:r>
            <a:r>
              <a:rPr lang="en-US" sz="2000" baseline="-25000" dirty="0" err="1" smtClean="0">
                <a:solidFill>
                  <a:srgbClr val="0033CC"/>
                </a:solidFill>
                <a:latin typeface="Symbol" pitchFamily="18" charset="2"/>
              </a:rPr>
              <a:t>t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60724" y="3150848"/>
            <a:ext cx="217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oscillation phase</a:t>
            </a:r>
            <a:endParaRPr lang="en-IE" sz="2000" dirty="0"/>
          </a:p>
        </p:txBody>
      </p:sp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1780261" y="2775857"/>
            <a:ext cx="317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f</a:t>
            </a:r>
            <a:endParaRPr lang="en-US" sz="2000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5102387" y="4316819"/>
            <a:ext cx="404161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general, degrees of freedom:</a:t>
            </a:r>
            <a:endParaRPr lang="en-IE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5502278" y="4703497"/>
            <a:ext cx="3365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m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(n, E) - mixing angle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80248" y="5016080"/>
            <a:ext cx="2179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m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(n, E)  - phase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80246" y="5416190"/>
            <a:ext cx="318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cone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dn</a:t>
            </a:r>
            <a:r>
              <a:rPr lang="en-US" sz="2000" dirty="0" smtClean="0"/>
              <a:t>/</a:t>
            </a:r>
            <a:r>
              <a:rPr lang="en-US" sz="2000" dirty="0" err="1" smtClean="0"/>
              <a:t>dx</a:t>
            </a:r>
            <a:r>
              <a:rPr lang="en-US" sz="2000" dirty="0" smtClean="0"/>
              <a:t>) - cone angle 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5285862" y="2017680"/>
            <a:ext cx="3475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 smtClean="0"/>
              <a:t>B</a:t>
            </a:r>
            <a:r>
              <a:rPr lang="en-US" sz="2000" dirty="0" smtClean="0"/>
              <a:t> </a:t>
            </a:r>
            <a:r>
              <a:rPr lang="en-US" sz="2000" dirty="0"/>
              <a:t>=        (sin </a:t>
            </a:r>
            <a:r>
              <a:rPr lang="en-US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,  </a:t>
            </a:r>
            <a:r>
              <a:rPr lang="en-US" sz="2000" dirty="0"/>
              <a:t>0,  </a:t>
            </a:r>
            <a:r>
              <a:rPr lang="en-US" sz="2000" dirty="0" smtClean="0"/>
              <a:t>cos2</a:t>
            </a:r>
            <a:r>
              <a:rPr lang="en-US" sz="2000" dirty="0" smtClean="0">
                <a:latin typeface="Symbol" pitchFamily="18" charset="2"/>
              </a:rPr>
              <a:t>q 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947361" y="1872438"/>
            <a:ext cx="5597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2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  <a:r>
              <a:rPr lang="en-US" sz="2000" dirty="0" err="1" smtClean="0"/>
              <a:t>l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endParaRPr lang="en-US" sz="2000" dirty="0"/>
          </a:p>
        </p:txBody>
      </p:sp>
      <p:sp>
        <p:nvSpPr>
          <p:cNvPr id="50" name="Line 11"/>
          <p:cNvSpPr>
            <a:spLocks noChangeShapeType="1"/>
          </p:cNvSpPr>
          <p:nvPr/>
        </p:nvSpPr>
        <p:spPr bwMode="auto">
          <a:xfrm>
            <a:off x="6000526" y="2220617"/>
            <a:ext cx="3937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345878" y="4613948"/>
            <a:ext cx="2555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Neutrino polarization </a:t>
            </a:r>
          </a:p>
          <a:p>
            <a:r>
              <a:rPr lang="en-IE" dirty="0" smtClean="0"/>
              <a:t>vector in the </a:t>
            </a:r>
            <a:r>
              <a:rPr lang="en-IE" dirty="0" err="1" smtClean="0"/>
              <a:t>flavor</a:t>
            </a:r>
            <a:r>
              <a:rPr lang="en-IE" dirty="0" smtClean="0"/>
              <a:t> space</a:t>
            </a:r>
            <a:endParaRPr lang="en-IE" dirty="0"/>
          </a:p>
        </p:txBody>
      </p:sp>
      <p:sp>
        <p:nvSpPr>
          <p:cNvPr id="53" name="TextBox 52"/>
          <p:cNvSpPr txBox="1"/>
          <p:nvPr/>
        </p:nvSpPr>
        <p:spPr>
          <a:xfrm>
            <a:off x="6464583" y="1503106"/>
            <a:ext cx="2647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polarization vector</a:t>
            </a:r>
            <a:endParaRPr lang="en-IE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1314304" y="3823796"/>
            <a:ext cx="69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cone</a:t>
            </a:r>
            <a:r>
              <a:rPr lang="en-US" dirty="0" smtClean="0">
                <a:latin typeface="Symbol" pitchFamily="18" charset="2"/>
              </a:rPr>
              <a:t> 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498600" y="1428750"/>
            <a:ext cx="4368800" cy="4403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3657600" y="1524000"/>
            <a:ext cx="0" cy="411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 flipV="1">
            <a:off x="1600200" y="35814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1995488" y="2819400"/>
            <a:ext cx="3502025" cy="163195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Oval 10"/>
          <p:cNvSpPr>
            <a:spLocks noChangeArrowheads="1"/>
          </p:cNvSpPr>
          <p:nvPr/>
        </p:nvSpPr>
        <p:spPr bwMode="auto">
          <a:xfrm rot="-3708641">
            <a:off x="998537" y="2860676"/>
            <a:ext cx="3825875" cy="990600"/>
          </a:xfrm>
          <a:prstGeom prst="ellips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2808288" y="1981200"/>
            <a:ext cx="1739900" cy="3276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Oval 12"/>
          <p:cNvSpPr>
            <a:spLocks noChangeArrowheads="1"/>
          </p:cNvSpPr>
          <p:nvPr/>
        </p:nvSpPr>
        <p:spPr bwMode="auto">
          <a:xfrm rot="-1854720">
            <a:off x="1498600" y="3019425"/>
            <a:ext cx="4225925" cy="9080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Oval 13"/>
          <p:cNvSpPr>
            <a:spLocks noChangeArrowheads="1"/>
          </p:cNvSpPr>
          <p:nvPr/>
        </p:nvSpPr>
        <p:spPr bwMode="auto">
          <a:xfrm>
            <a:off x="5222875" y="27416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Oval 14"/>
          <p:cNvSpPr>
            <a:spLocks noChangeArrowheads="1"/>
          </p:cNvSpPr>
          <p:nvPr/>
        </p:nvSpPr>
        <p:spPr bwMode="auto">
          <a:xfrm>
            <a:off x="2760663" y="43815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 flipH="1">
            <a:off x="2398713" y="2428875"/>
            <a:ext cx="195262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 flipV="1">
            <a:off x="4813300" y="3135313"/>
            <a:ext cx="280988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Line 17"/>
          <p:cNvSpPr>
            <a:spLocks noChangeShapeType="1"/>
          </p:cNvSpPr>
          <p:nvPr/>
        </p:nvSpPr>
        <p:spPr bwMode="auto">
          <a:xfrm flipH="1">
            <a:off x="2401888" y="3671888"/>
            <a:ext cx="3016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Oval 18"/>
          <p:cNvSpPr>
            <a:spLocks noChangeArrowheads="1"/>
          </p:cNvSpPr>
          <p:nvPr/>
        </p:nvSpPr>
        <p:spPr bwMode="auto">
          <a:xfrm>
            <a:off x="3646488" y="5475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Oval 19"/>
          <p:cNvSpPr>
            <a:spLocks noChangeArrowheads="1"/>
          </p:cNvSpPr>
          <p:nvPr/>
        </p:nvSpPr>
        <p:spPr bwMode="auto">
          <a:xfrm>
            <a:off x="3629025" y="16478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20"/>
          <p:cNvSpPr>
            <a:spLocks noChangeShapeType="1"/>
          </p:cNvSpPr>
          <p:nvPr/>
        </p:nvSpPr>
        <p:spPr bwMode="auto">
          <a:xfrm flipH="1">
            <a:off x="3276600" y="4343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Text Box 21"/>
          <p:cNvSpPr txBox="1">
            <a:spLocks noChangeArrowheads="1"/>
          </p:cNvSpPr>
          <p:nvPr/>
        </p:nvSpPr>
        <p:spPr bwMode="auto">
          <a:xfrm>
            <a:off x="4041775" y="2171700"/>
            <a:ext cx="657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core</a:t>
            </a:r>
          </a:p>
        </p:txBody>
      </p:sp>
      <p:sp>
        <p:nvSpPr>
          <p:cNvPr id="17429" name="Text Box 22"/>
          <p:cNvSpPr txBox="1">
            <a:spLocks noChangeArrowheads="1"/>
          </p:cNvSpPr>
          <p:nvPr/>
        </p:nvSpPr>
        <p:spPr bwMode="auto">
          <a:xfrm>
            <a:off x="2611438" y="1524000"/>
            <a:ext cx="893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mantle</a:t>
            </a:r>
          </a:p>
        </p:txBody>
      </p:sp>
      <p:sp>
        <p:nvSpPr>
          <p:cNvPr id="17430" name="Text Box 23"/>
          <p:cNvSpPr txBox="1">
            <a:spLocks noChangeArrowheads="1"/>
          </p:cNvSpPr>
          <p:nvPr/>
        </p:nvSpPr>
        <p:spPr bwMode="auto">
          <a:xfrm>
            <a:off x="2459038" y="5043488"/>
            <a:ext cx="893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mantle</a:t>
            </a:r>
          </a:p>
        </p:txBody>
      </p:sp>
      <p:sp>
        <p:nvSpPr>
          <p:cNvPr id="17431" name="Text Box 24"/>
          <p:cNvSpPr txBox="1">
            <a:spLocks noChangeArrowheads="1"/>
          </p:cNvSpPr>
          <p:nvPr/>
        </p:nvSpPr>
        <p:spPr bwMode="auto">
          <a:xfrm>
            <a:off x="3379788" y="1408113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17432" name="Text Box 25"/>
          <p:cNvSpPr txBox="1">
            <a:spLocks noChangeArrowheads="1"/>
          </p:cNvSpPr>
          <p:nvPr/>
        </p:nvSpPr>
        <p:spPr bwMode="auto">
          <a:xfrm>
            <a:off x="2301875" y="423545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17433" name="Text Box 26"/>
          <p:cNvSpPr txBox="1">
            <a:spLocks noChangeArrowheads="1"/>
          </p:cNvSpPr>
          <p:nvPr/>
        </p:nvSpPr>
        <p:spPr bwMode="auto">
          <a:xfrm>
            <a:off x="5365750" y="26828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</a:p>
        </p:txBody>
      </p:sp>
      <p:sp>
        <p:nvSpPr>
          <p:cNvPr id="17434" name="Text Box 27"/>
          <p:cNvSpPr txBox="1">
            <a:spLocks noChangeArrowheads="1"/>
          </p:cNvSpPr>
          <p:nvPr/>
        </p:nvSpPr>
        <p:spPr bwMode="auto">
          <a:xfrm>
            <a:off x="3776663" y="541020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</a:p>
        </p:txBody>
      </p:sp>
      <p:sp>
        <p:nvSpPr>
          <p:cNvPr id="17435" name="Oval 28"/>
          <p:cNvSpPr>
            <a:spLocks noChangeArrowheads="1"/>
          </p:cNvSpPr>
          <p:nvPr/>
        </p:nvSpPr>
        <p:spPr bwMode="auto">
          <a:xfrm rot="-3708641">
            <a:off x="2392362" y="3381376"/>
            <a:ext cx="3825875" cy="990600"/>
          </a:xfrm>
          <a:prstGeom prst="ellips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36" name="Picture 29" descr="Lastplot-P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750" y="3092450"/>
            <a:ext cx="3603625" cy="356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37" name="Text Box 30"/>
          <p:cNvSpPr txBox="1">
            <a:spLocks noChangeArrowheads="1"/>
          </p:cNvSpPr>
          <p:nvPr/>
        </p:nvSpPr>
        <p:spPr bwMode="auto">
          <a:xfrm>
            <a:off x="7496175" y="5437188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</a:t>
            </a:r>
          </a:p>
        </p:txBody>
      </p:sp>
      <p:sp>
        <p:nvSpPr>
          <p:cNvPr id="17438" name="Text Box 31"/>
          <p:cNvSpPr txBox="1">
            <a:spLocks noChangeArrowheads="1"/>
          </p:cNvSpPr>
          <p:nvPr/>
        </p:nvSpPr>
        <p:spPr bwMode="auto">
          <a:xfrm>
            <a:off x="6740525" y="431165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17439" name="Text Box 32"/>
          <p:cNvSpPr txBox="1">
            <a:spLocks noChangeArrowheads="1"/>
          </p:cNvSpPr>
          <p:nvPr/>
        </p:nvSpPr>
        <p:spPr bwMode="auto">
          <a:xfrm>
            <a:off x="8380413" y="3359150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</a:t>
            </a:r>
          </a:p>
        </p:txBody>
      </p:sp>
      <p:sp>
        <p:nvSpPr>
          <p:cNvPr id="17440" name="Text Box 33"/>
          <p:cNvSpPr txBox="1">
            <a:spLocks noChangeArrowheads="1"/>
          </p:cNvSpPr>
          <p:nvPr/>
        </p:nvSpPr>
        <p:spPr bwMode="auto">
          <a:xfrm>
            <a:off x="5724525" y="6018213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17441" name="Line 34"/>
          <p:cNvSpPr>
            <a:spLocks noChangeShapeType="1"/>
          </p:cNvSpPr>
          <p:nvPr/>
        </p:nvSpPr>
        <p:spPr bwMode="auto">
          <a:xfrm>
            <a:off x="7735888" y="4021138"/>
            <a:ext cx="1587" cy="23796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2" name="Line 35"/>
          <p:cNvSpPr>
            <a:spLocks noChangeShapeType="1"/>
          </p:cNvSpPr>
          <p:nvPr/>
        </p:nvSpPr>
        <p:spPr bwMode="auto">
          <a:xfrm>
            <a:off x="6731000" y="4030663"/>
            <a:ext cx="1588" cy="23796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WordArt 11"/>
          <p:cNvSpPr>
            <a:spLocks noChangeArrowheads="1" noChangeShapeType="1" noTextEdit="1"/>
          </p:cNvSpPr>
          <p:nvPr/>
        </p:nvSpPr>
        <p:spPr bwMode="auto">
          <a:xfrm>
            <a:off x="295377" y="221692"/>
            <a:ext cx="7442098" cy="67018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Parametric enhancement in the Earth,1-2 mode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784558" y="1531214"/>
            <a:ext cx="3808164" cy="79295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498037" y="188445"/>
            <a:ext cx="4127129" cy="8564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Fuzzy dark matter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90" y="1807533"/>
            <a:ext cx="3797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f </a:t>
            </a:r>
            <a:r>
              <a:rPr lang="en-US" sz="2000" dirty="0" smtClean="0"/>
              <a:t>(t, x ) ~                 </a:t>
            </a:r>
            <a:r>
              <a:rPr lang="en-US" sz="2000" dirty="0" err="1" smtClean="0"/>
              <a:t>cos</a:t>
            </a:r>
            <a:r>
              <a:rPr lang="en-US" sz="2000" dirty="0" smtClean="0"/>
              <a:t> (m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t )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184308" y="1680076"/>
            <a:ext cx="974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 r </a:t>
            </a:r>
            <a:r>
              <a:rPr lang="en-US" sz="2000" dirty="0" smtClean="0"/>
              <a:t>(x)   </a:t>
            </a:r>
          </a:p>
          <a:p>
            <a:r>
              <a:rPr lang="en-US" sz="2000" dirty="0" smtClean="0"/>
              <a:t>  m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US" sz="2000" dirty="0" smtClean="0"/>
              <a:t>  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99947" y="2466751"/>
            <a:ext cx="185552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</a:t>
            </a:r>
            <a:r>
              <a:rPr lang="en-US" sz="2000" baseline="-25000" dirty="0" err="1" smtClean="0">
                <a:latin typeface="Symbol" pitchFamily="18" charset="2"/>
              </a:rPr>
              <a:t>f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f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/>
              <a:t>i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 +  …</a:t>
            </a:r>
            <a:r>
              <a:rPr lang="en-US" sz="2000" baseline="-25000" dirty="0" smtClean="0"/>
              <a:t>    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  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40229" y="1108717"/>
            <a:ext cx="289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Ultra-light scalar DM</a:t>
            </a:r>
            <a:endParaRPr lang="en-IE" sz="2000" dirty="0"/>
          </a:p>
        </p:txBody>
      </p:sp>
      <p:sp>
        <p:nvSpPr>
          <p:cNvPr id="10" name="Freeform 9"/>
          <p:cNvSpPr/>
          <p:nvPr/>
        </p:nvSpPr>
        <p:spPr bwMode="auto">
          <a:xfrm>
            <a:off x="3136606" y="1701208"/>
            <a:ext cx="978195" cy="340241"/>
          </a:xfrm>
          <a:custGeom>
            <a:avLst/>
            <a:gdLst>
              <a:gd name="connsiteX0" fmla="*/ 0 w 978195"/>
              <a:gd name="connsiteY0" fmla="*/ 170120 h 340241"/>
              <a:gd name="connsiteX1" fmla="*/ 85060 w 978195"/>
              <a:gd name="connsiteY1" fmla="*/ 340241 h 340241"/>
              <a:gd name="connsiteX2" fmla="*/ 63795 w 978195"/>
              <a:gd name="connsiteY2" fmla="*/ 0 h 340241"/>
              <a:gd name="connsiteX3" fmla="*/ 978195 w 978195"/>
              <a:gd name="connsiteY3" fmla="*/ 0 h 34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195" h="340241">
                <a:moveTo>
                  <a:pt x="0" y="170120"/>
                </a:moveTo>
                <a:lnTo>
                  <a:pt x="85060" y="340241"/>
                </a:lnTo>
                <a:lnTo>
                  <a:pt x="63795" y="0"/>
                </a:lnTo>
                <a:lnTo>
                  <a:pt x="978195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136606" y="2073348"/>
            <a:ext cx="97819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76430" y="2509283"/>
            <a:ext cx="2892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Couples to neutrinos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518296" y="309344"/>
            <a:ext cx="362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A. Berlin, 1608.01307 [</a:t>
            </a:r>
            <a:r>
              <a:rPr lang="en-US" i="1" dirty="0" err="1" smtClean="0">
                <a:solidFill>
                  <a:srgbClr val="FF0000"/>
                </a:solidFill>
              </a:rPr>
              <a:t>hep</a:t>
            </a:r>
            <a:r>
              <a:rPr lang="en-US" i="1" dirty="0" smtClean="0">
                <a:solidFill>
                  <a:srgbClr val="FF0000"/>
                </a:solidFill>
              </a:rPr>
              <a:t>-ph]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909" y="3964547"/>
            <a:ext cx="863533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Neutrinos propagating in this field will experience  variation of mixing with frequency given by m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endParaRPr lang="en-US" sz="20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50863" y="2931484"/>
            <a:ext cx="7219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 contribution to neutrino mass and modifies  mixing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8542" y="4821301"/>
            <a:ext cx="7997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 m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US" sz="2000" dirty="0" smtClean="0"/>
              <a:t> = 10</a:t>
            </a:r>
            <a:r>
              <a:rPr lang="en-US" sz="2000" baseline="30000" dirty="0" smtClean="0"/>
              <a:t>-22</a:t>
            </a:r>
            <a:r>
              <a:rPr lang="en-US" sz="2000" dirty="0" smtClean="0"/>
              <a:t> </a:t>
            </a:r>
            <a:r>
              <a:rPr lang="en-US" sz="2000" dirty="0" err="1" smtClean="0"/>
              <a:t>eV</a:t>
            </a:r>
            <a:r>
              <a:rPr lang="en-US" sz="2000" dirty="0" smtClean="0"/>
              <a:t>, the modulation length 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mod</a:t>
            </a:r>
            <a:r>
              <a:rPr lang="en-US" sz="2000" dirty="0" smtClean="0"/>
              <a:t> = 2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/m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US" sz="2000" dirty="0" smtClean="0"/>
              <a:t> = 10</a:t>
            </a:r>
            <a:r>
              <a:rPr lang="en-US" sz="2000" baseline="30000" dirty="0" smtClean="0"/>
              <a:t>17</a:t>
            </a:r>
            <a:r>
              <a:rPr lang="en-US" sz="2000" dirty="0" smtClean="0"/>
              <a:t> cm   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49175" y="5189512"/>
            <a:ext cx="3777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Parametric resonance: 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mod</a:t>
            </a:r>
            <a:r>
              <a:rPr lang="en-US" sz="2000" dirty="0" smtClean="0"/>
              <a:t> = </a:t>
            </a:r>
            <a:r>
              <a:rPr lang="en-US" sz="2000" dirty="0" err="1" smtClean="0"/>
              <a:t>l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</a:t>
            </a:r>
            <a:endParaRPr lang="en-IE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390672" y="2488017"/>
            <a:ext cx="3179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mass states oscillate</a:t>
            </a:r>
            <a:endParaRPr lang="en-IE" sz="2000" dirty="0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043713" y="3331594"/>
            <a:ext cx="2092893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 (t) =  </a:t>
            </a:r>
            <a:r>
              <a:rPr lang="en-US" sz="2000" dirty="0" err="1" smtClean="0"/>
              <a:t>g</a:t>
            </a:r>
            <a:r>
              <a:rPr lang="en-US" sz="2000" baseline="-25000" dirty="0" err="1" smtClean="0">
                <a:latin typeface="Symbol" pitchFamily="18" charset="2"/>
              </a:rPr>
              <a:t>f</a:t>
            </a:r>
            <a:r>
              <a:rPr lang="en-US" sz="2000" dirty="0" smtClean="0">
                <a:latin typeface="Symbol" pitchFamily="18" charset="2"/>
              </a:rPr>
              <a:t> f </a:t>
            </a:r>
            <a:r>
              <a:rPr lang="en-US" sz="2000" dirty="0" smtClean="0"/>
              <a:t>(t)   </a:t>
            </a:r>
            <a:r>
              <a:rPr lang="en-US" sz="2000" dirty="0" smtClean="0">
                <a:latin typeface="Symbol" pitchFamily="18" charset="2"/>
              </a:rPr>
              <a:t> 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3741826" y="3331594"/>
            <a:ext cx="3119793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Dq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 (t) =  </a:t>
            </a:r>
            <a:r>
              <a:rPr lang="en-US" sz="2000" dirty="0" err="1" smtClean="0"/>
              <a:t>g</a:t>
            </a:r>
            <a:r>
              <a:rPr lang="en-US" sz="2000" baseline="-25000" dirty="0" err="1" smtClean="0">
                <a:latin typeface="Symbol" pitchFamily="18" charset="2"/>
              </a:rPr>
              <a:t>f</a:t>
            </a:r>
            <a:r>
              <a:rPr lang="en-US" sz="2000" dirty="0" smtClean="0">
                <a:latin typeface="Symbol" pitchFamily="18" charset="2"/>
              </a:rPr>
              <a:t> f </a:t>
            </a:r>
            <a:r>
              <a:rPr lang="en-US" sz="2000" dirty="0" smtClean="0"/>
              <a:t>(t) /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ij</a:t>
            </a:r>
            <a:r>
              <a:rPr lang="en-US" sz="2000" dirty="0" smtClean="0"/>
              <a:t>   </a:t>
            </a:r>
            <a:r>
              <a:rPr lang="en-US" sz="2000" dirty="0" smtClean="0">
                <a:latin typeface="Symbol" pitchFamily="18" charset="2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1506" y="5610915"/>
            <a:ext cx="2955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solar mass splitting</a:t>
            </a:r>
            <a:endParaRPr lang="en-IE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379441" y="5596647"/>
            <a:ext cx="4190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</a:t>
            </a:r>
            <a:r>
              <a:rPr lang="en-US" sz="2000" baseline="-25000" dirty="0" err="1" smtClean="0"/>
              <a:t>res</a:t>
            </a:r>
            <a:r>
              <a:rPr lang="en-US" sz="2000" dirty="0" smtClean="0"/>
              <a:t> = 3 x 10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</a:t>
            </a:r>
            <a:r>
              <a:rPr lang="en-US" sz="2000" dirty="0" err="1" smtClean="0"/>
              <a:t>PeV</a:t>
            </a:r>
            <a:r>
              <a:rPr lang="en-US" sz="2000" dirty="0" smtClean="0"/>
              <a:t>  (10</a:t>
            </a:r>
            <a:r>
              <a:rPr lang="en-US" sz="2000" baseline="30000" dirty="0" smtClean="0"/>
              <a:t>-22</a:t>
            </a:r>
            <a:r>
              <a:rPr lang="en-US" sz="2000" dirty="0" smtClean="0"/>
              <a:t> </a:t>
            </a:r>
            <a:r>
              <a:rPr lang="en-US" sz="2000" dirty="0" err="1" smtClean="0"/>
              <a:t>eV</a:t>
            </a:r>
            <a:r>
              <a:rPr lang="en-US" sz="2000" dirty="0" smtClean="0"/>
              <a:t>/m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US" sz="2000" dirty="0" smtClean="0"/>
              <a:t> ) </a:t>
            </a:r>
            <a:endParaRPr lang="en-IE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231677" y="6049922"/>
            <a:ext cx="3809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</a:t>
            </a:r>
            <a:r>
              <a:rPr lang="en-US" sz="2000" baseline="-25000" dirty="0" err="1" smtClean="0"/>
              <a:t>res</a:t>
            </a:r>
            <a:r>
              <a:rPr lang="en-US" sz="2000" dirty="0" smtClean="0"/>
              <a:t> = 3 </a:t>
            </a:r>
            <a:r>
              <a:rPr lang="en-US" sz="2000" dirty="0" err="1" smtClean="0"/>
              <a:t>PeV</a:t>
            </a:r>
            <a:r>
              <a:rPr lang="en-US" sz="2000" dirty="0" smtClean="0"/>
              <a:t> for m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US" sz="2000" dirty="0" smtClean="0"/>
              <a:t> = 10</a:t>
            </a:r>
            <a:r>
              <a:rPr lang="en-US" sz="2000" baseline="30000" dirty="0" smtClean="0"/>
              <a:t>-19</a:t>
            </a:r>
            <a:r>
              <a:rPr lang="en-US" sz="2000" dirty="0" smtClean="0"/>
              <a:t> </a:t>
            </a:r>
            <a:r>
              <a:rPr lang="en-US" sz="2000" dirty="0" err="1" smtClean="0"/>
              <a:t>eV</a:t>
            </a:r>
            <a:endParaRPr lang="en-IE" sz="2000" dirty="0"/>
          </a:p>
        </p:txBody>
      </p:sp>
      <p:sp>
        <p:nvSpPr>
          <p:cNvPr id="29" name="Right Arrow 28"/>
          <p:cNvSpPr/>
          <p:nvPr/>
        </p:nvSpPr>
        <p:spPr bwMode="auto">
          <a:xfrm>
            <a:off x="731939" y="6049922"/>
            <a:ext cx="318986" cy="400110"/>
          </a:xfrm>
          <a:prstGeom prst="rightArrow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18296" y="678676"/>
            <a:ext cx="2339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Modulating mass?</a:t>
            </a:r>
            <a:endParaRPr lang="en-I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298659" y="808074"/>
            <a:ext cx="3816141" cy="8731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Neutrino-neutrino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98660" y="1886808"/>
            <a:ext cx="2625293" cy="10326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scattering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34097" y="2987744"/>
            <a:ext cx="2898196" cy="858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and collective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27002" y="4047819"/>
            <a:ext cx="3213633" cy="858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transformations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09600" y="5029200"/>
            <a:ext cx="2667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62000" y="1447800"/>
            <a:ext cx="4800600" cy="1600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125414" y="6211292"/>
            <a:ext cx="26068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Can it be coherent? </a:t>
            </a:r>
            <a:endParaRPr lang="en-US" sz="2000" dirty="0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1066800" y="1827213"/>
            <a:ext cx="1524000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Freeform 9"/>
          <p:cNvSpPr>
            <a:spLocks/>
          </p:cNvSpPr>
          <p:nvPr/>
        </p:nvSpPr>
        <p:spPr bwMode="auto">
          <a:xfrm>
            <a:off x="3886200" y="2209800"/>
            <a:ext cx="838200" cy="152400"/>
          </a:xfrm>
          <a:custGeom>
            <a:avLst/>
            <a:gdLst>
              <a:gd name="T0" fmla="*/ 0 w 816"/>
              <a:gd name="T1" fmla="*/ 241935022 h 96"/>
              <a:gd name="T2" fmla="*/ 50647414 w 816"/>
              <a:gd name="T3" fmla="*/ 0 h 96"/>
              <a:gd name="T4" fmla="*/ 101294828 w 816"/>
              <a:gd name="T5" fmla="*/ 241935022 h 96"/>
              <a:gd name="T6" fmla="*/ 151942258 w 816"/>
              <a:gd name="T7" fmla="*/ 0 h 96"/>
              <a:gd name="T8" fmla="*/ 202589657 w 816"/>
              <a:gd name="T9" fmla="*/ 241935022 h 96"/>
              <a:gd name="T10" fmla="*/ 253236027 w 816"/>
              <a:gd name="T11" fmla="*/ 0 h 96"/>
              <a:gd name="T12" fmla="*/ 303883490 w 816"/>
              <a:gd name="T13" fmla="*/ 241935022 h 96"/>
              <a:gd name="T14" fmla="*/ 354530888 w 816"/>
              <a:gd name="T15" fmla="*/ 0 h 96"/>
              <a:gd name="T16" fmla="*/ 405178286 w 816"/>
              <a:gd name="T17" fmla="*/ 241935022 h 96"/>
              <a:gd name="T18" fmla="*/ 455825684 w 816"/>
              <a:gd name="T19" fmla="*/ 0 h 96"/>
              <a:gd name="T20" fmla="*/ 506473082 w 816"/>
              <a:gd name="T21" fmla="*/ 241935022 h 96"/>
              <a:gd name="T22" fmla="*/ 557120608 w 816"/>
              <a:gd name="T23" fmla="*/ 0 h 96"/>
              <a:gd name="T24" fmla="*/ 607768007 w 816"/>
              <a:gd name="T25" fmla="*/ 241935022 h 96"/>
              <a:gd name="T26" fmla="*/ 658415405 w 816"/>
              <a:gd name="T27" fmla="*/ 0 h 96"/>
              <a:gd name="T28" fmla="*/ 709061776 w 816"/>
              <a:gd name="T29" fmla="*/ 241935022 h 96"/>
              <a:gd name="T30" fmla="*/ 759709174 w 816"/>
              <a:gd name="T31" fmla="*/ 0 h 96"/>
              <a:gd name="T32" fmla="*/ 810356572 w 816"/>
              <a:gd name="T33" fmla="*/ 241935022 h 96"/>
              <a:gd name="T34" fmla="*/ 861003970 w 816"/>
              <a:gd name="T35" fmla="*/ 0 h 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16"/>
              <a:gd name="T55" fmla="*/ 0 h 96"/>
              <a:gd name="T56" fmla="*/ 816 w 816"/>
              <a:gd name="T57" fmla="*/ 96 h 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16" h="96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96"/>
                  <a:pt x="96" y="96"/>
                </a:cubicBezTo>
                <a:cubicBezTo>
                  <a:pt x="112" y="96"/>
                  <a:pt x="128" y="0"/>
                  <a:pt x="144" y="0"/>
                </a:cubicBezTo>
                <a:cubicBezTo>
                  <a:pt x="160" y="0"/>
                  <a:pt x="176" y="96"/>
                  <a:pt x="192" y="96"/>
                </a:cubicBezTo>
                <a:cubicBezTo>
                  <a:pt x="208" y="96"/>
                  <a:pt x="224" y="0"/>
                  <a:pt x="240" y="0"/>
                </a:cubicBezTo>
                <a:cubicBezTo>
                  <a:pt x="256" y="0"/>
                  <a:pt x="272" y="96"/>
                  <a:pt x="288" y="96"/>
                </a:cubicBezTo>
                <a:cubicBezTo>
                  <a:pt x="304" y="96"/>
                  <a:pt x="320" y="0"/>
                  <a:pt x="336" y="0"/>
                </a:cubicBezTo>
                <a:cubicBezTo>
                  <a:pt x="352" y="0"/>
                  <a:pt x="368" y="96"/>
                  <a:pt x="384" y="96"/>
                </a:cubicBezTo>
                <a:cubicBezTo>
                  <a:pt x="400" y="96"/>
                  <a:pt x="416" y="0"/>
                  <a:pt x="432" y="0"/>
                </a:cubicBezTo>
                <a:cubicBezTo>
                  <a:pt x="448" y="0"/>
                  <a:pt x="464" y="96"/>
                  <a:pt x="480" y="96"/>
                </a:cubicBezTo>
                <a:cubicBezTo>
                  <a:pt x="496" y="96"/>
                  <a:pt x="512" y="0"/>
                  <a:pt x="528" y="0"/>
                </a:cubicBezTo>
                <a:cubicBezTo>
                  <a:pt x="544" y="0"/>
                  <a:pt x="560" y="96"/>
                  <a:pt x="576" y="96"/>
                </a:cubicBezTo>
                <a:cubicBezTo>
                  <a:pt x="592" y="96"/>
                  <a:pt x="608" y="0"/>
                  <a:pt x="624" y="0"/>
                </a:cubicBezTo>
                <a:cubicBezTo>
                  <a:pt x="640" y="0"/>
                  <a:pt x="656" y="96"/>
                  <a:pt x="672" y="96"/>
                </a:cubicBezTo>
                <a:cubicBezTo>
                  <a:pt x="688" y="96"/>
                  <a:pt x="704" y="0"/>
                  <a:pt x="720" y="0"/>
                </a:cubicBezTo>
                <a:cubicBezTo>
                  <a:pt x="736" y="0"/>
                  <a:pt x="752" y="96"/>
                  <a:pt x="768" y="96"/>
                </a:cubicBezTo>
                <a:cubicBezTo>
                  <a:pt x="784" y="96"/>
                  <a:pt x="800" y="48"/>
                  <a:pt x="816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Freeform 10"/>
          <p:cNvSpPr>
            <a:spLocks/>
          </p:cNvSpPr>
          <p:nvPr/>
        </p:nvSpPr>
        <p:spPr bwMode="auto">
          <a:xfrm rot="-5400000">
            <a:off x="1276350" y="2228850"/>
            <a:ext cx="990600" cy="190500"/>
          </a:xfrm>
          <a:custGeom>
            <a:avLst/>
            <a:gdLst>
              <a:gd name="T0" fmla="*/ 0 w 816"/>
              <a:gd name="T1" fmla="*/ 378023441 h 96"/>
              <a:gd name="T2" fmla="*/ 70739278 w 816"/>
              <a:gd name="T3" fmla="*/ 0 h 96"/>
              <a:gd name="T4" fmla="*/ 141477342 w 816"/>
              <a:gd name="T5" fmla="*/ 378023441 h 96"/>
              <a:gd name="T6" fmla="*/ 212216639 w 816"/>
              <a:gd name="T7" fmla="*/ 0 h 96"/>
              <a:gd name="T8" fmla="*/ 282954684 w 816"/>
              <a:gd name="T9" fmla="*/ 378023441 h 96"/>
              <a:gd name="T10" fmla="*/ 353694019 w 816"/>
              <a:gd name="T11" fmla="*/ 0 h 96"/>
              <a:gd name="T12" fmla="*/ 424433278 w 816"/>
              <a:gd name="T13" fmla="*/ 378023441 h 96"/>
              <a:gd name="T14" fmla="*/ 495171323 w 816"/>
              <a:gd name="T15" fmla="*/ 0 h 96"/>
              <a:gd name="T16" fmla="*/ 565910582 w 816"/>
              <a:gd name="T17" fmla="*/ 378023441 h 96"/>
              <a:gd name="T18" fmla="*/ 636648778 w 816"/>
              <a:gd name="T19" fmla="*/ 0 h 96"/>
              <a:gd name="T20" fmla="*/ 707388037 w 816"/>
              <a:gd name="T21" fmla="*/ 378023441 h 96"/>
              <a:gd name="T22" fmla="*/ 778127296 w 816"/>
              <a:gd name="T23" fmla="*/ 0 h 96"/>
              <a:gd name="T24" fmla="*/ 848865341 w 816"/>
              <a:gd name="T25" fmla="*/ 378023441 h 96"/>
              <a:gd name="T26" fmla="*/ 919604600 w 816"/>
              <a:gd name="T27" fmla="*/ 0 h 96"/>
              <a:gd name="T28" fmla="*/ 990342645 w 816"/>
              <a:gd name="T29" fmla="*/ 378023441 h 96"/>
              <a:gd name="T30" fmla="*/ 1061081904 w 816"/>
              <a:gd name="T31" fmla="*/ 0 h 96"/>
              <a:gd name="T32" fmla="*/ 1131819949 w 816"/>
              <a:gd name="T33" fmla="*/ 378023441 h 96"/>
              <a:gd name="T34" fmla="*/ 1202559208 w 816"/>
              <a:gd name="T35" fmla="*/ 0 h 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16"/>
              <a:gd name="T55" fmla="*/ 0 h 96"/>
              <a:gd name="T56" fmla="*/ 816 w 816"/>
              <a:gd name="T57" fmla="*/ 96 h 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16" h="96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96"/>
                  <a:pt x="96" y="96"/>
                </a:cubicBezTo>
                <a:cubicBezTo>
                  <a:pt x="112" y="96"/>
                  <a:pt x="128" y="0"/>
                  <a:pt x="144" y="0"/>
                </a:cubicBezTo>
                <a:cubicBezTo>
                  <a:pt x="160" y="0"/>
                  <a:pt x="176" y="96"/>
                  <a:pt x="192" y="96"/>
                </a:cubicBezTo>
                <a:cubicBezTo>
                  <a:pt x="208" y="96"/>
                  <a:pt x="224" y="0"/>
                  <a:pt x="240" y="0"/>
                </a:cubicBezTo>
                <a:cubicBezTo>
                  <a:pt x="256" y="0"/>
                  <a:pt x="272" y="96"/>
                  <a:pt x="288" y="96"/>
                </a:cubicBezTo>
                <a:cubicBezTo>
                  <a:pt x="304" y="96"/>
                  <a:pt x="320" y="0"/>
                  <a:pt x="336" y="0"/>
                </a:cubicBezTo>
                <a:cubicBezTo>
                  <a:pt x="352" y="0"/>
                  <a:pt x="368" y="96"/>
                  <a:pt x="384" y="96"/>
                </a:cubicBezTo>
                <a:cubicBezTo>
                  <a:pt x="400" y="96"/>
                  <a:pt x="416" y="0"/>
                  <a:pt x="432" y="0"/>
                </a:cubicBezTo>
                <a:cubicBezTo>
                  <a:pt x="448" y="0"/>
                  <a:pt x="464" y="96"/>
                  <a:pt x="480" y="96"/>
                </a:cubicBezTo>
                <a:cubicBezTo>
                  <a:pt x="496" y="96"/>
                  <a:pt x="512" y="0"/>
                  <a:pt x="528" y="0"/>
                </a:cubicBezTo>
                <a:cubicBezTo>
                  <a:pt x="544" y="0"/>
                  <a:pt x="560" y="96"/>
                  <a:pt x="576" y="96"/>
                </a:cubicBezTo>
                <a:cubicBezTo>
                  <a:pt x="592" y="96"/>
                  <a:pt x="608" y="0"/>
                  <a:pt x="624" y="0"/>
                </a:cubicBezTo>
                <a:cubicBezTo>
                  <a:pt x="640" y="0"/>
                  <a:pt x="656" y="96"/>
                  <a:pt x="672" y="96"/>
                </a:cubicBezTo>
                <a:cubicBezTo>
                  <a:pt x="688" y="96"/>
                  <a:pt x="704" y="0"/>
                  <a:pt x="720" y="0"/>
                </a:cubicBezTo>
                <a:cubicBezTo>
                  <a:pt x="736" y="0"/>
                  <a:pt x="752" y="96"/>
                  <a:pt x="768" y="96"/>
                </a:cubicBezTo>
                <a:cubicBezTo>
                  <a:pt x="784" y="96"/>
                  <a:pt x="800" y="48"/>
                  <a:pt x="816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1066800" y="2819400"/>
            <a:ext cx="15240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Freeform 12"/>
          <p:cNvSpPr>
            <a:spLocks/>
          </p:cNvSpPr>
          <p:nvPr/>
        </p:nvSpPr>
        <p:spPr bwMode="auto">
          <a:xfrm>
            <a:off x="3276600" y="1828800"/>
            <a:ext cx="609600" cy="990600"/>
          </a:xfrm>
          <a:custGeom>
            <a:avLst/>
            <a:gdLst>
              <a:gd name="T0" fmla="*/ 0 w 384"/>
              <a:gd name="T1" fmla="*/ 0 h 624"/>
              <a:gd name="T2" fmla="*/ 967740089 w 384"/>
              <a:gd name="T3" fmla="*/ 725804914 h 624"/>
              <a:gd name="T4" fmla="*/ 0 w 384"/>
              <a:gd name="T5" fmla="*/ 1572577282 h 624"/>
              <a:gd name="T6" fmla="*/ 0 60000 65536"/>
              <a:gd name="T7" fmla="*/ 0 60000 65536"/>
              <a:gd name="T8" fmla="*/ 0 60000 65536"/>
              <a:gd name="T9" fmla="*/ 0 w 384"/>
              <a:gd name="T10" fmla="*/ 0 h 624"/>
              <a:gd name="T11" fmla="*/ 384 w 38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624">
                <a:moveTo>
                  <a:pt x="0" y="0"/>
                </a:moveTo>
                <a:lnTo>
                  <a:pt x="384" y="288"/>
                </a:lnTo>
                <a:lnTo>
                  <a:pt x="0" y="624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Freeform 13"/>
          <p:cNvSpPr>
            <a:spLocks/>
          </p:cNvSpPr>
          <p:nvPr/>
        </p:nvSpPr>
        <p:spPr bwMode="auto">
          <a:xfrm flipH="1">
            <a:off x="4724400" y="1828800"/>
            <a:ext cx="609600" cy="990600"/>
          </a:xfrm>
          <a:custGeom>
            <a:avLst/>
            <a:gdLst>
              <a:gd name="T0" fmla="*/ 0 w 384"/>
              <a:gd name="T1" fmla="*/ 0 h 624"/>
              <a:gd name="T2" fmla="*/ 967740089 w 384"/>
              <a:gd name="T3" fmla="*/ 725804914 h 624"/>
              <a:gd name="T4" fmla="*/ 0 w 384"/>
              <a:gd name="T5" fmla="*/ 1572577282 h 624"/>
              <a:gd name="T6" fmla="*/ 0 60000 65536"/>
              <a:gd name="T7" fmla="*/ 0 60000 65536"/>
              <a:gd name="T8" fmla="*/ 0 60000 65536"/>
              <a:gd name="T9" fmla="*/ 0 w 384"/>
              <a:gd name="T10" fmla="*/ 0 h 624"/>
              <a:gd name="T11" fmla="*/ 384 w 384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624">
                <a:moveTo>
                  <a:pt x="0" y="0"/>
                </a:moveTo>
                <a:lnTo>
                  <a:pt x="384" y="288"/>
                </a:lnTo>
                <a:lnTo>
                  <a:pt x="0" y="62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2209800" y="14478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endParaRPr lang="en-US">
              <a:latin typeface="Symbol" pitchFamily="18" charset="2"/>
            </a:endParaRP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990600" y="14478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endParaRPr lang="en-US">
              <a:latin typeface="Symbol" pitchFamily="18" charset="2"/>
            </a:endParaRP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3429000" y="25908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endParaRPr lang="en-US">
              <a:latin typeface="Symbol" pitchFamily="18" charset="2"/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3352800" y="16002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endParaRPr lang="en-US">
              <a:latin typeface="Symbol" pitchFamily="18" charset="2"/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977900" y="2438400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b</a:t>
            </a:r>
            <a:endParaRPr lang="en-US">
              <a:latin typeface="Symbol" pitchFamily="18" charset="2"/>
            </a:endParaRP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2286000" y="2438400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b</a:t>
            </a:r>
            <a:endParaRPr lang="en-US">
              <a:latin typeface="Symbol" pitchFamily="18" charset="2"/>
            </a:endParaRP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4864100" y="2528888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b</a:t>
            </a:r>
            <a:endParaRPr lang="en-US">
              <a:latin typeface="Symbol" pitchFamily="18" charset="2"/>
            </a:endParaRP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4864100" y="1600200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b</a:t>
            </a:r>
            <a:endParaRPr lang="en-US">
              <a:latin typeface="Symbol" pitchFamily="18" charset="2"/>
            </a:endParaRP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1239838" y="2071688"/>
            <a:ext cx="436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4038600" y="1828800"/>
            <a:ext cx="43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4876800" y="1676400"/>
            <a:ext cx="228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3352800" y="1676400"/>
            <a:ext cx="228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3996049" y="4971506"/>
            <a:ext cx="16097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J. </a:t>
            </a:r>
            <a:r>
              <a:rPr lang="en-US" i="1" dirty="0" err="1">
                <a:solidFill>
                  <a:srgbClr val="FF0000"/>
                </a:solidFill>
              </a:rPr>
              <a:t>Pantaleone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6553200" y="1568450"/>
            <a:ext cx="19143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Refraction in </a:t>
            </a:r>
          </a:p>
          <a:p>
            <a:r>
              <a:rPr lang="en-US" sz="2000" dirty="0"/>
              <a:t>neutrino gases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434975" y="-152400"/>
            <a:ext cx="1241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Symbol" pitchFamily="18" charset="2"/>
              </a:rPr>
              <a:t>nn</a:t>
            </a:r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>
            <a:off x="838200" y="4038600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2438400" y="3976688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b</a:t>
            </a:r>
            <a:endParaRPr lang="en-US">
              <a:latin typeface="Symbol" pitchFamily="18" charset="2"/>
            </a:endParaRP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762000" y="3962400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b</a:t>
            </a:r>
            <a:endParaRPr lang="en-US">
              <a:latin typeface="Symbol" pitchFamily="18" charset="2"/>
            </a:endParaRP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2438400" y="32766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endParaRPr lang="en-US">
              <a:latin typeface="Symbol" pitchFamily="18" charset="2"/>
            </a:endParaRPr>
          </a:p>
        </p:txBody>
      </p:sp>
      <p:sp>
        <p:nvSpPr>
          <p:cNvPr id="790562" name="Text Box 34"/>
          <p:cNvSpPr txBox="1">
            <a:spLocks noChangeArrowheads="1"/>
          </p:cNvSpPr>
          <p:nvPr/>
        </p:nvSpPr>
        <p:spPr bwMode="auto">
          <a:xfrm>
            <a:off x="4136047" y="4026382"/>
            <a:ext cx="2837636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V</a:t>
            </a:r>
            <a:r>
              <a:rPr lang="en-US" sz="2000" dirty="0" smtClean="0"/>
              <a:t> </a:t>
            </a:r>
            <a:r>
              <a:rPr lang="en-US" sz="2000" dirty="0"/>
              <a:t>=  2 G</a:t>
            </a:r>
            <a:r>
              <a:rPr lang="en-US" sz="2000" baseline="-25000" dirty="0"/>
              <a:t>F </a:t>
            </a:r>
            <a:r>
              <a:rPr lang="en-US" sz="2000" dirty="0"/>
              <a:t>(1 – </a:t>
            </a:r>
            <a:r>
              <a:rPr lang="en-US" sz="2000" dirty="0" err="1"/>
              <a:t>v</a:t>
            </a:r>
            <a:r>
              <a:rPr lang="en-US" sz="2000" baseline="-25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000" dirty="0"/>
              <a:t> </a:t>
            </a:r>
            <a:r>
              <a:rPr lang="en-US" sz="2000" dirty="0" err="1"/>
              <a:t>v</a:t>
            </a:r>
            <a:r>
              <a:rPr lang="en-US" sz="2000" baseline="-25000" dirty="0" err="1"/>
              <a:t>b</a:t>
            </a:r>
            <a:r>
              <a:rPr lang="en-US" sz="2000" dirty="0"/>
              <a:t> </a:t>
            </a:r>
            <a:r>
              <a:rPr lang="en-US" sz="2000" dirty="0" smtClean="0"/>
              <a:t>)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4851" name="Line 35"/>
          <p:cNvSpPr>
            <a:spLocks noChangeShapeType="1"/>
          </p:cNvSpPr>
          <p:nvPr/>
        </p:nvSpPr>
        <p:spPr bwMode="auto">
          <a:xfrm flipH="1">
            <a:off x="1143000" y="3276600"/>
            <a:ext cx="144780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2" name="Text Box 36"/>
          <p:cNvSpPr txBox="1">
            <a:spLocks noChangeArrowheads="1"/>
          </p:cNvSpPr>
          <p:nvPr/>
        </p:nvSpPr>
        <p:spPr bwMode="auto">
          <a:xfrm>
            <a:off x="1295400" y="44958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endParaRPr lang="en-US">
              <a:latin typeface="Symbol" pitchFamily="18" charset="2"/>
            </a:endParaRPr>
          </a:p>
        </p:txBody>
      </p:sp>
      <p:sp>
        <p:nvSpPr>
          <p:cNvPr id="34853" name="Freeform 37"/>
          <p:cNvSpPr>
            <a:spLocks/>
          </p:cNvSpPr>
          <p:nvPr/>
        </p:nvSpPr>
        <p:spPr bwMode="auto">
          <a:xfrm>
            <a:off x="1066800" y="5791200"/>
            <a:ext cx="1905000" cy="838200"/>
          </a:xfrm>
          <a:custGeom>
            <a:avLst/>
            <a:gdLst>
              <a:gd name="T0" fmla="*/ 2147483647 w 1200"/>
              <a:gd name="T1" fmla="*/ 0 h 528"/>
              <a:gd name="T2" fmla="*/ 1209674905 w 1200"/>
              <a:gd name="T3" fmla="*/ 0 h 528"/>
              <a:gd name="T4" fmla="*/ 0 w 1200"/>
              <a:gd name="T5" fmla="*/ 1330642282 h 528"/>
              <a:gd name="T6" fmla="*/ 0 60000 65536"/>
              <a:gd name="T7" fmla="*/ 0 60000 65536"/>
              <a:gd name="T8" fmla="*/ 0 60000 65536"/>
              <a:gd name="T9" fmla="*/ 0 w 1200"/>
              <a:gd name="T10" fmla="*/ 0 h 528"/>
              <a:gd name="T11" fmla="*/ 1200 w 120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528">
                <a:moveTo>
                  <a:pt x="1200" y="0"/>
                </a:moveTo>
                <a:lnTo>
                  <a:pt x="480" y="0"/>
                </a:lnTo>
                <a:lnTo>
                  <a:pt x="0" y="52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4" name="Freeform 38"/>
          <p:cNvSpPr>
            <a:spLocks/>
          </p:cNvSpPr>
          <p:nvPr/>
        </p:nvSpPr>
        <p:spPr bwMode="auto">
          <a:xfrm>
            <a:off x="838200" y="5105400"/>
            <a:ext cx="1600200" cy="685800"/>
          </a:xfrm>
          <a:custGeom>
            <a:avLst/>
            <a:gdLst>
              <a:gd name="T0" fmla="*/ 2147483647 w 1008"/>
              <a:gd name="T1" fmla="*/ 0 h 432"/>
              <a:gd name="T2" fmla="*/ 1572577516 w 1008"/>
              <a:gd name="T3" fmla="*/ 1088707589 h 432"/>
              <a:gd name="T4" fmla="*/ 0 w 1008"/>
              <a:gd name="T5" fmla="*/ 1088707589 h 432"/>
              <a:gd name="T6" fmla="*/ 0 60000 65536"/>
              <a:gd name="T7" fmla="*/ 0 60000 65536"/>
              <a:gd name="T8" fmla="*/ 0 60000 65536"/>
              <a:gd name="T9" fmla="*/ 0 w 1008"/>
              <a:gd name="T10" fmla="*/ 0 h 432"/>
              <a:gd name="T11" fmla="*/ 1008 w 1008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432">
                <a:moveTo>
                  <a:pt x="1008" y="0"/>
                </a:moveTo>
                <a:lnTo>
                  <a:pt x="624" y="432"/>
                </a:lnTo>
                <a:lnTo>
                  <a:pt x="0" y="432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5" name="Text Box 39"/>
          <p:cNvSpPr txBox="1">
            <a:spLocks noChangeArrowheads="1"/>
          </p:cNvSpPr>
          <p:nvPr/>
        </p:nvSpPr>
        <p:spPr bwMode="auto">
          <a:xfrm>
            <a:off x="755650" y="57150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endParaRPr lang="en-US">
              <a:latin typeface="Symbol" pitchFamily="18" charset="2"/>
            </a:endParaRPr>
          </a:p>
        </p:txBody>
      </p:sp>
      <p:sp>
        <p:nvSpPr>
          <p:cNvPr id="34856" name="Text Box 40"/>
          <p:cNvSpPr txBox="1">
            <a:spLocks noChangeArrowheads="1"/>
          </p:cNvSpPr>
          <p:nvPr/>
        </p:nvSpPr>
        <p:spPr bwMode="auto">
          <a:xfrm>
            <a:off x="2362200" y="50292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endParaRPr lang="en-US">
              <a:latin typeface="Symbol" pitchFamily="18" charset="2"/>
            </a:endParaRPr>
          </a:p>
        </p:txBody>
      </p:sp>
      <p:sp>
        <p:nvSpPr>
          <p:cNvPr id="34857" name="Text Box 41"/>
          <p:cNvSpPr txBox="1">
            <a:spLocks noChangeArrowheads="1"/>
          </p:cNvSpPr>
          <p:nvPr/>
        </p:nvSpPr>
        <p:spPr bwMode="auto">
          <a:xfrm>
            <a:off x="2590800" y="5715000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b</a:t>
            </a:r>
            <a:endParaRPr lang="en-US">
              <a:latin typeface="Symbol" pitchFamily="18" charset="2"/>
            </a:endParaRPr>
          </a:p>
        </p:txBody>
      </p:sp>
      <p:sp>
        <p:nvSpPr>
          <p:cNvPr id="34858" name="Text Box 42"/>
          <p:cNvSpPr txBox="1">
            <a:spLocks noChangeArrowheads="1"/>
          </p:cNvSpPr>
          <p:nvPr/>
        </p:nvSpPr>
        <p:spPr bwMode="auto">
          <a:xfrm>
            <a:off x="1295400" y="6248400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b</a:t>
            </a:r>
            <a:endParaRPr lang="en-US">
              <a:latin typeface="Symbol" pitchFamily="18" charset="2"/>
            </a:endParaRPr>
          </a:p>
        </p:txBody>
      </p:sp>
      <p:sp>
        <p:nvSpPr>
          <p:cNvPr id="34859" name="Text Box 43"/>
          <p:cNvSpPr txBox="1">
            <a:spLocks noChangeArrowheads="1"/>
          </p:cNvSpPr>
          <p:nvPr/>
        </p:nvSpPr>
        <p:spPr bwMode="auto">
          <a:xfrm>
            <a:off x="638175" y="5105400"/>
            <a:ext cx="1190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u-channel</a:t>
            </a:r>
          </a:p>
        </p:txBody>
      </p:sp>
      <p:sp>
        <p:nvSpPr>
          <p:cNvPr id="34860" name="Text Box 44"/>
          <p:cNvSpPr txBox="1">
            <a:spLocks noChangeArrowheads="1"/>
          </p:cNvSpPr>
          <p:nvPr/>
        </p:nvSpPr>
        <p:spPr bwMode="auto">
          <a:xfrm>
            <a:off x="725488" y="3352800"/>
            <a:ext cx="1179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t-channel</a:t>
            </a:r>
          </a:p>
        </p:txBody>
      </p:sp>
      <p:sp>
        <p:nvSpPr>
          <p:cNvPr id="34861" name="Text Box 45"/>
          <p:cNvSpPr txBox="1">
            <a:spLocks noChangeArrowheads="1"/>
          </p:cNvSpPr>
          <p:nvPr/>
        </p:nvSpPr>
        <p:spPr bwMode="auto">
          <a:xfrm>
            <a:off x="2667000" y="3276600"/>
            <a:ext cx="474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(p)</a:t>
            </a:r>
          </a:p>
        </p:txBody>
      </p:sp>
      <p:sp>
        <p:nvSpPr>
          <p:cNvPr id="34862" name="Text Box 46"/>
          <p:cNvSpPr txBox="1">
            <a:spLocks noChangeArrowheads="1"/>
          </p:cNvSpPr>
          <p:nvPr/>
        </p:nvSpPr>
        <p:spPr bwMode="auto">
          <a:xfrm>
            <a:off x="2667000" y="4038600"/>
            <a:ext cx="471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(q)</a:t>
            </a:r>
          </a:p>
        </p:txBody>
      </p:sp>
      <p:sp>
        <p:nvSpPr>
          <p:cNvPr id="34863" name="Text Box 47"/>
          <p:cNvSpPr txBox="1">
            <a:spLocks noChangeArrowheads="1"/>
          </p:cNvSpPr>
          <p:nvPr/>
        </p:nvSpPr>
        <p:spPr bwMode="auto">
          <a:xfrm>
            <a:off x="2590800" y="5043488"/>
            <a:ext cx="474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(p)</a:t>
            </a:r>
          </a:p>
        </p:txBody>
      </p:sp>
      <p:sp>
        <p:nvSpPr>
          <p:cNvPr id="34864" name="Text Box 48"/>
          <p:cNvSpPr txBox="1">
            <a:spLocks noChangeArrowheads="1"/>
          </p:cNvSpPr>
          <p:nvPr/>
        </p:nvSpPr>
        <p:spPr bwMode="auto">
          <a:xfrm>
            <a:off x="990600" y="5729288"/>
            <a:ext cx="471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(q)</a:t>
            </a:r>
          </a:p>
        </p:txBody>
      </p:sp>
      <p:sp>
        <p:nvSpPr>
          <p:cNvPr id="34866" name="AutoShape 50"/>
          <p:cNvSpPr>
            <a:spLocks noChangeArrowheads="1"/>
          </p:cNvSpPr>
          <p:nvPr/>
        </p:nvSpPr>
        <p:spPr bwMode="auto">
          <a:xfrm>
            <a:off x="3542406" y="5523625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7" name="Text Box 51"/>
          <p:cNvSpPr txBox="1">
            <a:spLocks noChangeArrowheads="1"/>
          </p:cNvSpPr>
          <p:nvPr/>
        </p:nvSpPr>
        <p:spPr bwMode="auto">
          <a:xfrm>
            <a:off x="4081262" y="5309177"/>
            <a:ext cx="4961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Momentum exchange </a:t>
            </a:r>
            <a:r>
              <a:rPr lang="en-US" sz="2000" dirty="0" smtClean="0"/>
              <a:t> =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flavor exchange</a:t>
            </a:r>
            <a:endParaRPr lang="en-US" sz="2000" dirty="0"/>
          </a:p>
        </p:txBody>
      </p:sp>
      <p:sp>
        <p:nvSpPr>
          <p:cNvPr id="34868" name="Text Box 52"/>
          <p:cNvSpPr txBox="1">
            <a:spLocks noChangeArrowheads="1"/>
          </p:cNvSpPr>
          <p:nvPr/>
        </p:nvSpPr>
        <p:spPr bwMode="auto">
          <a:xfrm>
            <a:off x="4059847" y="5646591"/>
            <a:ext cx="20697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ym typeface="Wingdings" pitchFamily="2" charset="2"/>
              </a:rPr>
              <a:t> flavor mixing</a:t>
            </a:r>
            <a:endParaRPr lang="en-US" sz="2000" dirty="0"/>
          </a:p>
        </p:txBody>
      </p:sp>
      <p:sp>
        <p:nvSpPr>
          <p:cNvPr id="34869" name="Text Box 53"/>
          <p:cNvSpPr txBox="1">
            <a:spLocks noChangeArrowheads="1"/>
          </p:cNvSpPr>
          <p:nvPr/>
        </p:nvSpPr>
        <p:spPr bwMode="auto">
          <a:xfrm>
            <a:off x="3984094" y="3268201"/>
            <a:ext cx="33345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elastic forward </a:t>
            </a:r>
            <a:r>
              <a:rPr lang="en-US" sz="2000" dirty="0" smtClean="0"/>
              <a:t>scattering</a:t>
            </a:r>
          </a:p>
          <a:p>
            <a:r>
              <a:rPr lang="en-US" sz="2000" dirty="0" smtClean="0">
                <a:sym typeface="Wingdings" pitchFamily="2" charset="2"/>
              </a:rPr>
              <a:t> coherent</a:t>
            </a:r>
            <a:endParaRPr lang="en-US" sz="2000" dirty="0"/>
          </a:p>
        </p:txBody>
      </p:sp>
      <p:sp>
        <p:nvSpPr>
          <p:cNvPr id="34870" name="Text Box 54"/>
          <p:cNvSpPr txBox="1">
            <a:spLocks noChangeArrowheads="1"/>
          </p:cNvSpPr>
          <p:nvPr/>
        </p:nvSpPr>
        <p:spPr bwMode="auto">
          <a:xfrm>
            <a:off x="5957093" y="4433887"/>
            <a:ext cx="1192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velocities</a:t>
            </a:r>
          </a:p>
        </p:txBody>
      </p:sp>
      <p:sp>
        <p:nvSpPr>
          <p:cNvPr id="34871" name="Freeform 55"/>
          <p:cNvSpPr>
            <a:spLocks/>
          </p:cNvSpPr>
          <p:nvPr/>
        </p:nvSpPr>
        <p:spPr bwMode="auto">
          <a:xfrm>
            <a:off x="4637269" y="4084670"/>
            <a:ext cx="304800" cy="304800"/>
          </a:xfrm>
          <a:custGeom>
            <a:avLst/>
            <a:gdLst>
              <a:gd name="T0" fmla="*/ 0 w 192"/>
              <a:gd name="T1" fmla="*/ 241935022 h 192"/>
              <a:gd name="T2" fmla="*/ 120967511 w 192"/>
              <a:gd name="T3" fmla="*/ 483870045 h 192"/>
              <a:gd name="T4" fmla="*/ 120967511 w 192"/>
              <a:gd name="T5" fmla="*/ 0 h 192"/>
              <a:gd name="T6" fmla="*/ 483870045 w 192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92"/>
              <a:gd name="T14" fmla="*/ 192 w 19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92">
                <a:moveTo>
                  <a:pt x="0" y="96"/>
                </a:moveTo>
                <a:lnTo>
                  <a:pt x="48" y="192"/>
                </a:lnTo>
                <a:lnTo>
                  <a:pt x="48" y="0"/>
                </a:lnTo>
                <a:lnTo>
                  <a:pt x="19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WordArt 11"/>
          <p:cNvSpPr>
            <a:spLocks noChangeArrowheads="1" noChangeShapeType="1" noTextEdit="1"/>
          </p:cNvSpPr>
          <p:nvPr/>
        </p:nvSpPr>
        <p:spPr bwMode="auto">
          <a:xfrm>
            <a:off x="1675507" y="289571"/>
            <a:ext cx="2857500" cy="794873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-scattering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1000" y="1371600"/>
            <a:ext cx="4343400" cy="3352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200400" y="14478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endParaRPr lang="en-US">
              <a:latin typeface="Symbol" pitchFamily="18" charset="2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981200" y="3276600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b</a:t>
            </a:r>
            <a:endParaRPr lang="en-US">
              <a:latin typeface="Symbol" pitchFamily="18" charset="2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114800" y="2286000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b</a:t>
            </a:r>
            <a:endParaRPr lang="en-US">
              <a:latin typeface="Symbol" pitchFamily="18" charset="2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084308" y="163809"/>
            <a:ext cx="18517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J. </a:t>
            </a:r>
            <a:r>
              <a:rPr lang="en-US" i="1" dirty="0" err="1">
                <a:solidFill>
                  <a:srgbClr val="FF0000"/>
                </a:solidFill>
              </a:rPr>
              <a:t>Pantaleone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S. Samuel</a:t>
            </a:r>
          </a:p>
          <a:p>
            <a:r>
              <a:rPr lang="en-US" i="1" dirty="0">
                <a:solidFill>
                  <a:srgbClr val="FF0000"/>
                </a:solidFill>
              </a:rPr>
              <a:t>V.A. </a:t>
            </a:r>
            <a:r>
              <a:rPr lang="en-US" i="1" dirty="0" err="1">
                <a:solidFill>
                  <a:srgbClr val="FF0000"/>
                </a:solidFill>
              </a:rPr>
              <a:t>Kostelecky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1143000" y="2667000"/>
            <a:ext cx="2971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1143000" y="2819400"/>
            <a:ext cx="2971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1143000" y="2971800"/>
            <a:ext cx="2971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1143000" y="3124200"/>
            <a:ext cx="2971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1143000" y="3276600"/>
            <a:ext cx="2971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Freeform 15"/>
          <p:cNvSpPr>
            <a:spLocks/>
          </p:cNvSpPr>
          <p:nvPr/>
        </p:nvSpPr>
        <p:spPr bwMode="auto">
          <a:xfrm>
            <a:off x="1981200" y="1524000"/>
            <a:ext cx="1905000" cy="990600"/>
          </a:xfrm>
          <a:custGeom>
            <a:avLst/>
            <a:gdLst>
              <a:gd name="T0" fmla="*/ 2147483647 w 1200"/>
              <a:gd name="T1" fmla="*/ 0 h 624"/>
              <a:gd name="T2" fmla="*/ 1451609806 w 1200"/>
              <a:gd name="T3" fmla="*/ 1572577282 h 624"/>
              <a:gd name="T4" fmla="*/ 0 w 1200"/>
              <a:gd name="T5" fmla="*/ 1572577282 h 624"/>
              <a:gd name="T6" fmla="*/ 0 60000 65536"/>
              <a:gd name="T7" fmla="*/ 0 60000 65536"/>
              <a:gd name="T8" fmla="*/ 0 60000 65536"/>
              <a:gd name="T9" fmla="*/ 0 w 1200"/>
              <a:gd name="T10" fmla="*/ 0 h 624"/>
              <a:gd name="T11" fmla="*/ 1200 w 1200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624">
                <a:moveTo>
                  <a:pt x="1200" y="0"/>
                </a:moveTo>
                <a:lnTo>
                  <a:pt x="576" y="624"/>
                </a:lnTo>
                <a:lnTo>
                  <a:pt x="0" y="624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Freeform 16"/>
          <p:cNvSpPr>
            <a:spLocks/>
          </p:cNvSpPr>
          <p:nvPr/>
        </p:nvSpPr>
        <p:spPr bwMode="auto">
          <a:xfrm>
            <a:off x="1676400" y="2514600"/>
            <a:ext cx="2438400" cy="1219200"/>
          </a:xfrm>
          <a:custGeom>
            <a:avLst/>
            <a:gdLst>
              <a:gd name="T0" fmla="*/ 2147483647 w 1536"/>
              <a:gd name="T1" fmla="*/ 0 h 768"/>
              <a:gd name="T2" fmla="*/ 1935480178 w 1536"/>
              <a:gd name="T3" fmla="*/ 0 h 768"/>
              <a:gd name="T4" fmla="*/ 0 w 1536"/>
              <a:gd name="T5" fmla="*/ 1935480178 h 768"/>
              <a:gd name="T6" fmla="*/ 0 60000 65536"/>
              <a:gd name="T7" fmla="*/ 0 60000 65536"/>
              <a:gd name="T8" fmla="*/ 0 60000 65536"/>
              <a:gd name="T9" fmla="*/ 0 w 1536"/>
              <a:gd name="T10" fmla="*/ 0 h 768"/>
              <a:gd name="T11" fmla="*/ 1536 w 153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768">
                <a:moveTo>
                  <a:pt x="1536" y="0"/>
                </a:moveTo>
                <a:lnTo>
                  <a:pt x="768" y="0"/>
                </a:lnTo>
                <a:lnTo>
                  <a:pt x="0" y="76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H="1">
            <a:off x="1143000" y="2438400"/>
            <a:ext cx="838200" cy="15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>
            <a:off x="1143000" y="25908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H="1">
            <a:off x="1295400" y="3810000"/>
            <a:ext cx="457200" cy="4572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 flipH="1">
            <a:off x="1143000" y="3657600"/>
            <a:ext cx="4572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1981200" y="2438400"/>
            <a:ext cx="1588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1600200" y="36576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914400" y="36576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endParaRPr lang="en-US">
              <a:latin typeface="Symbol" pitchFamily="18" charset="2"/>
            </a:endParaRP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1295400" y="4114800"/>
            <a:ext cx="369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t</a:t>
            </a:r>
            <a:endParaRPr lang="en-US">
              <a:latin typeface="Symbol" pitchFamily="18" charset="2"/>
            </a:endParaRP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2286000" y="21336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endParaRPr lang="en-US">
              <a:latin typeface="Symbol" pitchFamily="18" charset="2"/>
            </a:endParaRP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3200400" y="3352800"/>
            <a:ext cx="1401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background</a:t>
            </a:r>
          </a:p>
        </p:txBody>
      </p:sp>
      <p:sp>
        <p:nvSpPr>
          <p:cNvPr id="35867" name="AutoShape 27"/>
          <p:cNvSpPr>
            <a:spLocks/>
          </p:cNvSpPr>
          <p:nvPr/>
        </p:nvSpPr>
        <p:spPr bwMode="auto">
          <a:xfrm>
            <a:off x="914400" y="2514600"/>
            <a:ext cx="76200" cy="838200"/>
          </a:xfrm>
          <a:prstGeom prst="lef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 rot="-5400000">
            <a:off x="160338" y="2903538"/>
            <a:ext cx="1141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coherent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914400" y="1676400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projection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1905000" y="20574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 rot="19095832" flipV="1">
            <a:off x="1809750" y="3835400"/>
            <a:ext cx="254000" cy="3810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2041525" y="4079875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projection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5248094" y="2484302"/>
            <a:ext cx="3085915" cy="3968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|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ib     </a:t>
            </a:r>
            <a:r>
              <a:rPr lang="en-US" sz="2000" dirty="0"/>
              <a:t>=</a:t>
            </a:r>
            <a:r>
              <a:rPr lang="en-US" sz="2000" baseline="-25000" dirty="0"/>
              <a:t> </a:t>
            </a:r>
            <a:r>
              <a:rPr lang="en-US" sz="2000" dirty="0"/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ie  </a:t>
            </a:r>
            <a:r>
              <a:rPr lang="en-US" sz="2000" b="1" dirty="0" smtClean="0">
                <a:latin typeface="Symbol" pitchFamily="18" charset="2"/>
              </a:rPr>
              <a:t>|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  + </a:t>
            </a:r>
            <a:r>
              <a:rPr lang="en-US" sz="2000" baseline="-25000" dirty="0" smtClean="0"/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i</a:t>
            </a:r>
            <a:r>
              <a:rPr lang="en-US" sz="2000" baseline="-25000" dirty="0" smtClean="0">
                <a:latin typeface="Symbol" pitchFamily="18" charset="2"/>
              </a:rPr>
              <a:t>t  </a:t>
            </a:r>
            <a:r>
              <a:rPr lang="en-US" sz="2000" b="1" dirty="0" smtClean="0">
                <a:latin typeface="Symbol" pitchFamily="18" charset="2"/>
              </a:rPr>
              <a:t>|</a:t>
            </a:r>
            <a:r>
              <a:rPr lang="en-US" sz="2000" baseline="-25000" dirty="0" smtClean="0">
                <a:latin typeface="Symbol" pitchFamily="18" charset="2"/>
              </a:rPr>
              <a:t> 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>
                <a:latin typeface="Symbol" pitchFamily="18" charset="2"/>
              </a:rPr>
              <a:t>t</a:t>
            </a:r>
            <a:r>
              <a:rPr lang="en-US" sz="2000" dirty="0">
                <a:latin typeface="Symbol" pitchFamily="18" charset="2"/>
              </a:rPr>
              <a:t>       </a:t>
            </a:r>
            <a:endParaRPr lang="en-US" sz="2000" dirty="0"/>
          </a:p>
        </p:txBody>
      </p:sp>
      <p:sp>
        <p:nvSpPr>
          <p:cNvPr id="35874" name="Freeform 34"/>
          <p:cNvSpPr>
            <a:spLocks/>
          </p:cNvSpPr>
          <p:nvPr/>
        </p:nvSpPr>
        <p:spPr bwMode="auto">
          <a:xfrm>
            <a:off x="5725219" y="2641342"/>
            <a:ext cx="76200" cy="152400"/>
          </a:xfrm>
          <a:custGeom>
            <a:avLst/>
            <a:gdLst>
              <a:gd name="T0" fmla="*/ 0 w 48"/>
              <a:gd name="T1" fmla="*/ 0 h 96"/>
              <a:gd name="T2" fmla="*/ 120967511 w 48"/>
              <a:gd name="T3" fmla="*/ 120967511 h 96"/>
              <a:gd name="T4" fmla="*/ 0 w 48"/>
              <a:gd name="T5" fmla="*/ 241935022 h 96"/>
              <a:gd name="T6" fmla="*/ 0 60000 65536"/>
              <a:gd name="T7" fmla="*/ 0 60000 65536"/>
              <a:gd name="T8" fmla="*/ 0 60000 65536"/>
              <a:gd name="T9" fmla="*/ 0 w 48"/>
              <a:gd name="T10" fmla="*/ 0 h 96"/>
              <a:gd name="T11" fmla="*/ 48 w 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96">
                <a:moveTo>
                  <a:pt x="0" y="0"/>
                </a:moveTo>
                <a:lnTo>
                  <a:pt x="48" y="48"/>
                </a:lnTo>
                <a:lnTo>
                  <a:pt x="0" y="9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>
            <a:off x="5042936" y="1332606"/>
            <a:ext cx="3717684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Coherence </a:t>
            </a:r>
            <a:r>
              <a:rPr lang="en-US" sz="2000" dirty="0"/>
              <a:t>if the background </a:t>
            </a:r>
          </a:p>
          <a:p>
            <a:r>
              <a:rPr lang="en-US" sz="2000" dirty="0"/>
              <a:t>is </a:t>
            </a:r>
            <a:r>
              <a:rPr lang="en-US" sz="2000" dirty="0" smtClean="0"/>
              <a:t>a mixture of flavor states:</a:t>
            </a:r>
            <a:endParaRPr lang="en-US" sz="2000" dirty="0"/>
          </a:p>
        </p:txBody>
      </p:sp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993775" y="2068513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a</a:t>
            </a:r>
            <a:endParaRPr lang="en-US">
              <a:latin typeface="Symbol" pitchFamily="18" charset="2"/>
            </a:endParaRP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6185810" y="6078575"/>
            <a:ext cx="240322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 smtClean="0"/>
              <a:t>e</a:t>
            </a:r>
            <a:r>
              <a:rPr lang="en-US" sz="2400" baseline="-25000" dirty="0" smtClean="0">
                <a:latin typeface="Symbol" pitchFamily="18" charset="2"/>
              </a:rPr>
              <a:t>t</a:t>
            </a:r>
            <a:r>
              <a:rPr lang="en-US" sz="2400" dirty="0" smtClean="0"/>
              <a:t> </a:t>
            </a:r>
            <a:r>
              <a:rPr lang="en-US" sz="2400" dirty="0"/>
              <a:t>~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>
                <a:latin typeface="Symbol" pitchFamily="18" charset="2"/>
              </a:rPr>
              <a:t>F</a:t>
            </a:r>
            <a:r>
              <a:rPr lang="en-US" sz="2400" baseline="-25000" dirty="0"/>
              <a:t>ie</a:t>
            </a:r>
            <a:r>
              <a:rPr lang="en-US" sz="2400" baseline="30000" dirty="0"/>
              <a:t>*</a:t>
            </a:r>
            <a:r>
              <a:rPr lang="en-US" sz="2400" dirty="0">
                <a:latin typeface="Symbol" pitchFamily="18" charset="2"/>
              </a:rPr>
              <a:t>F</a:t>
            </a:r>
            <a:r>
              <a:rPr lang="en-US" sz="2400" baseline="-25000" dirty="0"/>
              <a:t>i</a:t>
            </a:r>
            <a:r>
              <a:rPr lang="en-US" sz="2400" baseline="-25000" dirty="0">
                <a:latin typeface="Symbol" pitchFamily="18" charset="2"/>
              </a:rPr>
              <a:t>t </a:t>
            </a:r>
            <a:r>
              <a:rPr lang="en-US" sz="2400" dirty="0">
                <a:latin typeface="Symbol" pitchFamily="18" charset="2"/>
              </a:rPr>
              <a:t> </a:t>
            </a:r>
            <a:endParaRPr lang="en-US" sz="2400" dirty="0"/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3314491" y="4057300"/>
            <a:ext cx="567784" cy="36933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i</a:t>
            </a:r>
            <a:r>
              <a:rPr lang="en-US" baseline="-25000" dirty="0" smtClean="0">
                <a:latin typeface="Symbol" pitchFamily="18" charset="2"/>
              </a:rPr>
              <a:t>t </a:t>
            </a:r>
            <a:r>
              <a:rPr lang="en-US" dirty="0" smtClean="0">
                <a:latin typeface="Symbol" pitchFamily="18" charset="2"/>
              </a:rPr>
              <a:t> </a:t>
            </a:r>
            <a:endParaRPr lang="en-US" dirty="0"/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2168969" y="1684414"/>
            <a:ext cx="576570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F</a:t>
            </a:r>
            <a:r>
              <a:rPr lang="en-US" baseline="-25000" dirty="0" smtClean="0"/>
              <a:t>ie</a:t>
            </a:r>
            <a:r>
              <a:rPr lang="en-US" baseline="30000" dirty="0" smtClean="0"/>
              <a:t>* </a:t>
            </a:r>
            <a:r>
              <a:rPr lang="en-US" baseline="-25000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 </a:t>
            </a:r>
            <a:endParaRPr lang="en-US" dirty="0"/>
          </a:p>
        </p:txBody>
      </p:sp>
      <p:sp>
        <p:nvSpPr>
          <p:cNvPr id="47" name="Down Arrow 46"/>
          <p:cNvSpPr/>
          <p:nvPr/>
        </p:nvSpPr>
        <p:spPr bwMode="auto">
          <a:xfrm rot="2584783">
            <a:off x="3757134" y="1665767"/>
            <a:ext cx="336393" cy="36671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Freeform 34"/>
          <p:cNvSpPr>
            <a:spLocks/>
          </p:cNvSpPr>
          <p:nvPr/>
        </p:nvSpPr>
        <p:spPr bwMode="auto">
          <a:xfrm>
            <a:off x="6944310" y="2627852"/>
            <a:ext cx="76200" cy="152400"/>
          </a:xfrm>
          <a:custGeom>
            <a:avLst/>
            <a:gdLst>
              <a:gd name="T0" fmla="*/ 0 w 48"/>
              <a:gd name="T1" fmla="*/ 0 h 96"/>
              <a:gd name="T2" fmla="*/ 120967511 w 48"/>
              <a:gd name="T3" fmla="*/ 120967511 h 96"/>
              <a:gd name="T4" fmla="*/ 0 w 48"/>
              <a:gd name="T5" fmla="*/ 241935022 h 96"/>
              <a:gd name="T6" fmla="*/ 0 60000 65536"/>
              <a:gd name="T7" fmla="*/ 0 60000 65536"/>
              <a:gd name="T8" fmla="*/ 0 60000 65536"/>
              <a:gd name="T9" fmla="*/ 0 w 48"/>
              <a:gd name="T10" fmla="*/ 0 h 96"/>
              <a:gd name="T11" fmla="*/ 48 w 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96">
                <a:moveTo>
                  <a:pt x="0" y="0"/>
                </a:moveTo>
                <a:lnTo>
                  <a:pt x="48" y="48"/>
                </a:lnTo>
                <a:lnTo>
                  <a:pt x="0" y="9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Freeform 34"/>
          <p:cNvSpPr>
            <a:spLocks/>
          </p:cNvSpPr>
          <p:nvPr/>
        </p:nvSpPr>
        <p:spPr bwMode="auto">
          <a:xfrm>
            <a:off x="8096830" y="2620076"/>
            <a:ext cx="76200" cy="152400"/>
          </a:xfrm>
          <a:custGeom>
            <a:avLst/>
            <a:gdLst>
              <a:gd name="T0" fmla="*/ 0 w 48"/>
              <a:gd name="T1" fmla="*/ 0 h 96"/>
              <a:gd name="T2" fmla="*/ 120967511 w 48"/>
              <a:gd name="T3" fmla="*/ 120967511 h 96"/>
              <a:gd name="T4" fmla="*/ 0 w 48"/>
              <a:gd name="T5" fmla="*/ 241935022 h 96"/>
              <a:gd name="T6" fmla="*/ 0 60000 65536"/>
              <a:gd name="T7" fmla="*/ 0 60000 65536"/>
              <a:gd name="T8" fmla="*/ 0 60000 65536"/>
              <a:gd name="T9" fmla="*/ 0 w 48"/>
              <a:gd name="T10" fmla="*/ 0 h 96"/>
              <a:gd name="T11" fmla="*/ 48 w 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96">
                <a:moveTo>
                  <a:pt x="0" y="0"/>
                </a:moveTo>
                <a:lnTo>
                  <a:pt x="48" y="48"/>
                </a:lnTo>
                <a:lnTo>
                  <a:pt x="0" y="9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025294" y="1961684"/>
            <a:ext cx="377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</a:t>
            </a:r>
            <a:r>
              <a:rPr lang="en-US" sz="2000" dirty="0" err="1" smtClean="0"/>
              <a:t>ith</a:t>
            </a:r>
            <a:r>
              <a:rPr lang="en-US" sz="2000" dirty="0" smtClean="0"/>
              <a:t> particle of background </a:t>
            </a:r>
            <a:endParaRPr lang="en-IE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494917" y="6055817"/>
            <a:ext cx="607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generates  flavor non - diagonal potential</a:t>
            </a:r>
            <a:endParaRPr lang="en-IE" sz="2000" dirty="0"/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5088600" y="2969955"/>
            <a:ext cx="38474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ie  </a:t>
            </a:r>
            <a:r>
              <a:rPr lang="en-US" sz="2000" dirty="0" smtClean="0"/>
              <a:t>- (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i</a:t>
            </a:r>
            <a:r>
              <a:rPr lang="en-US" sz="2000" baseline="-25000" dirty="0" smtClean="0">
                <a:latin typeface="Symbol" pitchFamily="18" charset="2"/>
              </a:rPr>
              <a:t>t</a:t>
            </a:r>
            <a:r>
              <a:rPr lang="en-US" sz="2000" dirty="0" smtClean="0"/>
              <a:t> -)  amplitude to find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(</a:t>
            </a:r>
            <a:r>
              <a:rPr lang="en-US" sz="2000" baseline="-25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>
                <a:latin typeface="Symbol" pitchFamily="18" charset="2"/>
              </a:rPr>
              <a:t>t</a:t>
            </a:r>
            <a:r>
              <a:rPr lang="en-US" sz="2000" baseline="-25000" dirty="0" smtClean="0">
                <a:latin typeface="Symbol" pitchFamily="18" charset="2"/>
              </a:rPr>
              <a:t> </a:t>
            </a:r>
            <a:r>
              <a:rPr lang="en-US" sz="2000" dirty="0" smtClean="0"/>
              <a:t>)  in  </a:t>
            </a:r>
            <a:r>
              <a:rPr lang="en-US" sz="2000" dirty="0" err="1" smtClean="0"/>
              <a:t>ith</a:t>
            </a:r>
            <a:r>
              <a:rPr lang="en-US" sz="2000" dirty="0" smtClean="0"/>
              <a:t> </a:t>
            </a:r>
            <a:r>
              <a:rPr lang="en-US" sz="2000" dirty="0" err="1" smtClean="0"/>
              <a:t>bkgr</a:t>
            </a:r>
            <a:r>
              <a:rPr lang="en-US" sz="2000" dirty="0" smtClean="0"/>
              <a:t>. neutrino </a:t>
            </a:r>
            <a:r>
              <a:rPr lang="en-US" sz="2000" dirty="0" smtClean="0">
                <a:latin typeface="Symbol" pitchFamily="18" charset="2"/>
              </a:rPr>
              <a:t>   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727448" y="6426000"/>
            <a:ext cx="1824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also diagonal</a:t>
            </a:r>
            <a:endParaRPr lang="en-IE" sz="2000" dirty="0"/>
          </a:p>
        </p:txBody>
      </p: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5152397" y="4288403"/>
            <a:ext cx="3459361" cy="40011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|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e     </a:t>
            </a:r>
            <a:r>
              <a:rPr lang="en-US" sz="2000" dirty="0"/>
              <a:t>=</a:t>
            </a:r>
            <a:r>
              <a:rPr lang="en-US" sz="2000" baseline="-25000" dirty="0"/>
              <a:t> </a:t>
            </a:r>
            <a:r>
              <a:rPr lang="en-US" sz="2000" dirty="0"/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ie</a:t>
            </a:r>
            <a:r>
              <a:rPr lang="en-US" sz="2000" dirty="0" smtClean="0"/>
              <a:t>*</a:t>
            </a:r>
            <a:r>
              <a:rPr lang="en-US" sz="2000" baseline="-25000" dirty="0" smtClean="0"/>
              <a:t> </a:t>
            </a:r>
            <a:r>
              <a:rPr lang="en-US" sz="2000" b="1" dirty="0" smtClean="0">
                <a:latin typeface="Symbol" pitchFamily="18" charset="2"/>
              </a:rPr>
              <a:t>|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   +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i</a:t>
            </a:r>
            <a:r>
              <a:rPr lang="en-US" sz="2000" baseline="-25000" dirty="0" smtClean="0">
                <a:latin typeface="Symbol" pitchFamily="18" charset="2"/>
              </a:rPr>
              <a:t>t</a:t>
            </a:r>
            <a:r>
              <a:rPr lang="en-US" sz="2000" dirty="0" smtClean="0"/>
              <a:t>*</a:t>
            </a:r>
            <a:r>
              <a:rPr lang="en-US" sz="2000" baseline="-25000" dirty="0" smtClean="0">
                <a:latin typeface="Symbol" pitchFamily="18" charset="2"/>
              </a:rPr>
              <a:t> </a:t>
            </a:r>
            <a:r>
              <a:rPr lang="en-US" sz="2000" b="1" dirty="0" smtClean="0">
                <a:latin typeface="Symbol" pitchFamily="18" charset="2"/>
              </a:rPr>
              <a:t>|</a:t>
            </a:r>
            <a:r>
              <a:rPr lang="en-US" sz="2000" baseline="-25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/>
              <a:t>a</a:t>
            </a:r>
            <a:r>
              <a:rPr lang="en-US" sz="2000" dirty="0" smtClean="0">
                <a:latin typeface="Symbol" pitchFamily="18" charset="2"/>
              </a:rPr>
              <a:t>       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5035926" y="3919071"/>
            <a:ext cx="1534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Inverting</a:t>
            </a:r>
            <a:endParaRPr lang="en-IE" sz="2000" dirty="0"/>
          </a:p>
        </p:txBody>
      </p:sp>
      <p:sp>
        <p:nvSpPr>
          <p:cNvPr id="57" name="Freeform 34"/>
          <p:cNvSpPr>
            <a:spLocks/>
          </p:cNvSpPr>
          <p:nvPr/>
        </p:nvSpPr>
        <p:spPr bwMode="auto">
          <a:xfrm>
            <a:off x="6873417" y="4428367"/>
            <a:ext cx="76200" cy="152400"/>
          </a:xfrm>
          <a:custGeom>
            <a:avLst/>
            <a:gdLst>
              <a:gd name="T0" fmla="*/ 0 w 48"/>
              <a:gd name="T1" fmla="*/ 0 h 96"/>
              <a:gd name="T2" fmla="*/ 120967511 w 48"/>
              <a:gd name="T3" fmla="*/ 120967511 h 96"/>
              <a:gd name="T4" fmla="*/ 0 w 48"/>
              <a:gd name="T5" fmla="*/ 241935022 h 96"/>
              <a:gd name="T6" fmla="*/ 0 60000 65536"/>
              <a:gd name="T7" fmla="*/ 0 60000 65536"/>
              <a:gd name="T8" fmla="*/ 0 60000 65536"/>
              <a:gd name="T9" fmla="*/ 0 w 48"/>
              <a:gd name="T10" fmla="*/ 0 h 96"/>
              <a:gd name="T11" fmla="*/ 48 w 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96">
                <a:moveTo>
                  <a:pt x="0" y="0"/>
                </a:moveTo>
                <a:lnTo>
                  <a:pt x="48" y="48"/>
                </a:lnTo>
                <a:lnTo>
                  <a:pt x="0" y="9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Freeform 34"/>
          <p:cNvSpPr>
            <a:spLocks/>
          </p:cNvSpPr>
          <p:nvPr/>
        </p:nvSpPr>
        <p:spPr bwMode="auto">
          <a:xfrm>
            <a:off x="8237979" y="4421272"/>
            <a:ext cx="76200" cy="152400"/>
          </a:xfrm>
          <a:custGeom>
            <a:avLst/>
            <a:gdLst>
              <a:gd name="T0" fmla="*/ 0 w 48"/>
              <a:gd name="T1" fmla="*/ 0 h 96"/>
              <a:gd name="T2" fmla="*/ 120967511 w 48"/>
              <a:gd name="T3" fmla="*/ 120967511 h 96"/>
              <a:gd name="T4" fmla="*/ 0 w 48"/>
              <a:gd name="T5" fmla="*/ 241935022 h 96"/>
              <a:gd name="T6" fmla="*/ 0 60000 65536"/>
              <a:gd name="T7" fmla="*/ 0 60000 65536"/>
              <a:gd name="T8" fmla="*/ 0 60000 65536"/>
              <a:gd name="T9" fmla="*/ 0 w 48"/>
              <a:gd name="T10" fmla="*/ 0 h 96"/>
              <a:gd name="T11" fmla="*/ 48 w 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96">
                <a:moveTo>
                  <a:pt x="0" y="0"/>
                </a:moveTo>
                <a:lnTo>
                  <a:pt x="48" y="48"/>
                </a:lnTo>
                <a:lnTo>
                  <a:pt x="0" y="9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Freeform 34"/>
          <p:cNvSpPr>
            <a:spLocks/>
          </p:cNvSpPr>
          <p:nvPr/>
        </p:nvSpPr>
        <p:spPr bwMode="auto">
          <a:xfrm>
            <a:off x="5579729" y="4431905"/>
            <a:ext cx="76200" cy="152400"/>
          </a:xfrm>
          <a:custGeom>
            <a:avLst/>
            <a:gdLst>
              <a:gd name="T0" fmla="*/ 0 w 48"/>
              <a:gd name="T1" fmla="*/ 0 h 96"/>
              <a:gd name="T2" fmla="*/ 120967511 w 48"/>
              <a:gd name="T3" fmla="*/ 120967511 h 96"/>
              <a:gd name="T4" fmla="*/ 0 w 48"/>
              <a:gd name="T5" fmla="*/ 241935022 h 96"/>
              <a:gd name="T6" fmla="*/ 0 60000 65536"/>
              <a:gd name="T7" fmla="*/ 0 60000 65536"/>
              <a:gd name="T8" fmla="*/ 0 60000 65536"/>
              <a:gd name="T9" fmla="*/ 0 w 48"/>
              <a:gd name="T10" fmla="*/ 0 h 96"/>
              <a:gd name="T11" fmla="*/ 48 w 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96">
                <a:moveTo>
                  <a:pt x="0" y="0"/>
                </a:moveTo>
                <a:lnTo>
                  <a:pt x="48" y="48"/>
                </a:lnTo>
                <a:lnTo>
                  <a:pt x="0" y="9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WordArt 11"/>
          <p:cNvSpPr>
            <a:spLocks noChangeArrowheads="1" noChangeShapeType="1" noTextEdit="1"/>
          </p:cNvSpPr>
          <p:nvPr/>
        </p:nvSpPr>
        <p:spPr bwMode="auto">
          <a:xfrm>
            <a:off x="348542" y="259506"/>
            <a:ext cx="5520047" cy="794873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Coherence of flavor exchange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1763235" y="4912270"/>
            <a:ext cx="235156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e   </a:t>
            </a:r>
            <a:r>
              <a:rPr lang="en-US" sz="2000" dirty="0" smtClean="0"/>
              <a:t>+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>
                <a:latin typeface="Symbol" pitchFamily="18" charset="2"/>
              </a:rPr>
              <a:t>t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+</a:t>
            </a:r>
            <a:r>
              <a:rPr lang="en-US" sz="2000" baseline="-25000" dirty="0" smtClean="0">
                <a:latin typeface="Symbol" pitchFamily="18" charset="2"/>
              </a:rPr>
              <a:t> 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/>
              <a:t>b</a:t>
            </a:r>
            <a:r>
              <a:rPr lang="en-US" sz="2000" dirty="0" smtClean="0">
                <a:latin typeface="Symbol" pitchFamily="18" charset="2"/>
              </a:rPr>
              <a:t>    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323394" y="4912270"/>
            <a:ext cx="135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transition</a:t>
            </a:r>
            <a:endParaRPr lang="en-IE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332686" y="5306812"/>
            <a:ext cx="654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with  amplitude </a:t>
            </a:r>
            <a:r>
              <a:rPr lang="en-US" sz="2000" dirty="0" smtClean="0"/>
              <a:t>~</a:t>
            </a:r>
            <a:r>
              <a:rPr lang="en-US" sz="2000" dirty="0" smtClean="0">
                <a:latin typeface="Symbol" pitchFamily="18" charset="2"/>
              </a:rPr>
              <a:t> F</a:t>
            </a:r>
            <a:r>
              <a:rPr lang="en-US" sz="2000" baseline="-25000" dirty="0" smtClean="0"/>
              <a:t>ie</a:t>
            </a:r>
            <a:r>
              <a:rPr lang="en-US" sz="2000" baseline="30000" dirty="0" smtClean="0"/>
              <a:t>*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i</a:t>
            </a:r>
            <a:r>
              <a:rPr lang="en-US" sz="2000" baseline="-25000" dirty="0" smtClean="0">
                <a:latin typeface="Symbol" pitchFamily="18" charset="2"/>
              </a:rPr>
              <a:t>t</a:t>
            </a:r>
            <a:r>
              <a:rPr lang="en-IE" sz="2000" dirty="0" smtClean="0"/>
              <a:t>  and unchanged background</a:t>
            </a:r>
            <a:endParaRPr lang="en-IE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381000" y="5706922"/>
            <a:ext cx="7093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 s</a:t>
            </a:r>
            <a:r>
              <a:rPr lang="en-IE" sz="2000" dirty="0" smtClean="0"/>
              <a:t>ummation over background neutrinos is coherent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8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997760" y="1573785"/>
            <a:ext cx="5817708" cy="119333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256028" y="1141776"/>
            <a:ext cx="63047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Contribution to the </a:t>
            </a:r>
            <a:r>
              <a:rPr lang="en-US" sz="2000" dirty="0" smtClean="0"/>
              <a:t>Hamiltonian in </a:t>
            </a:r>
            <a:r>
              <a:rPr lang="en-US" sz="2000" dirty="0"/>
              <a:t>the flavor basis</a:t>
            </a:r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1146622" y="1858083"/>
            <a:ext cx="9236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H</a:t>
            </a:r>
            <a:r>
              <a:rPr lang="en-US" sz="2000" baseline="-25000" dirty="0" err="1">
                <a:latin typeface="Symbol" pitchFamily="18" charset="2"/>
              </a:rPr>
              <a:t>nn</a:t>
            </a:r>
            <a:r>
              <a:rPr lang="en-US" sz="2000" dirty="0"/>
              <a:t> =  </a:t>
            </a:r>
          </a:p>
        </p:txBody>
      </p:sp>
      <p:sp>
        <p:nvSpPr>
          <p:cNvPr id="965678" name="Text Box 46"/>
          <p:cNvSpPr txBox="1">
            <a:spLocks noChangeArrowheads="1"/>
          </p:cNvSpPr>
          <p:nvPr/>
        </p:nvSpPr>
        <p:spPr bwMode="auto">
          <a:xfrm>
            <a:off x="1869836" y="1880847"/>
            <a:ext cx="2324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 2 G</a:t>
            </a:r>
            <a:r>
              <a:rPr lang="en-US" sz="2000" baseline="-25000" dirty="0"/>
              <a:t>F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/>
              <a:t>i </a:t>
            </a:r>
            <a:r>
              <a:rPr lang="en-US" sz="2000" dirty="0"/>
              <a:t>(1 – </a:t>
            </a:r>
            <a:r>
              <a:rPr lang="en-US" sz="2000" dirty="0" err="1"/>
              <a:t>v</a:t>
            </a:r>
            <a:r>
              <a:rPr lang="en-US" sz="2000" baseline="-25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000" dirty="0"/>
              <a:t>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</a:t>
            </a:r>
            <a:r>
              <a:rPr lang="en-US" sz="2000" dirty="0"/>
              <a:t>) </a:t>
            </a:r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4293898" y="1654134"/>
            <a:ext cx="8162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|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ie</a:t>
            </a:r>
            <a:r>
              <a:rPr lang="en-US" sz="2000" dirty="0" smtClean="0">
                <a:latin typeface="Symbol" pitchFamily="18" charset="2"/>
              </a:rPr>
              <a:t>|</a:t>
            </a:r>
            <a:r>
              <a:rPr lang="en-US" sz="2000" baseline="30000" dirty="0" smtClean="0">
                <a:latin typeface="Symbol" pitchFamily="18" charset="2"/>
              </a:rPr>
              <a:t>2</a:t>
            </a:r>
            <a:r>
              <a:rPr lang="en-US" sz="2000" baseline="-25000" dirty="0" smtClean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 </a:t>
            </a:r>
            <a:endParaRPr lang="en-US" sz="2000" dirty="0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4251366" y="2123434"/>
            <a:ext cx="1039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Symbol" pitchFamily="18" charset="2"/>
              </a:rPr>
              <a:t>F</a:t>
            </a:r>
            <a:r>
              <a:rPr lang="en-US" sz="2000" baseline="-25000" dirty="0" err="1"/>
              <a:t>ie</a:t>
            </a:r>
            <a:r>
              <a:rPr lang="en-US" sz="2000" dirty="0" err="1">
                <a:latin typeface="Symbol" pitchFamily="18" charset="2"/>
              </a:rPr>
              <a:t>F</a:t>
            </a:r>
            <a:r>
              <a:rPr lang="en-US" sz="2000" baseline="-25000" dirty="0" err="1"/>
              <a:t>i</a:t>
            </a:r>
            <a:r>
              <a:rPr lang="en-US" sz="2000" baseline="-25000" dirty="0" err="1">
                <a:latin typeface="Symbol" pitchFamily="18" charset="2"/>
              </a:rPr>
              <a:t>t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baseline="30000" dirty="0"/>
              <a:t>*</a:t>
            </a:r>
            <a:r>
              <a:rPr lang="en-US" sz="2000" dirty="0">
                <a:latin typeface="Symbol" pitchFamily="18" charset="2"/>
              </a:rPr>
              <a:t> </a:t>
            </a:r>
            <a:endParaRPr lang="en-US" sz="2000" dirty="0"/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5456786" y="1679294"/>
            <a:ext cx="11673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  F</a:t>
            </a:r>
            <a:r>
              <a:rPr lang="en-US" sz="2000" baseline="-25000" dirty="0"/>
              <a:t>ie</a:t>
            </a:r>
            <a:r>
              <a:rPr lang="en-US" sz="2000" baseline="30000" dirty="0"/>
              <a:t>*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baseline="-25000" dirty="0"/>
              <a:t>i</a:t>
            </a:r>
            <a:r>
              <a:rPr lang="en-US" sz="2000" baseline="-25000" dirty="0">
                <a:latin typeface="Symbol" pitchFamily="18" charset="2"/>
              </a:rPr>
              <a:t>t </a:t>
            </a:r>
            <a:r>
              <a:rPr lang="en-US" sz="2000" dirty="0">
                <a:latin typeface="Symbol" pitchFamily="18" charset="2"/>
              </a:rPr>
              <a:t> </a:t>
            </a:r>
            <a:endParaRPr lang="en-US" sz="2000" dirty="0"/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5668962" y="2127390"/>
            <a:ext cx="7986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|F</a:t>
            </a:r>
            <a:r>
              <a:rPr lang="en-US" sz="2000" baseline="-25000" dirty="0"/>
              <a:t>i</a:t>
            </a:r>
            <a:r>
              <a:rPr lang="en-US" sz="2000" baseline="-25000" dirty="0">
                <a:latin typeface="Symbol" pitchFamily="18" charset="2"/>
              </a:rPr>
              <a:t>t</a:t>
            </a:r>
            <a:r>
              <a:rPr lang="en-US" sz="2000" dirty="0">
                <a:latin typeface="Symbol" pitchFamily="18" charset="2"/>
              </a:rPr>
              <a:t>|</a:t>
            </a:r>
            <a:r>
              <a:rPr lang="en-US" sz="2000" baseline="30000" dirty="0">
                <a:latin typeface="Symbol" pitchFamily="18" charset="2"/>
              </a:rPr>
              <a:t>2</a:t>
            </a:r>
            <a:r>
              <a:rPr lang="en-US" sz="2000" baseline="-25000" dirty="0">
                <a:latin typeface="Symbol" pitchFamily="18" charset="2"/>
              </a:rPr>
              <a:t> </a:t>
            </a:r>
            <a:r>
              <a:rPr lang="en-US" sz="2000" dirty="0">
                <a:latin typeface="Symbol" pitchFamily="18" charset="2"/>
              </a:rPr>
              <a:t> </a:t>
            </a:r>
            <a:endParaRPr lang="en-US" sz="2000" dirty="0"/>
          </a:p>
        </p:txBody>
      </p:sp>
      <p:sp>
        <p:nvSpPr>
          <p:cNvPr id="3123" name="AutoShape 51"/>
          <p:cNvSpPr>
            <a:spLocks noChangeArrowheads="1"/>
          </p:cNvSpPr>
          <p:nvPr/>
        </p:nvSpPr>
        <p:spPr bwMode="auto">
          <a:xfrm>
            <a:off x="4191000" y="1675400"/>
            <a:ext cx="2369784" cy="9144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4" name="Freeform 52"/>
          <p:cNvSpPr>
            <a:spLocks/>
          </p:cNvSpPr>
          <p:nvPr/>
        </p:nvSpPr>
        <p:spPr bwMode="auto">
          <a:xfrm>
            <a:off x="1885974" y="1910861"/>
            <a:ext cx="304800" cy="304800"/>
          </a:xfrm>
          <a:custGeom>
            <a:avLst/>
            <a:gdLst>
              <a:gd name="T0" fmla="*/ 0 w 192"/>
              <a:gd name="T1" fmla="*/ 96 h 192"/>
              <a:gd name="T2" fmla="*/ 48 w 192"/>
              <a:gd name="T3" fmla="*/ 192 h 192"/>
              <a:gd name="T4" fmla="*/ 48 w 192"/>
              <a:gd name="T5" fmla="*/ 0 h 192"/>
              <a:gd name="T6" fmla="*/ 192 w 192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92"/>
              <a:gd name="T14" fmla="*/ 192 w 19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92">
                <a:moveTo>
                  <a:pt x="0" y="96"/>
                </a:moveTo>
                <a:lnTo>
                  <a:pt x="48" y="192"/>
                </a:lnTo>
                <a:lnTo>
                  <a:pt x="48" y="0"/>
                </a:lnTo>
                <a:lnTo>
                  <a:pt x="192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391776" y="2964584"/>
            <a:ext cx="1381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ie</a:t>
            </a:r>
            <a:r>
              <a:rPr lang="en-IE" sz="2000" dirty="0" smtClean="0"/>
              <a:t> =  </a:t>
            </a:r>
            <a:r>
              <a:rPr lang="en-US" sz="2000" dirty="0" smtClean="0"/>
              <a:t> </a:t>
            </a:r>
            <a:r>
              <a:rPr lang="en-IE" sz="2000" dirty="0" smtClean="0"/>
              <a:t>P</a:t>
            </a:r>
            <a:r>
              <a:rPr lang="en-US" sz="2000" baseline="-25000" dirty="0" smtClean="0"/>
              <a:t>be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2949850" y="2949147"/>
            <a:ext cx="1418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i</a:t>
            </a:r>
            <a:r>
              <a:rPr lang="en-US" sz="2000" baseline="-25000" dirty="0" smtClean="0">
                <a:latin typeface="Symbol" pitchFamily="18" charset="2"/>
              </a:rPr>
              <a:t>t</a:t>
            </a:r>
            <a:r>
              <a:rPr lang="en-IE" sz="2000" dirty="0" smtClean="0"/>
              <a:t> = </a:t>
            </a:r>
            <a:r>
              <a:rPr lang="en-US" sz="2000" dirty="0" smtClean="0"/>
              <a:t>  </a:t>
            </a:r>
            <a:r>
              <a:rPr lang="en-IE" sz="2000" dirty="0" smtClean="0"/>
              <a:t>P</a:t>
            </a:r>
            <a:r>
              <a:rPr lang="en-US" sz="2000" baseline="-25000" dirty="0" err="1" smtClean="0"/>
              <a:t>b</a:t>
            </a:r>
            <a:r>
              <a:rPr lang="en-US" sz="2000" baseline="-25000" dirty="0" err="1" smtClean="0">
                <a:latin typeface="Symbol" pitchFamily="18" charset="2"/>
              </a:rPr>
              <a:t>t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519275" y="2948760"/>
            <a:ext cx="95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where  </a:t>
            </a:r>
            <a:endParaRPr lang="en-IE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2251985" y="4126557"/>
            <a:ext cx="236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err="1" smtClean="0"/>
              <a:t>V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            2V</a:t>
            </a:r>
            <a:r>
              <a:rPr lang="en-IE" sz="2000" baseline="-25000" dirty="0" smtClean="0">
                <a:latin typeface="Symbol" pitchFamily="18" charset="2"/>
              </a:rPr>
              <a:t>n </a:t>
            </a:r>
            <a:r>
              <a:rPr lang="en-IE" sz="2000" dirty="0" err="1" smtClean="0"/>
              <a:t>e</a:t>
            </a:r>
            <a:r>
              <a:rPr lang="en-IE" sz="2000" baseline="30000" dirty="0" err="1" smtClean="0"/>
              <a:t>i</a:t>
            </a:r>
            <a:r>
              <a:rPr lang="en-IE" sz="2000" baseline="30000" dirty="0" err="1" smtClean="0">
                <a:latin typeface="Symbol" pitchFamily="18" charset="2"/>
              </a:rPr>
              <a:t>f</a:t>
            </a:r>
            <a:r>
              <a:rPr lang="en-IE" sz="2000" baseline="30000" dirty="0" smtClean="0"/>
              <a:t>   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dirty="0" smtClean="0"/>
              <a:t>  </a:t>
            </a:r>
          </a:p>
          <a:p>
            <a:r>
              <a:rPr lang="en-IE" sz="2000" dirty="0" smtClean="0"/>
              <a:t>  </a:t>
            </a:r>
          </a:p>
          <a:p>
            <a:r>
              <a:rPr lang="en-IE" sz="2000" dirty="0" smtClean="0"/>
              <a:t> 2V</a:t>
            </a:r>
            <a:r>
              <a:rPr lang="en-IE" sz="2000" baseline="-25000" dirty="0" smtClean="0">
                <a:latin typeface="Symbol" pitchFamily="18" charset="2"/>
              </a:rPr>
              <a:t>n </a:t>
            </a:r>
            <a:r>
              <a:rPr lang="en-IE" sz="2000" dirty="0" smtClean="0"/>
              <a:t>e</a:t>
            </a:r>
            <a:r>
              <a:rPr lang="en-IE" sz="2000" baseline="30000" dirty="0" smtClean="0"/>
              <a:t>-i</a:t>
            </a:r>
            <a:r>
              <a:rPr lang="en-IE" sz="2000" baseline="30000" dirty="0" smtClean="0">
                <a:latin typeface="Symbol" pitchFamily="18" charset="2"/>
              </a:rPr>
              <a:t>f         </a:t>
            </a:r>
            <a:r>
              <a:rPr lang="en-IE" sz="2000" dirty="0" smtClean="0"/>
              <a:t> - </a:t>
            </a:r>
            <a:r>
              <a:rPr lang="en-IE" sz="2000" dirty="0" err="1" smtClean="0"/>
              <a:t>V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3817088" y="4170560"/>
            <a:ext cx="1701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2603456" y="4779695"/>
            <a:ext cx="1701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AutoShape 51"/>
          <p:cNvSpPr>
            <a:spLocks noChangeArrowheads="1"/>
          </p:cNvSpPr>
          <p:nvPr/>
        </p:nvSpPr>
        <p:spPr bwMode="auto">
          <a:xfrm>
            <a:off x="2204453" y="4158456"/>
            <a:ext cx="2363621" cy="9144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45"/>
          <p:cNvSpPr txBox="1">
            <a:spLocks noChangeArrowheads="1"/>
          </p:cNvSpPr>
          <p:nvPr/>
        </p:nvSpPr>
        <p:spPr bwMode="auto">
          <a:xfrm>
            <a:off x="1189154" y="4372587"/>
            <a:ext cx="1123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/>
              <a:t>H</a:t>
            </a:r>
            <a:r>
              <a:rPr lang="en-US" sz="2000" baseline="-25000" dirty="0" err="1">
                <a:latin typeface="Symbol" pitchFamily="18" charset="2"/>
              </a:rPr>
              <a:t>nn</a:t>
            </a:r>
            <a:r>
              <a:rPr lang="en-US" sz="2000" dirty="0"/>
              <a:t> </a:t>
            </a:r>
            <a:r>
              <a:rPr lang="en-US" sz="2000" dirty="0" smtClean="0"/>
              <a:t>= ½   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391633" y="3610955"/>
            <a:ext cx="448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Hamiltonian in symmetric form:</a:t>
            </a:r>
            <a:endParaRPr lang="en-IE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1146622" y="5639999"/>
            <a:ext cx="3106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V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</a:t>
            </a:r>
            <a:r>
              <a:rPr lang="en-US" sz="2000" dirty="0" smtClean="0"/>
              <a:t>~  2 G</a:t>
            </a:r>
            <a:r>
              <a:rPr lang="en-US" sz="2000" baseline="-25000" dirty="0" smtClean="0"/>
              <a:t>F </a:t>
            </a:r>
            <a:r>
              <a:rPr lang="en-US" sz="2000" dirty="0" smtClean="0"/>
              <a:t>n(1 – </a:t>
            </a:r>
            <a:r>
              <a:rPr lang="en-US" sz="2000" dirty="0" err="1" smtClean="0"/>
              <a:t>v</a:t>
            </a:r>
            <a:r>
              <a:rPr lang="en-US" sz="20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) </a:t>
            </a:r>
            <a:r>
              <a:rPr lang="en-IE" sz="2000" dirty="0" smtClean="0"/>
              <a:t>P</a:t>
            </a:r>
            <a:r>
              <a:rPr lang="en-US" sz="2000" baseline="-25000" dirty="0" smtClean="0"/>
              <a:t>be</a:t>
            </a:r>
            <a:r>
              <a:rPr lang="en-US" sz="2000" dirty="0" smtClean="0"/>
              <a:t> </a:t>
            </a:r>
            <a:r>
              <a:rPr lang="en-IE" sz="2000" dirty="0" smtClean="0"/>
              <a:t>  </a:t>
            </a:r>
            <a:endParaRPr lang="en-IE" sz="2000" dirty="0"/>
          </a:p>
        </p:txBody>
      </p:sp>
      <p:sp>
        <p:nvSpPr>
          <p:cNvPr id="70" name="Freeform 52"/>
          <p:cNvSpPr>
            <a:spLocks/>
          </p:cNvSpPr>
          <p:nvPr/>
        </p:nvSpPr>
        <p:spPr bwMode="auto">
          <a:xfrm>
            <a:off x="5301066" y="5678447"/>
            <a:ext cx="304800" cy="304800"/>
          </a:xfrm>
          <a:custGeom>
            <a:avLst/>
            <a:gdLst>
              <a:gd name="T0" fmla="*/ 0 w 192"/>
              <a:gd name="T1" fmla="*/ 96 h 192"/>
              <a:gd name="T2" fmla="*/ 48 w 192"/>
              <a:gd name="T3" fmla="*/ 192 h 192"/>
              <a:gd name="T4" fmla="*/ 48 w 192"/>
              <a:gd name="T5" fmla="*/ 0 h 192"/>
              <a:gd name="T6" fmla="*/ 192 w 192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92"/>
              <a:gd name="T14" fmla="*/ 192 w 19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92">
                <a:moveTo>
                  <a:pt x="0" y="96"/>
                </a:moveTo>
                <a:lnTo>
                  <a:pt x="48" y="192"/>
                </a:lnTo>
                <a:lnTo>
                  <a:pt x="48" y="0"/>
                </a:lnTo>
                <a:lnTo>
                  <a:pt x="192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Freeform 52"/>
          <p:cNvSpPr>
            <a:spLocks/>
          </p:cNvSpPr>
          <p:nvPr/>
        </p:nvSpPr>
        <p:spPr bwMode="auto">
          <a:xfrm>
            <a:off x="1765473" y="5678447"/>
            <a:ext cx="304800" cy="304800"/>
          </a:xfrm>
          <a:custGeom>
            <a:avLst/>
            <a:gdLst>
              <a:gd name="T0" fmla="*/ 0 w 192"/>
              <a:gd name="T1" fmla="*/ 96 h 192"/>
              <a:gd name="T2" fmla="*/ 48 w 192"/>
              <a:gd name="T3" fmla="*/ 192 h 192"/>
              <a:gd name="T4" fmla="*/ 48 w 192"/>
              <a:gd name="T5" fmla="*/ 0 h 192"/>
              <a:gd name="T6" fmla="*/ 192 w 192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92"/>
              <a:gd name="T14" fmla="*/ 192 w 19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92">
                <a:moveTo>
                  <a:pt x="0" y="96"/>
                </a:moveTo>
                <a:lnTo>
                  <a:pt x="48" y="192"/>
                </a:lnTo>
                <a:lnTo>
                  <a:pt x="48" y="0"/>
                </a:lnTo>
                <a:lnTo>
                  <a:pt x="192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613265" y="5639999"/>
            <a:ext cx="3640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V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</a:t>
            </a:r>
            <a:r>
              <a:rPr lang="en-US" sz="2000" dirty="0" smtClean="0"/>
              <a:t>~   2 G</a:t>
            </a:r>
            <a:r>
              <a:rPr lang="en-US" sz="2000" baseline="-25000" dirty="0" smtClean="0"/>
              <a:t>F </a:t>
            </a:r>
            <a:r>
              <a:rPr lang="en-US" sz="2000" dirty="0" smtClean="0"/>
              <a:t>n(1 – </a:t>
            </a:r>
            <a:r>
              <a:rPr lang="en-US" sz="2000" dirty="0" err="1" smtClean="0"/>
              <a:t>v</a:t>
            </a:r>
            <a:r>
              <a:rPr lang="en-US" sz="20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)   </a:t>
            </a:r>
            <a:r>
              <a:rPr lang="en-IE" sz="2000" dirty="0" smtClean="0"/>
              <a:t>P</a:t>
            </a:r>
            <a:r>
              <a:rPr lang="en-US" sz="2000" baseline="-25000" dirty="0" smtClean="0"/>
              <a:t>be</a:t>
            </a:r>
            <a:r>
              <a:rPr lang="en-IE" sz="2000" dirty="0" smtClean="0"/>
              <a:t>P</a:t>
            </a:r>
            <a:r>
              <a:rPr lang="en-US" sz="2000" baseline="-25000" dirty="0" err="1" smtClean="0"/>
              <a:t>b</a:t>
            </a:r>
            <a:r>
              <a:rPr lang="en-US" sz="2000" baseline="-25000" dirty="0" err="1" smtClean="0">
                <a:latin typeface="Symbol" pitchFamily="18" charset="2"/>
              </a:rPr>
              <a:t>t</a:t>
            </a:r>
            <a:r>
              <a:rPr lang="en-IE" sz="2000" dirty="0" smtClean="0"/>
              <a:t> </a:t>
            </a:r>
          </a:p>
        </p:txBody>
      </p:sp>
      <p:sp>
        <p:nvSpPr>
          <p:cNvPr id="75" name="Freeform 74"/>
          <p:cNvSpPr/>
          <p:nvPr/>
        </p:nvSpPr>
        <p:spPr bwMode="auto">
          <a:xfrm>
            <a:off x="7256641" y="5678447"/>
            <a:ext cx="797442" cy="350875"/>
          </a:xfrm>
          <a:custGeom>
            <a:avLst/>
            <a:gdLst>
              <a:gd name="connsiteX0" fmla="*/ 0 w 797442"/>
              <a:gd name="connsiteY0" fmla="*/ 106326 h 350875"/>
              <a:gd name="connsiteX1" fmla="*/ 42530 w 797442"/>
              <a:gd name="connsiteY1" fmla="*/ 350875 h 350875"/>
              <a:gd name="connsiteX2" fmla="*/ 42530 w 797442"/>
              <a:gd name="connsiteY2" fmla="*/ 10633 h 350875"/>
              <a:gd name="connsiteX3" fmla="*/ 797442 w 797442"/>
              <a:gd name="connsiteY3" fmla="*/ 0 h 3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442" h="350875">
                <a:moveTo>
                  <a:pt x="0" y="106326"/>
                </a:moveTo>
                <a:lnTo>
                  <a:pt x="42530" y="350875"/>
                </a:lnTo>
                <a:lnTo>
                  <a:pt x="42530" y="10633"/>
                </a:lnTo>
                <a:lnTo>
                  <a:pt x="797442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56641" y="1552871"/>
            <a:ext cx="515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n</a:t>
            </a:r>
            <a:r>
              <a:rPr lang="en-IE" sz="2000" baseline="-25000" dirty="0" smtClean="0"/>
              <a:t>e</a:t>
            </a:r>
            <a:endParaRPr lang="en-IE" sz="2000" dirty="0" smtClean="0">
              <a:latin typeface="Symbol" pitchFamily="18" charset="2"/>
            </a:endParaRPr>
          </a:p>
          <a:p>
            <a:endParaRPr lang="en-IE" sz="2000" dirty="0" smtClean="0">
              <a:latin typeface="Symbol" pitchFamily="18" charset="2"/>
            </a:endParaRPr>
          </a:p>
          <a:p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>
                <a:latin typeface="Symbol" pitchFamily="18" charset="2"/>
              </a:rPr>
              <a:t>t</a:t>
            </a:r>
            <a:endParaRPr lang="en-IE" sz="2000" dirty="0">
              <a:latin typeface="Symbol" pitchFamily="18" charset="2"/>
            </a:endParaRPr>
          </a:p>
        </p:txBody>
      </p:sp>
      <p:sp>
        <p:nvSpPr>
          <p:cNvPr id="34" name="Double Bracket 33"/>
          <p:cNvSpPr/>
          <p:nvPr/>
        </p:nvSpPr>
        <p:spPr bwMode="auto">
          <a:xfrm>
            <a:off x="7219540" y="1583003"/>
            <a:ext cx="515751" cy="1075140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249" y="6228708"/>
            <a:ext cx="721214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effective coupling constants in V include probabilities </a:t>
            </a:r>
            <a:endParaRPr lang="en-IE" sz="2000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4719100" y="5689080"/>
            <a:ext cx="1701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512338" y="5296149"/>
            <a:ext cx="1082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</a:t>
            </a:r>
            <a:endParaRPr lang="en-IE" sz="2000" dirty="0"/>
          </a:p>
        </p:txBody>
      </p:sp>
      <p:sp>
        <p:nvSpPr>
          <p:cNvPr id="42" name="Freeform 41"/>
          <p:cNvSpPr/>
          <p:nvPr/>
        </p:nvSpPr>
        <p:spPr bwMode="auto">
          <a:xfrm>
            <a:off x="2201407" y="2955851"/>
            <a:ext cx="393405" cy="372140"/>
          </a:xfrm>
          <a:custGeom>
            <a:avLst/>
            <a:gdLst>
              <a:gd name="connsiteX0" fmla="*/ 0 w 393405"/>
              <a:gd name="connsiteY0" fmla="*/ 138223 h 372140"/>
              <a:gd name="connsiteX1" fmla="*/ 53163 w 393405"/>
              <a:gd name="connsiteY1" fmla="*/ 372140 h 372140"/>
              <a:gd name="connsiteX2" fmla="*/ 42531 w 393405"/>
              <a:gd name="connsiteY2" fmla="*/ 0 h 372140"/>
              <a:gd name="connsiteX3" fmla="*/ 393405 w 393405"/>
              <a:gd name="connsiteY3" fmla="*/ 0 h 37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405" h="372140">
                <a:moveTo>
                  <a:pt x="0" y="138223"/>
                </a:moveTo>
                <a:lnTo>
                  <a:pt x="53163" y="372140"/>
                </a:lnTo>
                <a:lnTo>
                  <a:pt x="42531" y="0"/>
                </a:lnTo>
                <a:lnTo>
                  <a:pt x="393405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3740998" y="2976730"/>
            <a:ext cx="393405" cy="372140"/>
          </a:xfrm>
          <a:custGeom>
            <a:avLst/>
            <a:gdLst>
              <a:gd name="connsiteX0" fmla="*/ 0 w 393405"/>
              <a:gd name="connsiteY0" fmla="*/ 138223 h 372140"/>
              <a:gd name="connsiteX1" fmla="*/ 53163 w 393405"/>
              <a:gd name="connsiteY1" fmla="*/ 372140 h 372140"/>
              <a:gd name="connsiteX2" fmla="*/ 42531 w 393405"/>
              <a:gd name="connsiteY2" fmla="*/ 0 h 372140"/>
              <a:gd name="connsiteX3" fmla="*/ 393405 w 393405"/>
              <a:gd name="connsiteY3" fmla="*/ 0 h 37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405" h="372140">
                <a:moveTo>
                  <a:pt x="0" y="138223"/>
                </a:moveTo>
                <a:lnTo>
                  <a:pt x="53163" y="372140"/>
                </a:lnTo>
                <a:lnTo>
                  <a:pt x="42531" y="0"/>
                </a:lnTo>
                <a:lnTo>
                  <a:pt x="393405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WordArt 11"/>
          <p:cNvSpPr>
            <a:spLocks noChangeArrowheads="1" noChangeShapeType="1" noTextEdit="1"/>
          </p:cNvSpPr>
          <p:nvPr/>
        </p:nvSpPr>
        <p:spPr bwMode="auto">
          <a:xfrm>
            <a:off x="359734" y="260542"/>
            <a:ext cx="5665681" cy="648509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Neutrino term in the Hamiltonian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2785730" y="3778488"/>
            <a:ext cx="3051544" cy="1059325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76494" y="1265277"/>
            <a:ext cx="6211147" cy="1339701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5212" y="3778488"/>
            <a:ext cx="2427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V</a:t>
            </a:r>
            <a:r>
              <a:rPr lang="en-IE" sz="2000" i="1" baseline="-25000" dirty="0" err="1" smtClean="0">
                <a:latin typeface="Symbol" pitchFamily="18" charset="2"/>
              </a:rPr>
              <a:t>n</a:t>
            </a:r>
            <a:r>
              <a:rPr lang="en-IE" sz="2000" i="1" baseline="-25000" dirty="0" smtClean="0">
                <a:latin typeface="Symbol" pitchFamily="18" charset="2"/>
              </a:rPr>
              <a:t> </a:t>
            </a:r>
            <a:r>
              <a:rPr lang="en-IE" sz="2000" i="1" dirty="0" smtClean="0"/>
              <a:t> ~</a:t>
            </a:r>
            <a:r>
              <a:rPr lang="en-IE" sz="2000" i="1" baseline="-25000" dirty="0" smtClean="0">
                <a:latin typeface="Symbol" pitchFamily="18" charset="2"/>
              </a:rPr>
              <a:t>  </a:t>
            </a:r>
            <a:r>
              <a:rPr lang="en-IE" sz="2000" dirty="0" smtClean="0"/>
              <a:t>V</a:t>
            </a:r>
            <a:r>
              <a:rPr lang="en-IE" sz="2000" i="1" baseline="-25000" dirty="0" smtClean="0">
                <a:latin typeface="Symbol" pitchFamily="18" charset="2"/>
              </a:rPr>
              <a:t>n</a:t>
            </a:r>
            <a:r>
              <a:rPr lang="en-IE" sz="2000" baseline="30000" dirty="0" smtClean="0"/>
              <a:t>0</a:t>
            </a:r>
            <a:r>
              <a:rPr lang="en-IE" sz="2000" dirty="0" smtClean="0"/>
              <a:t> (1 – </a:t>
            </a:r>
            <a:r>
              <a:rPr lang="en-IE" sz="2000" dirty="0" err="1" smtClean="0"/>
              <a:t>P</a:t>
            </a:r>
            <a:r>
              <a:rPr lang="en-IE" sz="2000" baseline="30000" dirty="0" err="1" smtClean="0"/>
              <a:t>B</a:t>
            </a:r>
            <a:r>
              <a:rPr lang="en-IE" sz="2000" baseline="-25000" dirty="0" err="1" smtClean="0"/>
              <a:t>e</a:t>
            </a:r>
            <a:r>
              <a:rPr lang="en-IE" sz="2000" baseline="-25000" dirty="0" err="1" smtClean="0">
                <a:latin typeface="Symbol" pitchFamily="18" charset="2"/>
              </a:rPr>
              <a:t>t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dirty="0" smtClean="0"/>
              <a:t>)  </a:t>
            </a:r>
            <a:r>
              <a:rPr lang="en-IE" sz="2000" baseline="30000" dirty="0" smtClean="0"/>
              <a:t>    </a:t>
            </a:r>
            <a:r>
              <a:rPr lang="en-IE" sz="2000" i="1" baseline="-25000" dirty="0" smtClean="0">
                <a:latin typeface="Symbol" pitchFamily="18" charset="2"/>
              </a:rPr>
              <a:t>     </a:t>
            </a:r>
            <a:r>
              <a:rPr lang="en-IE" sz="2000" dirty="0" smtClean="0"/>
              <a:t>     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837767" y="1412875"/>
            <a:ext cx="5424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IE" sz="2000" dirty="0" smtClean="0"/>
              <a:t> cos2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w</a:t>
            </a:r>
            <a:r>
              <a:rPr lang="en-IE" sz="2000" baseline="-25000" dirty="0" err="1" smtClean="0"/>
              <a:t>p</a:t>
            </a:r>
            <a:r>
              <a:rPr lang="en-IE" sz="2000" dirty="0" smtClean="0"/>
              <a:t> + </a:t>
            </a:r>
            <a:r>
              <a:rPr lang="en-IE" sz="2000" dirty="0" err="1" smtClean="0"/>
              <a:t>V</a:t>
            </a:r>
            <a:r>
              <a:rPr lang="en-IE" sz="2000" baseline="-25000" dirty="0" err="1" smtClean="0"/>
              <a:t>e</a:t>
            </a:r>
            <a:r>
              <a:rPr lang="en-IE" sz="2000" dirty="0" smtClean="0"/>
              <a:t> + </a:t>
            </a:r>
            <a:r>
              <a:rPr lang="en-IE" sz="2000" dirty="0" err="1" smtClean="0"/>
              <a:t>V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       sin2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w</a:t>
            </a:r>
            <a:r>
              <a:rPr lang="en-IE" sz="2000" baseline="-25000" dirty="0" err="1" smtClean="0"/>
              <a:t>p</a:t>
            </a:r>
            <a:r>
              <a:rPr lang="en-IE" sz="2000" dirty="0" smtClean="0"/>
              <a:t> + 2V</a:t>
            </a:r>
            <a:r>
              <a:rPr lang="en-IE" sz="2000" baseline="-25000" dirty="0" smtClean="0">
                <a:latin typeface="Symbol" pitchFamily="18" charset="2"/>
              </a:rPr>
              <a:t>n </a:t>
            </a:r>
            <a:r>
              <a:rPr lang="en-IE" sz="2000" dirty="0" err="1" smtClean="0"/>
              <a:t>e</a:t>
            </a:r>
            <a:r>
              <a:rPr lang="en-IE" sz="2000" baseline="30000" dirty="0" err="1" smtClean="0"/>
              <a:t>i</a:t>
            </a:r>
            <a:r>
              <a:rPr lang="en-IE" sz="2000" baseline="30000" dirty="0" err="1" smtClean="0">
                <a:latin typeface="Symbol" pitchFamily="18" charset="2"/>
              </a:rPr>
              <a:t>f</a:t>
            </a:r>
            <a:r>
              <a:rPr lang="en-IE" sz="2000" baseline="30000" dirty="0" smtClean="0"/>
              <a:t>   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dirty="0" smtClean="0"/>
              <a:t>  </a:t>
            </a:r>
          </a:p>
          <a:p>
            <a:r>
              <a:rPr lang="en-IE" sz="2000" dirty="0" smtClean="0"/>
              <a:t>  </a:t>
            </a:r>
          </a:p>
          <a:p>
            <a:r>
              <a:rPr lang="en-IE" sz="2000" dirty="0" smtClean="0"/>
              <a:t>  sin2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w</a:t>
            </a:r>
            <a:r>
              <a:rPr lang="en-IE" sz="2000" baseline="-25000" dirty="0" err="1" smtClean="0"/>
              <a:t>p</a:t>
            </a:r>
            <a:r>
              <a:rPr lang="en-IE" sz="2000" dirty="0" smtClean="0"/>
              <a:t> + 2V</a:t>
            </a:r>
            <a:r>
              <a:rPr lang="en-IE" sz="2000" baseline="-25000" dirty="0" smtClean="0">
                <a:latin typeface="Symbol" pitchFamily="18" charset="2"/>
              </a:rPr>
              <a:t>n </a:t>
            </a:r>
            <a:r>
              <a:rPr lang="en-IE" sz="2000" dirty="0" smtClean="0"/>
              <a:t>e</a:t>
            </a:r>
            <a:r>
              <a:rPr lang="en-IE" sz="2000" baseline="30000" dirty="0" smtClean="0"/>
              <a:t>-i</a:t>
            </a:r>
            <a:r>
              <a:rPr lang="en-IE" sz="2000" baseline="30000" dirty="0" smtClean="0">
                <a:latin typeface="Symbol" pitchFamily="18" charset="2"/>
              </a:rPr>
              <a:t>f                 </a:t>
            </a:r>
            <a:r>
              <a:rPr lang="en-IE" sz="2000" dirty="0" smtClean="0"/>
              <a:t>cos2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w</a:t>
            </a:r>
            <a:r>
              <a:rPr lang="en-IE" sz="2000" baseline="-25000" dirty="0" err="1" smtClean="0"/>
              <a:t>p</a:t>
            </a:r>
            <a:r>
              <a:rPr lang="en-IE" sz="2000" dirty="0" smtClean="0"/>
              <a:t> - </a:t>
            </a:r>
            <a:r>
              <a:rPr lang="en-IE" sz="2000" dirty="0" err="1" smtClean="0"/>
              <a:t>V</a:t>
            </a:r>
            <a:r>
              <a:rPr lang="en-IE" sz="2000" baseline="-25000" dirty="0" err="1" smtClean="0"/>
              <a:t>e</a:t>
            </a:r>
            <a:r>
              <a:rPr lang="en-IE" sz="2000" dirty="0" smtClean="0"/>
              <a:t> - </a:t>
            </a:r>
            <a:r>
              <a:rPr lang="en-IE" sz="2000" dirty="0" err="1" smtClean="0"/>
              <a:t>V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3466179" y="2062689"/>
            <a:ext cx="1701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81004" y="1444774"/>
            <a:ext cx="1701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Double Bracket 31"/>
          <p:cNvSpPr/>
          <p:nvPr/>
        </p:nvSpPr>
        <p:spPr bwMode="auto">
          <a:xfrm>
            <a:off x="1859033" y="1380976"/>
            <a:ext cx="5142581" cy="1138938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9783" y="1693357"/>
            <a:ext cx="973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 = ½ </a:t>
            </a:r>
            <a:endParaRPr lang="en-IE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920458" y="4280998"/>
            <a:ext cx="314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V</a:t>
            </a:r>
            <a:r>
              <a:rPr lang="en-IE" sz="2000" i="1" baseline="-25000" dirty="0" err="1" smtClean="0">
                <a:latin typeface="Symbol" pitchFamily="18" charset="2"/>
              </a:rPr>
              <a:t>n</a:t>
            </a:r>
            <a:r>
              <a:rPr lang="en-IE" sz="2000" i="1" baseline="-25000" dirty="0" smtClean="0">
                <a:latin typeface="Symbol" pitchFamily="18" charset="2"/>
              </a:rPr>
              <a:t> </a:t>
            </a:r>
            <a:r>
              <a:rPr lang="en-IE" sz="2000" i="1" dirty="0" smtClean="0"/>
              <a:t> ~</a:t>
            </a:r>
            <a:r>
              <a:rPr lang="en-IE" sz="2000" i="1" baseline="-25000" dirty="0" smtClean="0">
                <a:latin typeface="Symbol" pitchFamily="18" charset="2"/>
              </a:rPr>
              <a:t>  </a:t>
            </a:r>
            <a:r>
              <a:rPr lang="en-IE" sz="2000" dirty="0" smtClean="0"/>
              <a:t>V</a:t>
            </a:r>
            <a:r>
              <a:rPr lang="en-IE" sz="2000" i="1" baseline="-25000" dirty="0" smtClean="0">
                <a:latin typeface="Symbol" pitchFamily="18" charset="2"/>
              </a:rPr>
              <a:t>n</a:t>
            </a:r>
            <a:r>
              <a:rPr lang="en-IE" sz="2000" baseline="30000" dirty="0" smtClean="0"/>
              <a:t>0 </a:t>
            </a:r>
            <a:r>
              <a:rPr lang="en-IE" sz="2000" dirty="0" smtClean="0"/>
              <a:t>  </a:t>
            </a:r>
            <a:r>
              <a:rPr lang="en-IE" sz="2000" dirty="0" err="1" smtClean="0"/>
              <a:t>P</a:t>
            </a:r>
            <a:r>
              <a:rPr lang="en-IE" sz="2000" baseline="30000" dirty="0" err="1" smtClean="0"/>
              <a:t>B</a:t>
            </a:r>
            <a:r>
              <a:rPr lang="en-IE" sz="2000" baseline="-25000" dirty="0" err="1" smtClean="0"/>
              <a:t>e</a:t>
            </a:r>
            <a:r>
              <a:rPr lang="en-IE" sz="2000" baseline="-25000" dirty="0" err="1" smtClean="0">
                <a:latin typeface="Symbol" pitchFamily="18" charset="2"/>
              </a:rPr>
              <a:t>t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dirty="0" smtClean="0"/>
              <a:t>(1 – </a:t>
            </a:r>
            <a:r>
              <a:rPr lang="en-IE" sz="2000" dirty="0" err="1" smtClean="0"/>
              <a:t>P</a:t>
            </a:r>
            <a:r>
              <a:rPr lang="en-IE" sz="2000" baseline="30000" dirty="0" err="1" smtClean="0"/>
              <a:t>B</a:t>
            </a:r>
            <a:r>
              <a:rPr lang="en-IE" sz="2000" baseline="-25000" dirty="0" err="1" smtClean="0"/>
              <a:t>e</a:t>
            </a:r>
            <a:r>
              <a:rPr lang="en-IE" sz="2000" baseline="-25000" dirty="0" err="1" smtClean="0">
                <a:latin typeface="Symbol" pitchFamily="18" charset="2"/>
              </a:rPr>
              <a:t>t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dirty="0" smtClean="0"/>
              <a:t>)  </a:t>
            </a:r>
            <a:r>
              <a:rPr lang="en-IE" sz="2000" baseline="30000" dirty="0" smtClean="0"/>
              <a:t>    </a:t>
            </a:r>
            <a:r>
              <a:rPr lang="en-IE" sz="2000" i="1" baseline="-25000" dirty="0" smtClean="0">
                <a:latin typeface="Symbol" pitchFamily="18" charset="2"/>
              </a:rPr>
              <a:t>     </a:t>
            </a:r>
            <a:r>
              <a:rPr lang="en-IE" sz="2000" dirty="0" smtClean="0"/>
              <a:t>     </a:t>
            </a:r>
            <a:endParaRPr lang="en-IE" sz="2000" dirty="0"/>
          </a:p>
        </p:txBody>
      </p:sp>
      <p:sp>
        <p:nvSpPr>
          <p:cNvPr id="48" name="Freeform 47"/>
          <p:cNvSpPr/>
          <p:nvPr/>
        </p:nvSpPr>
        <p:spPr bwMode="auto">
          <a:xfrm>
            <a:off x="4029792" y="4280998"/>
            <a:ext cx="1669274" cy="350875"/>
          </a:xfrm>
          <a:custGeom>
            <a:avLst/>
            <a:gdLst>
              <a:gd name="connsiteX0" fmla="*/ 0 w 2668772"/>
              <a:gd name="connsiteY0" fmla="*/ 116958 h 350875"/>
              <a:gd name="connsiteX1" fmla="*/ 74427 w 2668772"/>
              <a:gd name="connsiteY1" fmla="*/ 350875 h 350875"/>
              <a:gd name="connsiteX2" fmla="*/ 138223 w 2668772"/>
              <a:gd name="connsiteY2" fmla="*/ 0 h 350875"/>
              <a:gd name="connsiteX3" fmla="*/ 2668772 w 2668772"/>
              <a:gd name="connsiteY3" fmla="*/ 0 h 3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8772" h="350875">
                <a:moveTo>
                  <a:pt x="0" y="116958"/>
                </a:moveTo>
                <a:lnTo>
                  <a:pt x="74427" y="350875"/>
                </a:lnTo>
                <a:lnTo>
                  <a:pt x="138223" y="0"/>
                </a:lnTo>
                <a:lnTo>
                  <a:pt x="2668772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1695" y="1391609"/>
            <a:ext cx="515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n</a:t>
            </a:r>
            <a:r>
              <a:rPr lang="en-IE" sz="2000" baseline="-25000" dirty="0" smtClean="0"/>
              <a:t>e</a:t>
            </a:r>
            <a:endParaRPr lang="en-IE" sz="2000" dirty="0" smtClean="0">
              <a:latin typeface="Symbol" pitchFamily="18" charset="2"/>
            </a:endParaRPr>
          </a:p>
          <a:p>
            <a:endParaRPr lang="en-IE" sz="2000" dirty="0" smtClean="0">
              <a:latin typeface="Symbol" pitchFamily="18" charset="2"/>
            </a:endParaRPr>
          </a:p>
          <a:p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>
                <a:latin typeface="Symbol" pitchFamily="18" charset="2"/>
              </a:rPr>
              <a:t>t</a:t>
            </a:r>
            <a:endParaRPr lang="en-IE" sz="2000" dirty="0">
              <a:latin typeface="Symbol" pitchFamily="18" charset="2"/>
            </a:endParaRPr>
          </a:p>
        </p:txBody>
      </p:sp>
      <p:sp>
        <p:nvSpPr>
          <p:cNvPr id="55" name="Double Bracket 54"/>
          <p:cNvSpPr/>
          <p:nvPr/>
        </p:nvSpPr>
        <p:spPr bwMode="auto">
          <a:xfrm>
            <a:off x="7549163" y="1380976"/>
            <a:ext cx="515751" cy="1075140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3019643" y="4312897"/>
            <a:ext cx="1701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42221" y="3806457"/>
            <a:ext cx="1470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Neutrino potentials</a:t>
            </a:r>
            <a:endParaRPr lang="en-IE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492534" y="4837813"/>
            <a:ext cx="850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P</a:t>
            </a:r>
            <a:r>
              <a:rPr lang="en-IE" sz="2000" baseline="30000" dirty="0" err="1" smtClean="0"/>
              <a:t>B</a:t>
            </a:r>
            <a:r>
              <a:rPr lang="en-IE" sz="2000" baseline="-25000" dirty="0" err="1" smtClean="0"/>
              <a:t>e</a:t>
            </a:r>
            <a:r>
              <a:rPr lang="en-IE" sz="2000" baseline="-25000" dirty="0" err="1" smtClean="0">
                <a:latin typeface="Symbol" pitchFamily="18" charset="2"/>
              </a:rPr>
              <a:t>t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dirty="0" smtClean="0"/>
              <a:t>(x) – effective transition probability of the background neutrinos   </a:t>
            </a:r>
            <a:r>
              <a:rPr lang="en-IE" sz="2000" baseline="30000" dirty="0" smtClean="0"/>
              <a:t>    </a:t>
            </a:r>
            <a:r>
              <a:rPr lang="en-IE" sz="2000" i="1" baseline="-25000" dirty="0" smtClean="0">
                <a:latin typeface="Symbol" pitchFamily="18" charset="2"/>
              </a:rPr>
              <a:t>     </a:t>
            </a:r>
            <a:r>
              <a:rPr lang="en-IE" sz="2000" dirty="0" smtClean="0"/>
              <a:t>     </a:t>
            </a:r>
            <a:endParaRPr lang="en-IE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5256002" y="5624628"/>
            <a:ext cx="175088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V</a:t>
            </a:r>
            <a:r>
              <a:rPr lang="en-IE" sz="2000" baseline="-25000" dirty="0" err="1" smtClean="0"/>
              <a:t>e</a:t>
            </a:r>
            <a:r>
              <a:rPr lang="en-IE" sz="2000" dirty="0" smtClean="0"/>
              <a:t> &gt;&gt;  </a:t>
            </a:r>
            <a:r>
              <a:rPr lang="en-IE" sz="2000" dirty="0" err="1" smtClean="0"/>
              <a:t>V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&gt;&gt; </a:t>
            </a:r>
            <a:r>
              <a:rPr lang="en-IE" sz="2000" dirty="0" smtClean="0">
                <a:latin typeface="Symbol" pitchFamily="18" charset="2"/>
              </a:rPr>
              <a:t>w</a:t>
            </a:r>
            <a:endParaRPr lang="en-IE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205876" y="4284928"/>
            <a:ext cx="2112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 = </a:t>
            </a:r>
            <a:r>
              <a:rPr lang="en-IE" sz="2000" dirty="0" err="1" smtClean="0"/>
              <a:t>Arg</a:t>
            </a:r>
            <a:r>
              <a:rPr lang="en-IE" sz="2000" dirty="0" smtClean="0"/>
              <a:t> [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e</a:t>
            </a:r>
            <a:r>
              <a:rPr lang="en-US" sz="2000" baseline="30000" dirty="0" smtClean="0"/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>
                <a:latin typeface="Symbol" pitchFamily="18" charset="2"/>
              </a:rPr>
              <a:t>t </a:t>
            </a:r>
            <a:r>
              <a:rPr lang="en-IE" sz="2000" dirty="0" smtClean="0"/>
              <a:t>*] 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050924" y="2723893"/>
            <a:ext cx="6359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includes the vacuum contribution:</a:t>
            </a:r>
            <a:r>
              <a:rPr lang="en-IE" sz="2000" dirty="0" smtClean="0">
                <a:latin typeface="Symbol" pitchFamily="18" charset="2"/>
              </a:rPr>
              <a:t>  </a:t>
            </a:r>
            <a:r>
              <a:rPr lang="en-IE" sz="2000" dirty="0" err="1" smtClean="0">
                <a:latin typeface="Symbol" pitchFamily="18" charset="2"/>
              </a:rPr>
              <a:t>w</a:t>
            </a:r>
            <a:r>
              <a:rPr lang="en-IE" sz="2000" baseline="-25000" dirty="0" err="1" smtClean="0"/>
              <a:t>p</a:t>
            </a:r>
            <a:r>
              <a:rPr lang="en-IE" sz="2000" dirty="0" smtClean="0"/>
              <a:t> = </a:t>
            </a:r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m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/2E and</a:t>
            </a:r>
          </a:p>
          <a:p>
            <a:r>
              <a:rPr lang="en-IE" sz="2000" dirty="0" smtClean="0"/>
              <a:t>                    usual matter potential </a:t>
            </a:r>
            <a:r>
              <a:rPr lang="en-IE" sz="2000" dirty="0" err="1" smtClean="0"/>
              <a:t>V</a:t>
            </a:r>
            <a:r>
              <a:rPr lang="en-IE" sz="2000" baseline="-25000" dirty="0" err="1" smtClean="0"/>
              <a:t>e</a:t>
            </a:r>
            <a:r>
              <a:rPr lang="en-IE" sz="2000" baseline="-25000" dirty="0" smtClean="0"/>
              <a:t>           </a:t>
            </a:r>
            <a:endParaRPr lang="en-IE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35066" y="5645894"/>
            <a:ext cx="4837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the central parts of collapsing star</a:t>
            </a:r>
            <a:endParaRPr lang="en-IE" sz="2000" dirty="0"/>
          </a:p>
        </p:txBody>
      </p:sp>
      <p:sp>
        <p:nvSpPr>
          <p:cNvPr id="24" name="WordArt 11"/>
          <p:cNvSpPr>
            <a:spLocks noChangeArrowheads="1" noChangeShapeType="1" noTextEdit="1"/>
          </p:cNvSpPr>
          <p:nvPr/>
        </p:nvSpPr>
        <p:spPr bwMode="auto">
          <a:xfrm>
            <a:off x="542221" y="296533"/>
            <a:ext cx="4161767" cy="65914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Total Hamiltonian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0029" y="3778488"/>
            <a:ext cx="2381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if </a:t>
            </a:r>
            <a:r>
              <a:rPr lang="en-IE" sz="2000" dirty="0" smtClean="0">
                <a:latin typeface="Symbol" pitchFamily="18" charset="2"/>
              </a:rPr>
              <a:t>n</a:t>
            </a:r>
            <a:r>
              <a:rPr lang="en-IE" sz="2000" baseline="-25000" dirty="0" smtClean="0"/>
              <a:t>e</a:t>
            </a:r>
            <a:r>
              <a:rPr lang="en-IE" sz="2000" dirty="0" smtClean="0">
                <a:latin typeface="Symbol" pitchFamily="18" charset="2"/>
              </a:rPr>
              <a:t>  </a:t>
            </a:r>
            <a:r>
              <a:rPr lang="en-IE" sz="2000" dirty="0" smtClean="0"/>
              <a:t>is produced</a:t>
            </a:r>
            <a:endParaRPr lang="en-I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-2099" y="-13989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072465" y="2028015"/>
            <a:ext cx="4200525" cy="606425"/>
          </a:xfrm>
          <a:prstGeom prst="rect">
            <a:avLst/>
          </a:prstGeom>
          <a:solidFill>
            <a:srgbClr val="6DD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285750" y="329609"/>
            <a:ext cx="5181769" cy="10086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Evolution equation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716713" y="4135438"/>
            <a:ext cx="16546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 P</a:t>
            </a:r>
            <a:r>
              <a:rPr lang="en-US" baseline="-25000" dirty="0"/>
              <a:t>  </a:t>
            </a:r>
            <a:r>
              <a:rPr lang="en-US" dirty="0">
                <a:latin typeface="Comic Sans MS" pitchFamily="66" charset="0"/>
              </a:rPr>
              <a:t>=   </a:t>
            </a:r>
            <a:r>
              <a:rPr lang="en-US" dirty="0" err="1" smtClean="0">
                <a:latin typeface="Comic Sans MS" pitchFamily="66" charset="0"/>
              </a:rPr>
              <a:t>d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P</a:t>
            </a:r>
            <a:r>
              <a:rPr lang="en-US" b="1" baseline="-25000" dirty="0" smtClean="0">
                <a:latin typeface="Symbol" pitchFamily="18" charset="2"/>
              </a:rPr>
              <a:t>w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6871" name="Freeform 7"/>
          <p:cNvSpPr>
            <a:spLocks/>
          </p:cNvSpPr>
          <p:nvPr/>
        </p:nvSpPr>
        <p:spPr bwMode="auto">
          <a:xfrm>
            <a:off x="7277100" y="3997325"/>
            <a:ext cx="152400" cy="558800"/>
          </a:xfrm>
          <a:custGeom>
            <a:avLst/>
            <a:gdLst>
              <a:gd name="T0" fmla="*/ 96 w 96"/>
              <a:gd name="T1" fmla="*/ 80 h 304"/>
              <a:gd name="T2" fmla="*/ 48 w 96"/>
              <a:gd name="T3" fmla="*/ 32 h 304"/>
              <a:gd name="T4" fmla="*/ 48 w 96"/>
              <a:gd name="T5" fmla="*/ 272 h 304"/>
              <a:gd name="T6" fmla="*/ 0 w 96"/>
              <a:gd name="T7" fmla="*/ 224 h 30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304"/>
              <a:gd name="T14" fmla="*/ 96 w 96"/>
              <a:gd name="T15" fmla="*/ 304 h 3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304">
                <a:moveTo>
                  <a:pt x="96" y="80"/>
                </a:moveTo>
                <a:cubicBezTo>
                  <a:pt x="76" y="40"/>
                  <a:pt x="56" y="0"/>
                  <a:pt x="48" y="32"/>
                </a:cubicBezTo>
                <a:cubicBezTo>
                  <a:pt x="40" y="64"/>
                  <a:pt x="56" y="240"/>
                  <a:pt x="48" y="272"/>
                </a:cubicBezTo>
                <a:cubicBezTo>
                  <a:pt x="40" y="304"/>
                  <a:pt x="20" y="264"/>
                  <a:pt x="0" y="22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499225" y="1719263"/>
            <a:ext cx="2525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Negative frequencies </a:t>
            </a:r>
          </a:p>
          <a:p>
            <a:r>
              <a:rPr lang="en-US">
                <a:latin typeface="Comic Sans MS" pitchFamily="66" charset="0"/>
              </a:rPr>
              <a:t>for antineutrinos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256463" y="3868738"/>
            <a:ext cx="660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  + </a:t>
            </a:r>
            <a:r>
              <a:rPr lang="en-US" sz="1400" dirty="0" err="1">
                <a:latin typeface="Comic Sans MS" pitchFamily="66" charset="0"/>
              </a:rPr>
              <a:t>inf</a:t>
            </a:r>
            <a:endParaRPr lang="en-US" sz="1400" dirty="0">
              <a:latin typeface="Comic Sans MS" pitchFamily="66" charset="0"/>
            </a:endParaRPr>
          </a:p>
          <a:p>
            <a:endParaRPr lang="en-US" sz="1400" dirty="0">
              <a:latin typeface="Comic Sans MS" pitchFamily="66" charset="0"/>
            </a:endParaRPr>
          </a:p>
          <a:p>
            <a:endParaRPr lang="en-US" sz="1400" dirty="0">
              <a:latin typeface="Comic Sans MS" pitchFamily="66" charset="0"/>
            </a:endParaRPr>
          </a:p>
          <a:p>
            <a:r>
              <a:rPr lang="en-US" sz="1400" dirty="0">
                <a:latin typeface="Comic Sans MS" pitchFamily="66" charset="0"/>
              </a:rPr>
              <a:t>- </a:t>
            </a:r>
            <a:r>
              <a:rPr lang="en-US" sz="1400" dirty="0" err="1">
                <a:latin typeface="Comic Sans MS" pitchFamily="66" charset="0"/>
              </a:rPr>
              <a:t>inf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327775" y="3370263"/>
            <a:ext cx="2198038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Collective vector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98289" y="1433066"/>
            <a:ext cx="57534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Ensemble of neutrino polarization vectors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aseline="-25000" dirty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P</a:t>
            </a:r>
            <a:r>
              <a:rPr lang="en-US" sz="2000" baseline="-25000" dirty="0" smtClean="0">
                <a:latin typeface="Symbol" pitchFamily="18" charset="2"/>
              </a:rPr>
              <a:t>w</a:t>
            </a:r>
            <a:r>
              <a:rPr lang="en-US" sz="2000" baseline="-25000" dirty="0" smtClean="0"/>
              <a:t> 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01650" y="4135438"/>
            <a:ext cx="27478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B</a:t>
            </a:r>
            <a:r>
              <a:rPr lang="en-US" dirty="0">
                <a:latin typeface="Comic Sans MS" pitchFamily="66" charset="0"/>
              </a:rPr>
              <a:t> =  (sin </a:t>
            </a:r>
            <a:r>
              <a:rPr lang="en-US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,  </a:t>
            </a:r>
            <a:r>
              <a:rPr lang="en-US" dirty="0">
                <a:latin typeface="Comic Sans MS" pitchFamily="66" charset="0"/>
              </a:rPr>
              <a:t>0,  </a:t>
            </a:r>
            <a:r>
              <a:rPr lang="en-US" dirty="0" smtClean="0">
                <a:latin typeface="Comic Sans MS" pitchFamily="66" charset="0"/>
              </a:rPr>
              <a:t>cos2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>
                <a:latin typeface="Comic Sans MS" pitchFamily="66" charset="0"/>
              </a:rPr>
              <a:t>)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501650" y="3351213"/>
            <a:ext cx="2581156" cy="40011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Vacuum mixing term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6294140" y="4932991"/>
            <a:ext cx="268695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= </a:t>
            </a:r>
            <a:r>
              <a:rPr lang="en-US" b="1" dirty="0" smtClean="0"/>
              <a:t> </a:t>
            </a:r>
            <a:r>
              <a:rPr lang="en-US" dirty="0" smtClean="0"/>
              <a:t>2 G</a:t>
            </a:r>
            <a:r>
              <a:rPr lang="en-US" baseline="-25000" dirty="0" smtClean="0"/>
              <a:t>F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>
                <a:latin typeface="Symbol" pitchFamily="18" charset="2"/>
              </a:rPr>
              <a:t>n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>
                <a:latin typeface="Comic Sans MS" pitchFamily="66" charset="0"/>
              </a:rPr>
              <a:t>1 – </a:t>
            </a:r>
            <a:r>
              <a:rPr lang="en-US" dirty="0" err="1">
                <a:latin typeface="Comic Sans MS" pitchFamily="66" charset="0"/>
              </a:rPr>
              <a:t>cos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>
                <a:latin typeface="Symbol" pitchFamily="18" charset="2"/>
              </a:rPr>
              <a:t>nn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3709988" y="3351213"/>
            <a:ext cx="1745991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Usual matter</a:t>
            </a:r>
          </a:p>
          <a:p>
            <a:r>
              <a:rPr lang="en-US" sz="2000" dirty="0">
                <a:latin typeface="Comic Sans MS" pitchFamily="66" charset="0"/>
              </a:rPr>
              <a:t> potential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3714867" y="4179888"/>
            <a:ext cx="1649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L</a:t>
            </a:r>
            <a:r>
              <a:rPr lang="en-US" dirty="0">
                <a:latin typeface="Comic Sans MS" pitchFamily="66" charset="0"/>
              </a:rPr>
              <a:t> =  (0,  0,  1) </a:t>
            </a:r>
          </a:p>
        </p:txBody>
      </p:sp>
      <p:sp>
        <p:nvSpPr>
          <p:cNvPr id="36885" name="Freeform 21"/>
          <p:cNvSpPr>
            <a:spLocks/>
          </p:cNvSpPr>
          <p:nvPr/>
        </p:nvSpPr>
        <p:spPr bwMode="auto">
          <a:xfrm>
            <a:off x="6772275" y="4981575"/>
            <a:ext cx="228600" cy="228600"/>
          </a:xfrm>
          <a:custGeom>
            <a:avLst/>
            <a:gdLst>
              <a:gd name="T0" fmla="*/ 0 w 144"/>
              <a:gd name="T1" fmla="*/ 48 h 144"/>
              <a:gd name="T2" fmla="*/ 48 w 144"/>
              <a:gd name="T3" fmla="*/ 144 h 144"/>
              <a:gd name="T4" fmla="*/ 48 w 144"/>
              <a:gd name="T5" fmla="*/ 0 h 144"/>
              <a:gd name="T6" fmla="*/ 144 w 144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144"/>
              <a:gd name="T14" fmla="*/ 144 w 14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144">
                <a:moveTo>
                  <a:pt x="0" y="48"/>
                </a:moveTo>
                <a:lnTo>
                  <a:pt x="48" y="144"/>
                </a:lnTo>
                <a:lnTo>
                  <a:pt x="48" y="0"/>
                </a:lnTo>
                <a:lnTo>
                  <a:pt x="144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7" name="AutoShape 23"/>
          <p:cNvSpPr>
            <a:spLocks noChangeArrowheads="1"/>
          </p:cNvSpPr>
          <p:nvPr/>
        </p:nvSpPr>
        <p:spPr bwMode="auto">
          <a:xfrm rot="2898708">
            <a:off x="3172619" y="2599531"/>
            <a:ext cx="361950" cy="484188"/>
          </a:xfrm>
          <a:prstGeom prst="downArrow">
            <a:avLst>
              <a:gd name="adj1" fmla="val 50000"/>
              <a:gd name="adj2" fmla="val 33443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6888" name="AutoShape 24"/>
          <p:cNvSpPr>
            <a:spLocks noChangeArrowheads="1"/>
          </p:cNvSpPr>
          <p:nvPr/>
        </p:nvSpPr>
        <p:spPr bwMode="auto">
          <a:xfrm>
            <a:off x="4381500" y="2701925"/>
            <a:ext cx="361950" cy="363538"/>
          </a:xfrm>
          <a:prstGeom prst="downArrow">
            <a:avLst>
              <a:gd name="adj1" fmla="val 50000"/>
              <a:gd name="adj2" fmla="val 2511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6889" name="AutoShape 25"/>
          <p:cNvSpPr>
            <a:spLocks noChangeArrowheads="1"/>
          </p:cNvSpPr>
          <p:nvPr/>
        </p:nvSpPr>
        <p:spPr bwMode="auto">
          <a:xfrm rot="-3460309">
            <a:off x="5647532" y="2642394"/>
            <a:ext cx="361950" cy="484187"/>
          </a:xfrm>
          <a:prstGeom prst="downArrow">
            <a:avLst>
              <a:gd name="adj1" fmla="val 50000"/>
              <a:gd name="adj2" fmla="val 3344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6637338" y="5487988"/>
            <a:ext cx="2287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The term describes</a:t>
            </a:r>
          </a:p>
          <a:p>
            <a:r>
              <a:rPr lang="en-US">
                <a:latin typeface="Comic Sans MS" pitchFamily="66" charset="0"/>
              </a:rPr>
              <a:t>collective effects 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019300" y="2129780"/>
            <a:ext cx="4352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i="1" dirty="0" err="1"/>
              <a:t>d</a:t>
            </a:r>
            <a:r>
              <a:rPr lang="en-US" sz="2400" baseline="-25000" dirty="0" err="1"/>
              <a:t>t</a:t>
            </a:r>
            <a:r>
              <a:rPr lang="en-US" sz="2400" baseline="-25000" dirty="0"/>
              <a:t> </a:t>
            </a:r>
            <a:r>
              <a:rPr lang="en-US" sz="2400" b="1" dirty="0"/>
              <a:t>P</a:t>
            </a:r>
            <a:r>
              <a:rPr lang="en-US" sz="2400" baseline="-25000" dirty="0">
                <a:latin typeface="Symbol" pitchFamily="18" charset="2"/>
              </a:rPr>
              <a:t>w  </a:t>
            </a:r>
            <a:r>
              <a:rPr lang="en-US" sz="2400" dirty="0" smtClean="0"/>
              <a:t>= (- </a:t>
            </a:r>
            <a:r>
              <a:rPr lang="en-US" sz="2400" dirty="0" err="1">
                <a:latin typeface="Symbol" pitchFamily="18" charset="2"/>
              </a:rPr>
              <a:t>w</a:t>
            </a:r>
            <a:r>
              <a:rPr lang="en-US" sz="2400" b="1" dirty="0" err="1"/>
              <a:t>B</a:t>
            </a:r>
            <a:r>
              <a:rPr lang="en-US" sz="2400" dirty="0"/>
              <a:t>  + </a:t>
            </a:r>
            <a:r>
              <a:rPr lang="en-US" sz="2400" dirty="0" err="1">
                <a:latin typeface="Symbol" pitchFamily="18" charset="2"/>
              </a:rPr>
              <a:t>l</a:t>
            </a:r>
            <a:r>
              <a:rPr lang="en-US" sz="2400" b="1" dirty="0" err="1"/>
              <a:t>L</a:t>
            </a:r>
            <a:r>
              <a:rPr lang="en-US" sz="2400" dirty="0"/>
              <a:t> + </a:t>
            </a:r>
            <a:r>
              <a:rPr lang="en-US" sz="2400" dirty="0" err="1" smtClean="0">
                <a:latin typeface="Symbol" pitchFamily="18" charset="2"/>
              </a:rPr>
              <a:t>m</a:t>
            </a:r>
            <a:r>
              <a:rPr lang="en-US" sz="2400" b="1" dirty="0" err="1"/>
              <a:t>P</a:t>
            </a:r>
            <a:r>
              <a:rPr lang="en-US" sz="2400" dirty="0" smtClean="0"/>
              <a:t>) </a:t>
            </a:r>
            <a:r>
              <a:rPr lang="en-US" sz="2400" dirty="0"/>
              <a:t>x </a:t>
            </a:r>
            <a:r>
              <a:rPr lang="en-US" sz="2400" b="1" dirty="0"/>
              <a:t>P</a:t>
            </a:r>
            <a:r>
              <a:rPr lang="en-US" sz="2400" baseline="-25000" dirty="0">
                <a:latin typeface="Symbol" pitchFamily="18" charset="2"/>
              </a:rPr>
              <a:t>w</a:t>
            </a:r>
            <a:r>
              <a:rPr lang="en-US" sz="2400" dirty="0"/>
              <a:t> </a:t>
            </a:r>
            <a:endParaRPr lang="en-US" sz="2400" b="1" dirty="0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799004" y="4673218"/>
            <a:ext cx="1903412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Symbol" pitchFamily="18" charset="2"/>
              </a:rPr>
              <a:t>l  </a:t>
            </a:r>
            <a:r>
              <a:rPr lang="en-US" dirty="0"/>
              <a:t>= V = </a:t>
            </a:r>
            <a:r>
              <a:rPr lang="en-US" b="1" dirty="0"/>
              <a:t> </a:t>
            </a:r>
            <a:r>
              <a:rPr lang="en-US" dirty="0"/>
              <a:t>2 G</a:t>
            </a:r>
            <a:r>
              <a:rPr lang="en-US" baseline="-25000" dirty="0"/>
              <a:t>F</a:t>
            </a:r>
            <a:r>
              <a:rPr lang="en-US" dirty="0"/>
              <a:t> n</a:t>
            </a:r>
            <a:r>
              <a:rPr lang="en-US" baseline="-25000" dirty="0"/>
              <a:t>e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36886" name="Freeform 22"/>
          <p:cNvSpPr>
            <a:spLocks/>
          </p:cNvSpPr>
          <p:nvPr/>
        </p:nvSpPr>
        <p:spPr bwMode="auto">
          <a:xfrm>
            <a:off x="4711551" y="4729312"/>
            <a:ext cx="228600" cy="228600"/>
          </a:xfrm>
          <a:custGeom>
            <a:avLst/>
            <a:gdLst>
              <a:gd name="T0" fmla="*/ 0 w 144"/>
              <a:gd name="T1" fmla="*/ 48 h 144"/>
              <a:gd name="T2" fmla="*/ 48 w 144"/>
              <a:gd name="T3" fmla="*/ 144 h 144"/>
              <a:gd name="T4" fmla="*/ 48 w 144"/>
              <a:gd name="T5" fmla="*/ 0 h 144"/>
              <a:gd name="T6" fmla="*/ 144 w 144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144"/>
              <a:gd name="T14" fmla="*/ 144 w 14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144">
                <a:moveTo>
                  <a:pt x="0" y="48"/>
                </a:moveTo>
                <a:lnTo>
                  <a:pt x="48" y="144"/>
                </a:lnTo>
                <a:lnTo>
                  <a:pt x="48" y="0"/>
                </a:lnTo>
                <a:lnTo>
                  <a:pt x="144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501650" y="4665514"/>
            <a:ext cx="15176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Symbol" pitchFamily="18" charset="2"/>
              </a:rPr>
              <a:t>w = D 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 /2E</a:t>
            </a:r>
            <a:endParaRPr lang="en-US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423605" y="209711"/>
            <a:ext cx="7178674" cy="8564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Effective theory of collective oscillations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6025" y="2396691"/>
            <a:ext cx="503929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 results can be seen from general form of the evolution equation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07900" y="3522846"/>
            <a:ext cx="385777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effects which can lead to</a:t>
            </a:r>
          </a:p>
          <a:p>
            <a:r>
              <a:rPr lang="en-US" sz="2000" dirty="0" smtClean="0"/>
              <a:t> strong flavor transformations</a:t>
            </a:r>
          </a:p>
          <a:p>
            <a:r>
              <a:rPr lang="en-US" sz="2000" dirty="0" smtClean="0"/>
              <a:t>Conditions for these effects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30634" y="3522846"/>
            <a:ext cx="3657600" cy="101566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problems  of realizations of these conditions in realistic supernova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75900" y="1996581"/>
            <a:ext cx="3311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Difficult to solve although </a:t>
            </a:r>
            <a:endParaRPr lang="en-I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298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 bwMode="auto">
          <a:xfrm>
            <a:off x="976494" y="1265277"/>
            <a:ext cx="6211147" cy="13397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618108" y="233919"/>
            <a:ext cx="7446805" cy="9003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Total Hamiltonian and potentials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0458" y="2902688"/>
            <a:ext cx="2427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V</a:t>
            </a:r>
            <a:r>
              <a:rPr lang="en-IE" sz="2000" i="1" baseline="-25000" dirty="0" err="1" smtClean="0">
                <a:latin typeface="Symbol" pitchFamily="18" charset="2"/>
              </a:rPr>
              <a:t>n</a:t>
            </a:r>
            <a:r>
              <a:rPr lang="en-IE" sz="2000" i="1" baseline="-25000" dirty="0" smtClean="0">
                <a:latin typeface="Symbol" pitchFamily="18" charset="2"/>
              </a:rPr>
              <a:t> </a:t>
            </a:r>
            <a:r>
              <a:rPr lang="en-IE" sz="2000" i="1" dirty="0" smtClean="0"/>
              <a:t> ~</a:t>
            </a:r>
            <a:r>
              <a:rPr lang="en-IE" sz="2000" i="1" baseline="-25000" dirty="0" smtClean="0">
                <a:latin typeface="Symbol" pitchFamily="18" charset="2"/>
              </a:rPr>
              <a:t>  </a:t>
            </a:r>
            <a:r>
              <a:rPr lang="en-IE" sz="2000" dirty="0" smtClean="0"/>
              <a:t>V</a:t>
            </a:r>
            <a:r>
              <a:rPr lang="en-IE" sz="2000" i="1" baseline="-25000" dirty="0" smtClean="0">
                <a:latin typeface="Symbol" pitchFamily="18" charset="2"/>
              </a:rPr>
              <a:t>n</a:t>
            </a:r>
            <a:r>
              <a:rPr lang="en-IE" sz="2000" baseline="30000" dirty="0" smtClean="0"/>
              <a:t>0</a:t>
            </a:r>
            <a:r>
              <a:rPr lang="en-IE" sz="2000" dirty="0" smtClean="0"/>
              <a:t> (1 – </a:t>
            </a:r>
            <a:r>
              <a:rPr lang="en-IE" sz="2000" dirty="0" err="1" smtClean="0"/>
              <a:t>P</a:t>
            </a:r>
            <a:r>
              <a:rPr lang="en-IE" sz="2000" baseline="30000" dirty="0" err="1" smtClean="0"/>
              <a:t>B</a:t>
            </a:r>
            <a:r>
              <a:rPr lang="en-IE" sz="2000" baseline="-25000" dirty="0" err="1" smtClean="0"/>
              <a:t>e</a:t>
            </a:r>
            <a:r>
              <a:rPr lang="en-IE" sz="2000" baseline="-25000" dirty="0" err="1" smtClean="0">
                <a:latin typeface="Symbol" pitchFamily="18" charset="2"/>
              </a:rPr>
              <a:t>t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dirty="0" smtClean="0"/>
              <a:t>)  </a:t>
            </a:r>
            <a:r>
              <a:rPr lang="en-IE" sz="2000" baseline="30000" dirty="0" smtClean="0"/>
              <a:t>    </a:t>
            </a:r>
            <a:r>
              <a:rPr lang="en-IE" sz="2000" i="1" baseline="-25000" dirty="0" smtClean="0">
                <a:latin typeface="Symbol" pitchFamily="18" charset="2"/>
              </a:rPr>
              <a:t>     </a:t>
            </a:r>
            <a:r>
              <a:rPr lang="en-IE" sz="2000" dirty="0" smtClean="0"/>
              <a:t>     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837767" y="1412875"/>
            <a:ext cx="5424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IE" sz="2000" dirty="0" smtClean="0"/>
              <a:t> cos2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w</a:t>
            </a:r>
            <a:r>
              <a:rPr lang="en-IE" sz="2000" baseline="-25000" dirty="0" err="1" smtClean="0"/>
              <a:t>p</a:t>
            </a:r>
            <a:r>
              <a:rPr lang="en-IE" sz="2000" dirty="0" smtClean="0"/>
              <a:t> + </a:t>
            </a:r>
            <a:r>
              <a:rPr lang="en-IE" sz="2000" dirty="0" err="1" smtClean="0"/>
              <a:t>V</a:t>
            </a:r>
            <a:r>
              <a:rPr lang="en-IE" sz="2000" baseline="-25000" dirty="0" err="1" smtClean="0"/>
              <a:t>e</a:t>
            </a:r>
            <a:r>
              <a:rPr lang="en-IE" sz="2000" dirty="0" smtClean="0"/>
              <a:t> + </a:t>
            </a:r>
            <a:r>
              <a:rPr lang="en-IE" sz="2000" dirty="0" err="1" smtClean="0"/>
              <a:t>V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       sin2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w</a:t>
            </a:r>
            <a:r>
              <a:rPr lang="en-IE" sz="2000" baseline="-25000" dirty="0" err="1" smtClean="0"/>
              <a:t>p</a:t>
            </a:r>
            <a:r>
              <a:rPr lang="en-IE" sz="2000" dirty="0" smtClean="0"/>
              <a:t> + 2V</a:t>
            </a:r>
            <a:r>
              <a:rPr lang="en-IE" sz="2000" baseline="-25000" dirty="0" smtClean="0">
                <a:latin typeface="Symbol" pitchFamily="18" charset="2"/>
              </a:rPr>
              <a:t>n </a:t>
            </a:r>
            <a:r>
              <a:rPr lang="en-IE" sz="2000" dirty="0" err="1" smtClean="0"/>
              <a:t>e</a:t>
            </a:r>
            <a:r>
              <a:rPr lang="en-IE" sz="2000" baseline="30000" dirty="0" err="1" smtClean="0"/>
              <a:t>i</a:t>
            </a:r>
            <a:r>
              <a:rPr lang="en-IE" sz="2000" baseline="30000" dirty="0" err="1" smtClean="0">
                <a:latin typeface="Symbol" pitchFamily="18" charset="2"/>
              </a:rPr>
              <a:t>f</a:t>
            </a:r>
            <a:r>
              <a:rPr lang="en-IE" sz="2000" baseline="30000" dirty="0" smtClean="0"/>
              <a:t>   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dirty="0" smtClean="0"/>
              <a:t>  </a:t>
            </a:r>
          </a:p>
          <a:p>
            <a:r>
              <a:rPr lang="en-IE" sz="2000" dirty="0" smtClean="0"/>
              <a:t>  </a:t>
            </a:r>
          </a:p>
          <a:p>
            <a:r>
              <a:rPr lang="en-IE" sz="2000" dirty="0" smtClean="0"/>
              <a:t>  sin2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w</a:t>
            </a:r>
            <a:r>
              <a:rPr lang="en-IE" sz="2000" baseline="-25000" dirty="0" err="1" smtClean="0"/>
              <a:t>p</a:t>
            </a:r>
            <a:r>
              <a:rPr lang="en-IE" sz="2000" dirty="0" smtClean="0"/>
              <a:t> + 2V</a:t>
            </a:r>
            <a:r>
              <a:rPr lang="en-IE" sz="2000" baseline="-25000" dirty="0" smtClean="0">
                <a:latin typeface="Symbol" pitchFamily="18" charset="2"/>
              </a:rPr>
              <a:t>n </a:t>
            </a:r>
            <a:r>
              <a:rPr lang="en-IE" sz="2000" dirty="0" smtClean="0"/>
              <a:t>e</a:t>
            </a:r>
            <a:r>
              <a:rPr lang="en-IE" sz="2000" baseline="30000" dirty="0" smtClean="0"/>
              <a:t>-i</a:t>
            </a:r>
            <a:r>
              <a:rPr lang="en-IE" sz="2000" baseline="30000" dirty="0" smtClean="0">
                <a:latin typeface="Symbol" pitchFamily="18" charset="2"/>
              </a:rPr>
              <a:t>f                 </a:t>
            </a:r>
            <a:r>
              <a:rPr lang="en-IE" sz="2000" dirty="0" smtClean="0"/>
              <a:t>cos2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w</a:t>
            </a:r>
            <a:r>
              <a:rPr lang="en-IE" sz="2000" baseline="-25000" dirty="0" err="1" smtClean="0"/>
              <a:t>p</a:t>
            </a:r>
            <a:r>
              <a:rPr lang="en-IE" sz="2000" dirty="0" smtClean="0"/>
              <a:t> - </a:t>
            </a:r>
            <a:r>
              <a:rPr lang="en-IE" sz="2000" dirty="0" err="1" smtClean="0"/>
              <a:t>V</a:t>
            </a:r>
            <a:r>
              <a:rPr lang="en-IE" sz="2000" baseline="-25000" dirty="0" err="1" smtClean="0"/>
              <a:t>e</a:t>
            </a:r>
            <a:r>
              <a:rPr lang="en-IE" sz="2000" dirty="0" smtClean="0"/>
              <a:t> - </a:t>
            </a:r>
            <a:r>
              <a:rPr lang="en-IE" sz="2000" dirty="0" err="1" smtClean="0"/>
              <a:t>V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3466179" y="2062689"/>
            <a:ext cx="1701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81004" y="1444774"/>
            <a:ext cx="1701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Double Bracket 31"/>
          <p:cNvSpPr/>
          <p:nvPr/>
        </p:nvSpPr>
        <p:spPr bwMode="auto">
          <a:xfrm>
            <a:off x="1859033" y="1380976"/>
            <a:ext cx="5142581" cy="1138938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9783" y="1693357"/>
            <a:ext cx="973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 = ½ </a:t>
            </a:r>
            <a:endParaRPr lang="en-IE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909832" y="3409128"/>
            <a:ext cx="314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V</a:t>
            </a:r>
            <a:r>
              <a:rPr lang="en-IE" sz="2000" i="1" baseline="-25000" dirty="0" err="1" smtClean="0">
                <a:latin typeface="Symbol" pitchFamily="18" charset="2"/>
              </a:rPr>
              <a:t>n</a:t>
            </a:r>
            <a:r>
              <a:rPr lang="en-IE" sz="2000" i="1" baseline="-25000" dirty="0" smtClean="0">
                <a:latin typeface="Symbol" pitchFamily="18" charset="2"/>
              </a:rPr>
              <a:t> </a:t>
            </a:r>
            <a:r>
              <a:rPr lang="en-IE" sz="2000" i="1" dirty="0" smtClean="0"/>
              <a:t> ~</a:t>
            </a:r>
            <a:r>
              <a:rPr lang="en-IE" sz="2000" i="1" baseline="-25000" dirty="0" smtClean="0">
                <a:latin typeface="Symbol" pitchFamily="18" charset="2"/>
              </a:rPr>
              <a:t>  </a:t>
            </a:r>
            <a:r>
              <a:rPr lang="en-IE" sz="2000" dirty="0" smtClean="0"/>
              <a:t>V</a:t>
            </a:r>
            <a:r>
              <a:rPr lang="en-IE" sz="2000" i="1" baseline="-25000" dirty="0" smtClean="0">
                <a:latin typeface="Symbol" pitchFamily="18" charset="2"/>
              </a:rPr>
              <a:t>n</a:t>
            </a:r>
            <a:r>
              <a:rPr lang="en-IE" sz="2000" baseline="30000" dirty="0" smtClean="0"/>
              <a:t>0 </a:t>
            </a:r>
            <a:r>
              <a:rPr lang="en-IE" sz="2000" dirty="0" smtClean="0"/>
              <a:t>  </a:t>
            </a:r>
            <a:r>
              <a:rPr lang="en-IE" sz="2000" dirty="0" err="1" smtClean="0"/>
              <a:t>P</a:t>
            </a:r>
            <a:r>
              <a:rPr lang="en-IE" sz="2000" baseline="30000" dirty="0" err="1" smtClean="0"/>
              <a:t>B</a:t>
            </a:r>
            <a:r>
              <a:rPr lang="en-IE" sz="2000" baseline="-25000" dirty="0" err="1" smtClean="0"/>
              <a:t>e</a:t>
            </a:r>
            <a:r>
              <a:rPr lang="en-IE" sz="2000" baseline="-25000" dirty="0" err="1" smtClean="0">
                <a:latin typeface="Symbol" pitchFamily="18" charset="2"/>
              </a:rPr>
              <a:t>t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dirty="0" smtClean="0"/>
              <a:t>(1 – </a:t>
            </a:r>
            <a:r>
              <a:rPr lang="en-IE" sz="2000" dirty="0" err="1" smtClean="0"/>
              <a:t>P</a:t>
            </a:r>
            <a:r>
              <a:rPr lang="en-IE" sz="2000" baseline="30000" dirty="0" err="1" smtClean="0"/>
              <a:t>B</a:t>
            </a:r>
            <a:r>
              <a:rPr lang="en-IE" sz="2000" baseline="-25000" dirty="0" err="1" smtClean="0"/>
              <a:t>e</a:t>
            </a:r>
            <a:r>
              <a:rPr lang="en-IE" sz="2000" baseline="-25000" dirty="0" err="1" smtClean="0">
                <a:latin typeface="Symbol" pitchFamily="18" charset="2"/>
              </a:rPr>
              <a:t>t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dirty="0" smtClean="0"/>
              <a:t>)  </a:t>
            </a:r>
            <a:r>
              <a:rPr lang="en-IE" sz="2000" baseline="30000" dirty="0" smtClean="0"/>
              <a:t>    </a:t>
            </a:r>
            <a:r>
              <a:rPr lang="en-IE" sz="2000" i="1" baseline="-25000" dirty="0" smtClean="0">
                <a:latin typeface="Symbol" pitchFamily="18" charset="2"/>
              </a:rPr>
              <a:t>     </a:t>
            </a:r>
            <a:r>
              <a:rPr lang="en-IE" sz="2000" dirty="0" smtClean="0"/>
              <a:t>     </a:t>
            </a:r>
            <a:endParaRPr lang="en-IE" sz="2000" dirty="0"/>
          </a:p>
        </p:txBody>
      </p:sp>
      <p:sp>
        <p:nvSpPr>
          <p:cNvPr id="48" name="Freeform 47"/>
          <p:cNvSpPr/>
          <p:nvPr/>
        </p:nvSpPr>
        <p:spPr bwMode="auto">
          <a:xfrm>
            <a:off x="4008512" y="3415831"/>
            <a:ext cx="1669274" cy="350875"/>
          </a:xfrm>
          <a:custGeom>
            <a:avLst/>
            <a:gdLst>
              <a:gd name="connsiteX0" fmla="*/ 0 w 2668772"/>
              <a:gd name="connsiteY0" fmla="*/ 116958 h 350875"/>
              <a:gd name="connsiteX1" fmla="*/ 74427 w 2668772"/>
              <a:gd name="connsiteY1" fmla="*/ 350875 h 350875"/>
              <a:gd name="connsiteX2" fmla="*/ 138223 w 2668772"/>
              <a:gd name="connsiteY2" fmla="*/ 0 h 350875"/>
              <a:gd name="connsiteX3" fmla="*/ 2668772 w 2668772"/>
              <a:gd name="connsiteY3" fmla="*/ 0 h 3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8772" h="350875">
                <a:moveTo>
                  <a:pt x="0" y="116958"/>
                </a:moveTo>
                <a:lnTo>
                  <a:pt x="74427" y="350875"/>
                </a:lnTo>
                <a:lnTo>
                  <a:pt x="138223" y="0"/>
                </a:lnTo>
                <a:lnTo>
                  <a:pt x="2668772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1695" y="1391609"/>
            <a:ext cx="515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n</a:t>
            </a:r>
            <a:r>
              <a:rPr lang="en-IE" sz="2000" baseline="-25000" dirty="0" smtClean="0"/>
              <a:t>e</a:t>
            </a:r>
            <a:endParaRPr lang="en-IE" sz="2000" dirty="0" smtClean="0">
              <a:latin typeface="Symbol" pitchFamily="18" charset="2"/>
            </a:endParaRPr>
          </a:p>
          <a:p>
            <a:endParaRPr lang="en-IE" sz="2000" dirty="0" smtClean="0">
              <a:latin typeface="Symbol" pitchFamily="18" charset="2"/>
            </a:endParaRPr>
          </a:p>
          <a:p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>
                <a:latin typeface="Symbol" pitchFamily="18" charset="2"/>
              </a:rPr>
              <a:t>t</a:t>
            </a:r>
            <a:endParaRPr lang="en-IE" sz="2000" dirty="0">
              <a:latin typeface="Symbol" pitchFamily="18" charset="2"/>
            </a:endParaRPr>
          </a:p>
        </p:txBody>
      </p:sp>
      <p:sp>
        <p:nvSpPr>
          <p:cNvPr id="55" name="Double Bracket 54"/>
          <p:cNvSpPr/>
          <p:nvPr/>
        </p:nvSpPr>
        <p:spPr bwMode="auto">
          <a:xfrm>
            <a:off x="7549163" y="1380976"/>
            <a:ext cx="515751" cy="1075140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2998377" y="3430394"/>
            <a:ext cx="1701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18921" y="2902688"/>
            <a:ext cx="1470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Potentials</a:t>
            </a:r>
            <a:endParaRPr lang="en-IE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79874" y="3923408"/>
            <a:ext cx="8725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P</a:t>
            </a:r>
            <a:r>
              <a:rPr lang="en-IE" sz="2000" baseline="30000" dirty="0" err="1" smtClean="0"/>
              <a:t>B</a:t>
            </a:r>
            <a:r>
              <a:rPr lang="en-IE" sz="2000" baseline="-25000" dirty="0" err="1" smtClean="0"/>
              <a:t>e</a:t>
            </a:r>
            <a:r>
              <a:rPr lang="en-IE" sz="2000" baseline="-25000" dirty="0" err="1" smtClean="0">
                <a:latin typeface="Symbol" pitchFamily="18" charset="2"/>
              </a:rPr>
              <a:t>t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dirty="0" smtClean="0"/>
              <a:t>(x) – effective transition probability of the background  neutrinos   </a:t>
            </a:r>
            <a:r>
              <a:rPr lang="en-IE" sz="2000" baseline="30000" dirty="0" smtClean="0"/>
              <a:t>    </a:t>
            </a:r>
            <a:r>
              <a:rPr lang="en-IE" sz="2000" i="1" baseline="-25000" dirty="0" smtClean="0">
                <a:latin typeface="Symbol" pitchFamily="18" charset="2"/>
              </a:rPr>
              <a:t>     </a:t>
            </a:r>
            <a:r>
              <a:rPr lang="en-IE" sz="2000" dirty="0" smtClean="0"/>
              <a:t>     </a:t>
            </a:r>
            <a:endParaRPr lang="en-IE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3427162" y="4400504"/>
            <a:ext cx="1750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V</a:t>
            </a:r>
            <a:r>
              <a:rPr lang="en-IE" sz="2000" baseline="-25000" dirty="0" err="1" smtClean="0"/>
              <a:t>e</a:t>
            </a:r>
            <a:r>
              <a:rPr lang="en-IE" sz="2000" dirty="0" smtClean="0"/>
              <a:t> &gt;&gt;  </a:t>
            </a:r>
            <a:r>
              <a:rPr lang="en-IE" sz="2000" dirty="0" err="1" smtClean="0"/>
              <a:t>V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&gt;&gt; </a:t>
            </a:r>
            <a:r>
              <a:rPr lang="en-IE" sz="2000" dirty="0" smtClean="0">
                <a:latin typeface="Symbol" pitchFamily="18" charset="2"/>
              </a:rPr>
              <a:t>w</a:t>
            </a:r>
            <a:endParaRPr lang="en-IE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336642" y="4924834"/>
            <a:ext cx="1757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H</a:t>
            </a:r>
            <a:r>
              <a:rPr lang="en-IE" sz="2000" baseline="30000" dirty="0" err="1" smtClean="0"/>
              <a:t>diag</a:t>
            </a:r>
            <a:r>
              <a:rPr lang="en-IE" sz="2000" dirty="0" smtClean="0"/>
              <a:t> ~ </a:t>
            </a:r>
            <a:r>
              <a:rPr lang="en-IE" sz="2000" dirty="0" err="1" smtClean="0"/>
              <a:t>V</a:t>
            </a:r>
            <a:r>
              <a:rPr lang="en-IE" sz="2000" baseline="-25000" dirty="0" err="1" smtClean="0"/>
              <a:t>e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2183188" y="4916173"/>
            <a:ext cx="3026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H</a:t>
            </a:r>
            <a:r>
              <a:rPr lang="en-IE" sz="2000" baseline="30000" dirty="0" err="1" smtClean="0"/>
              <a:t>non-diag</a:t>
            </a:r>
            <a:r>
              <a:rPr lang="en-IE" sz="2000" dirty="0" smtClean="0"/>
              <a:t> </a:t>
            </a:r>
            <a:r>
              <a:rPr lang="en-IE" sz="2000" i="1" dirty="0" smtClean="0"/>
              <a:t>~</a:t>
            </a:r>
            <a:r>
              <a:rPr lang="en-IE" sz="2000" i="1" baseline="-25000" dirty="0" smtClean="0">
                <a:latin typeface="Symbol" pitchFamily="18" charset="2"/>
              </a:rPr>
              <a:t>  </a:t>
            </a:r>
            <a:r>
              <a:rPr lang="en-IE" sz="2000" dirty="0" smtClean="0"/>
              <a:t>V</a:t>
            </a:r>
            <a:r>
              <a:rPr lang="en-IE" sz="2000" i="1" baseline="-25000" dirty="0" smtClean="0">
                <a:latin typeface="Symbol" pitchFamily="18" charset="2"/>
              </a:rPr>
              <a:t>n</a:t>
            </a:r>
            <a:r>
              <a:rPr lang="en-IE" sz="2000" baseline="30000" dirty="0" smtClean="0"/>
              <a:t>0  </a:t>
            </a:r>
            <a:r>
              <a:rPr lang="en-IE" sz="2000" dirty="0" smtClean="0"/>
              <a:t> </a:t>
            </a:r>
            <a:r>
              <a:rPr lang="en-IE" sz="2000" dirty="0" err="1" smtClean="0"/>
              <a:t>P</a:t>
            </a:r>
            <a:r>
              <a:rPr lang="en-IE" sz="2000" baseline="30000" dirty="0" err="1" smtClean="0"/>
              <a:t>b</a:t>
            </a:r>
            <a:r>
              <a:rPr lang="en-IE" sz="2000" baseline="-25000" dirty="0" err="1" smtClean="0"/>
              <a:t>e</a:t>
            </a:r>
            <a:r>
              <a:rPr lang="en-IE" sz="2000" baseline="-25000" dirty="0" err="1" smtClean="0">
                <a:latin typeface="Symbol" pitchFamily="18" charset="2"/>
              </a:rPr>
              <a:t>t</a:t>
            </a:r>
            <a:r>
              <a:rPr lang="en-IE" sz="2000" i="1" dirty="0" smtClean="0"/>
              <a:t> &lt;</a:t>
            </a:r>
            <a:r>
              <a:rPr lang="en-IE" sz="2000" i="1" baseline="-25000" dirty="0" smtClean="0">
                <a:latin typeface="Symbol" pitchFamily="18" charset="2"/>
              </a:rPr>
              <a:t> </a:t>
            </a:r>
            <a:r>
              <a:rPr lang="en-IE" sz="2000" dirty="0" smtClean="0"/>
              <a:t>V</a:t>
            </a:r>
            <a:r>
              <a:rPr lang="en-IE" sz="2000" i="1" baseline="-25000" dirty="0" smtClean="0">
                <a:latin typeface="Symbol" pitchFamily="18" charset="2"/>
              </a:rPr>
              <a:t>n</a:t>
            </a:r>
            <a:r>
              <a:rPr lang="en-IE" sz="2000" baseline="30000" dirty="0" smtClean="0"/>
              <a:t>0</a:t>
            </a:r>
            <a:r>
              <a:rPr lang="en-IE" sz="2000" baseline="-25000" dirty="0" smtClean="0">
                <a:latin typeface="Symbol" pitchFamily="18" charset="2"/>
              </a:rPr>
              <a:t>       </a:t>
            </a:r>
            <a:r>
              <a:rPr lang="en-IE" sz="2000" i="1" baseline="-25000" dirty="0" smtClean="0">
                <a:latin typeface="Symbol" pitchFamily="18" charset="2"/>
              </a:rPr>
              <a:t> </a:t>
            </a:r>
            <a:r>
              <a:rPr lang="en-IE" sz="2000" dirty="0" smtClean="0"/>
              <a:t>  </a:t>
            </a:r>
            <a:r>
              <a:rPr lang="en-IE" sz="2000" baseline="30000" dirty="0" smtClean="0"/>
              <a:t>    </a:t>
            </a:r>
            <a:r>
              <a:rPr lang="en-IE" sz="2000" i="1" baseline="-25000" dirty="0" smtClean="0">
                <a:latin typeface="Symbol" pitchFamily="18" charset="2"/>
              </a:rPr>
              <a:t>     </a:t>
            </a:r>
            <a:r>
              <a:rPr lang="en-IE" sz="2000" dirty="0" smtClean="0"/>
              <a:t>     </a:t>
            </a:r>
            <a:endParaRPr lang="en-IE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5626018" y="4903568"/>
            <a:ext cx="161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dirty="0" smtClean="0"/>
              <a:t> ~   </a:t>
            </a:r>
            <a:r>
              <a:rPr lang="en-US" sz="2000" dirty="0" err="1" smtClean="0"/>
              <a:t>dt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H</a:t>
            </a:r>
            <a:endParaRPr lang="en-IE" sz="2000" dirty="0"/>
          </a:p>
        </p:txBody>
      </p:sp>
      <p:sp>
        <p:nvSpPr>
          <p:cNvPr id="43" name="Freeform 42"/>
          <p:cNvSpPr/>
          <p:nvPr/>
        </p:nvSpPr>
        <p:spPr bwMode="auto">
          <a:xfrm>
            <a:off x="6234166" y="4811807"/>
            <a:ext cx="191386" cy="568274"/>
          </a:xfrm>
          <a:custGeom>
            <a:avLst/>
            <a:gdLst>
              <a:gd name="connsiteX0" fmla="*/ 180753 w 180753"/>
              <a:gd name="connsiteY0" fmla="*/ 177209 h 825795"/>
              <a:gd name="connsiteX1" fmla="*/ 138223 w 180753"/>
              <a:gd name="connsiteY1" fmla="*/ 92149 h 825795"/>
              <a:gd name="connsiteX2" fmla="*/ 53162 w 180753"/>
              <a:gd name="connsiteY2" fmla="*/ 730102 h 825795"/>
              <a:gd name="connsiteX3" fmla="*/ 0 w 180753"/>
              <a:gd name="connsiteY3" fmla="*/ 666307 h 82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53" h="825795">
                <a:moveTo>
                  <a:pt x="180753" y="177209"/>
                </a:moveTo>
                <a:cubicBezTo>
                  <a:pt x="170120" y="88604"/>
                  <a:pt x="159488" y="0"/>
                  <a:pt x="138223" y="92149"/>
                </a:cubicBezTo>
                <a:cubicBezTo>
                  <a:pt x="116958" y="184298"/>
                  <a:pt x="76199" y="634409"/>
                  <a:pt x="53162" y="730102"/>
                </a:cubicBezTo>
                <a:cubicBezTo>
                  <a:pt x="30125" y="825795"/>
                  <a:pt x="15062" y="746051"/>
                  <a:pt x="0" y="66630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0008" y="5511576"/>
            <a:ext cx="12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H ~</a:t>
            </a:r>
            <a:r>
              <a:rPr lang="en-IE" sz="2000" dirty="0" smtClean="0"/>
              <a:t> </a:t>
            </a:r>
            <a:r>
              <a:rPr lang="en-IE" sz="2000" dirty="0" err="1" smtClean="0"/>
              <a:t>V</a:t>
            </a:r>
            <a:r>
              <a:rPr lang="en-IE" sz="2000" baseline="-25000" dirty="0" err="1" smtClean="0"/>
              <a:t>e</a:t>
            </a:r>
            <a:r>
              <a:rPr lang="en-US" sz="2000" dirty="0" smtClean="0"/>
              <a:t> </a:t>
            </a:r>
            <a:endParaRPr lang="en-IE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1677263" y="5522209"/>
            <a:ext cx="145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d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dirty="0" smtClean="0"/>
              <a:t>/</a:t>
            </a:r>
            <a:r>
              <a:rPr lang="en-IE" sz="2000" dirty="0" err="1" smtClean="0"/>
              <a:t>dt</a:t>
            </a:r>
            <a:r>
              <a:rPr lang="en-IE" sz="2000" dirty="0" smtClean="0"/>
              <a:t> ~ </a:t>
            </a:r>
            <a:r>
              <a:rPr lang="en-IE" sz="2000" dirty="0" err="1" smtClean="0"/>
              <a:t>V</a:t>
            </a:r>
            <a:r>
              <a:rPr lang="en-IE" sz="2000" baseline="-25000" dirty="0" err="1" smtClean="0"/>
              <a:t>e</a:t>
            </a:r>
            <a:endParaRPr lang="en-IE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00008" y="6028649"/>
            <a:ext cx="788429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if</a:t>
            </a:r>
            <a:r>
              <a:rPr lang="en-IE" sz="2000" dirty="0" smtClean="0">
                <a:latin typeface="Symbol" pitchFamily="18" charset="2"/>
              </a:rPr>
              <a:t>  w</a:t>
            </a:r>
            <a:r>
              <a:rPr lang="en-IE" sz="2000" dirty="0" smtClean="0"/>
              <a:t> &lt;&lt; </a:t>
            </a:r>
            <a:r>
              <a:rPr lang="en-IE" sz="2000" dirty="0" err="1" smtClean="0"/>
              <a:t>V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,   H depends on potentials only – evolution of neutrinos and antineutrinos is the same </a:t>
            </a:r>
            <a:r>
              <a:rPr lang="en-IE" sz="2000" dirty="0" smtClean="0">
                <a:sym typeface="Wingdings" pitchFamily="2" charset="2"/>
              </a:rPr>
              <a:t> bi-polar oscillations</a:t>
            </a:r>
            <a:r>
              <a:rPr lang="en-IE" sz="2000" dirty="0" smtClean="0"/>
              <a:t> </a:t>
            </a:r>
            <a:r>
              <a:rPr lang="en-IE" sz="2000" baseline="-25000" dirty="0" smtClean="0">
                <a:latin typeface="Symbol" pitchFamily="18" charset="2"/>
              </a:rPr>
              <a:t>             </a:t>
            </a:r>
            <a:endParaRPr lang="en-IE" sz="2000" dirty="0"/>
          </a:p>
        </p:txBody>
      </p:sp>
      <p:sp>
        <p:nvSpPr>
          <p:cNvPr id="30" name="Freeform 29"/>
          <p:cNvSpPr/>
          <p:nvPr/>
        </p:nvSpPr>
        <p:spPr bwMode="auto">
          <a:xfrm>
            <a:off x="3883526" y="4938823"/>
            <a:ext cx="526429" cy="329609"/>
          </a:xfrm>
          <a:custGeom>
            <a:avLst/>
            <a:gdLst>
              <a:gd name="connsiteX0" fmla="*/ 0 w 563525"/>
              <a:gd name="connsiteY0" fmla="*/ 116958 h 329609"/>
              <a:gd name="connsiteX1" fmla="*/ 31897 w 563525"/>
              <a:gd name="connsiteY1" fmla="*/ 329609 h 329609"/>
              <a:gd name="connsiteX2" fmla="*/ 53163 w 563525"/>
              <a:gd name="connsiteY2" fmla="*/ 0 h 329609"/>
              <a:gd name="connsiteX3" fmla="*/ 563525 w 563525"/>
              <a:gd name="connsiteY3" fmla="*/ 0 h 32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525" h="329609">
                <a:moveTo>
                  <a:pt x="0" y="116958"/>
                </a:moveTo>
                <a:lnTo>
                  <a:pt x="31897" y="329609"/>
                </a:lnTo>
                <a:lnTo>
                  <a:pt x="53163" y="0"/>
                </a:lnTo>
                <a:lnTo>
                  <a:pt x="563525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01614" y="3017679"/>
            <a:ext cx="143693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IE" sz="2000" dirty="0" err="1" smtClean="0"/>
              <a:t>P</a:t>
            </a:r>
            <a:r>
              <a:rPr lang="en-IE" sz="2000" baseline="30000" dirty="0" err="1" smtClean="0"/>
              <a:t>B</a:t>
            </a:r>
            <a:r>
              <a:rPr lang="en-IE" sz="2000" baseline="-25000" dirty="0" err="1" smtClean="0"/>
              <a:t>e</a:t>
            </a:r>
            <a:r>
              <a:rPr lang="en-IE" sz="2000" baseline="-25000" dirty="0" err="1" smtClean="0">
                <a:latin typeface="Symbol" pitchFamily="18" charset="2"/>
              </a:rPr>
              <a:t>t</a:t>
            </a:r>
            <a:r>
              <a:rPr lang="en-US" sz="2000" dirty="0" smtClean="0"/>
              <a:t>  =</a:t>
            </a:r>
            <a:r>
              <a:rPr lang="en-IE" sz="2000" dirty="0" smtClean="0"/>
              <a:t>  P</a:t>
            </a:r>
            <a:r>
              <a:rPr lang="en-IE" sz="2000" baseline="-25000" dirty="0" smtClean="0"/>
              <a:t>e</a:t>
            </a:r>
            <a:r>
              <a:rPr lang="en-IE" sz="2000" baseline="-25000" dirty="0" smtClean="0">
                <a:latin typeface="Symbol" pitchFamily="18" charset="2"/>
              </a:rPr>
              <a:t>t </a:t>
            </a:r>
            <a:endParaRPr lang="en-IE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7001614" y="3523298"/>
            <a:ext cx="170645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non-linearity</a:t>
            </a:r>
            <a:endParaRPr lang="en-I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171" y="14171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172" name="WordArt 10"/>
          <p:cNvSpPr>
            <a:spLocks noChangeArrowheads="1" noChangeShapeType="1" noTextEdit="1"/>
          </p:cNvSpPr>
          <p:nvPr/>
        </p:nvSpPr>
        <p:spPr bwMode="auto">
          <a:xfrm>
            <a:off x="225541" y="329610"/>
            <a:ext cx="1645790" cy="883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Flavor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378873" y="2191064"/>
            <a:ext cx="2268633" cy="7443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in matter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4191000" y="675324"/>
            <a:ext cx="4572000" cy="2362200"/>
          </a:xfrm>
          <a:custGeom>
            <a:avLst/>
            <a:gdLst>
              <a:gd name="T0" fmla="*/ 0 w 2880"/>
              <a:gd name="T1" fmla="*/ 0 h 768"/>
              <a:gd name="T2" fmla="*/ 2147483647 w 2880"/>
              <a:gd name="T3" fmla="*/ 2147483647 h 768"/>
              <a:gd name="T4" fmla="*/ 2147483647 w 2880"/>
              <a:gd name="T5" fmla="*/ 0 h 768"/>
              <a:gd name="T6" fmla="*/ 2147483647 w 2880"/>
              <a:gd name="T7" fmla="*/ 2147483647 h 768"/>
              <a:gd name="T8" fmla="*/ 2147483647 w 2880"/>
              <a:gd name="T9" fmla="*/ 0 h 768"/>
              <a:gd name="T10" fmla="*/ 2147483647 w 2880"/>
              <a:gd name="T11" fmla="*/ 2147483647 h 768"/>
              <a:gd name="T12" fmla="*/ 2147483647 w 2880"/>
              <a:gd name="T13" fmla="*/ 0 h 768"/>
              <a:gd name="T14" fmla="*/ 2147483647 w 2880"/>
              <a:gd name="T15" fmla="*/ 2147483647 h 768"/>
              <a:gd name="T16" fmla="*/ 2147483647 w 2880"/>
              <a:gd name="T17" fmla="*/ 0 h 768"/>
              <a:gd name="T18" fmla="*/ 2147483647 w 2880"/>
              <a:gd name="T19" fmla="*/ 2147483647 h 768"/>
              <a:gd name="T20" fmla="*/ 2147483647 w 2880"/>
              <a:gd name="T21" fmla="*/ 0 h 768"/>
              <a:gd name="T22" fmla="*/ 2147483647 w 2880"/>
              <a:gd name="T23" fmla="*/ 2147483647 h 768"/>
              <a:gd name="T24" fmla="*/ 2147483647 w 2880"/>
              <a:gd name="T25" fmla="*/ 0 h 768"/>
              <a:gd name="T26" fmla="*/ 2147483647 w 2880"/>
              <a:gd name="T27" fmla="*/ 2147483647 h 768"/>
              <a:gd name="T28" fmla="*/ 2147483647 w 2880"/>
              <a:gd name="T29" fmla="*/ 0 h 768"/>
              <a:gd name="T30" fmla="*/ 2147483647 w 2880"/>
              <a:gd name="T31" fmla="*/ 2147483647 h 768"/>
              <a:gd name="T32" fmla="*/ 2147483647 w 2880"/>
              <a:gd name="T33" fmla="*/ 0 h 768"/>
              <a:gd name="T34" fmla="*/ 2147483647 w 2880"/>
              <a:gd name="T35" fmla="*/ 2147483647 h 768"/>
              <a:gd name="T36" fmla="*/ 2147483647 w 2880"/>
              <a:gd name="T37" fmla="*/ 0 h 768"/>
              <a:gd name="T38" fmla="*/ 2147483647 w 2880"/>
              <a:gd name="T39" fmla="*/ 2147483647 h 768"/>
              <a:gd name="T40" fmla="*/ 2147483647 w 2880"/>
              <a:gd name="T41" fmla="*/ 0 h 768"/>
              <a:gd name="T42" fmla="*/ 2147483647 w 2880"/>
              <a:gd name="T43" fmla="*/ 2147483647 h 768"/>
              <a:gd name="T44" fmla="*/ 2147483647 w 2880"/>
              <a:gd name="T45" fmla="*/ 0 h 768"/>
              <a:gd name="T46" fmla="*/ 2147483647 w 2880"/>
              <a:gd name="T47" fmla="*/ 2147483647 h 768"/>
              <a:gd name="T48" fmla="*/ 2147483647 w 2880"/>
              <a:gd name="T49" fmla="*/ 0 h 768"/>
              <a:gd name="T50" fmla="*/ 2147483647 w 2880"/>
              <a:gd name="T51" fmla="*/ 2147483647 h 768"/>
              <a:gd name="T52" fmla="*/ 2147483647 w 2880"/>
              <a:gd name="T53" fmla="*/ 0 h 768"/>
              <a:gd name="T54" fmla="*/ 2147483647 w 2880"/>
              <a:gd name="T55" fmla="*/ 2147483647 h 768"/>
              <a:gd name="T56" fmla="*/ 2147483647 w 2880"/>
              <a:gd name="T57" fmla="*/ 0 h 768"/>
              <a:gd name="T58" fmla="*/ 2147483647 w 2880"/>
              <a:gd name="T59" fmla="*/ 2147483647 h 768"/>
              <a:gd name="T60" fmla="*/ 2147483647 w 2880"/>
              <a:gd name="T61" fmla="*/ 0 h 76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880"/>
              <a:gd name="T94" fmla="*/ 0 h 768"/>
              <a:gd name="T95" fmla="*/ 2880 w 2880"/>
              <a:gd name="T96" fmla="*/ 768 h 76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880" h="768">
                <a:moveTo>
                  <a:pt x="0" y="0"/>
                </a:moveTo>
                <a:cubicBezTo>
                  <a:pt x="32" y="384"/>
                  <a:pt x="64" y="768"/>
                  <a:pt x="96" y="768"/>
                </a:cubicBezTo>
                <a:cubicBezTo>
                  <a:pt x="128" y="768"/>
                  <a:pt x="160" y="0"/>
                  <a:pt x="192" y="0"/>
                </a:cubicBezTo>
                <a:cubicBezTo>
                  <a:pt x="224" y="0"/>
                  <a:pt x="256" y="768"/>
                  <a:pt x="288" y="768"/>
                </a:cubicBezTo>
                <a:cubicBezTo>
                  <a:pt x="320" y="768"/>
                  <a:pt x="352" y="0"/>
                  <a:pt x="384" y="0"/>
                </a:cubicBezTo>
                <a:cubicBezTo>
                  <a:pt x="416" y="0"/>
                  <a:pt x="448" y="768"/>
                  <a:pt x="480" y="768"/>
                </a:cubicBezTo>
                <a:cubicBezTo>
                  <a:pt x="512" y="768"/>
                  <a:pt x="544" y="0"/>
                  <a:pt x="576" y="0"/>
                </a:cubicBezTo>
                <a:cubicBezTo>
                  <a:pt x="608" y="0"/>
                  <a:pt x="640" y="768"/>
                  <a:pt x="672" y="768"/>
                </a:cubicBezTo>
                <a:cubicBezTo>
                  <a:pt x="704" y="768"/>
                  <a:pt x="736" y="0"/>
                  <a:pt x="768" y="0"/>
                </a:cubicBezTo>
                <a:cubicBezTo>
                  <a:pt x="800" y="0"/>
                  <a:pt x="832" y="768"/>
                  <a:pt x="864" y="768"/>
                </a:cubicBezTo>
                <a:cubicBezTo>
                  <a:pt x="896" y="768"/>
                  <a:pt x="928" y="0"/>
                  <a:pt x="960" y="0"/>
                </a:cubicBezTo>
                <a:cubicBezTo>
                  <a:pt x="992" y="0"/>
                  <a:pt x="1024" y="768"/>
                  <a:pt x="1056" y="768"/>
                </a:cubicBezTo>
                <a:cubicBezTo>
                  <a:pt x="1088" y="768"/>
                  <a:pt x="1120" y="0"/>
                  <a:pt x="1152" y="0"/>
                </a:cubicBezTo>
                <a:cubicBezTo>
                  <a:pt x="1184" y="0"/>
                  <a:pt x="1216" y="768"/>
                  <a:pt x="1248" y="768"/>
                </a:cubicBezTo>
                <a:cubicBezTo>
                  <a:pt x="1280" y="768"/>
                  <a:pt x="1312" y="0"/>
                  <a:pt x="1344" y="0"/>
                </a:cubicBezTo>
                <a:cubicBezTo>
                  <a:pt x="1376" y="0"/>
                  <a:pt x="1408" y="768"/>
                  <a:pt x="1440" y="768"/>
                </a:cubicBezTo>
                <a:cubicBezTo>
                  <a:pt x="1472" y="768"/>
                  <a:pt x="1504" y="0"/>
                  <a:pt x="1536" y="0"/>
                </a:cubicBezTo>
                <a:cubicBezTo>
                  <a:pt x="1568" y="0"/>
                  <a:pt x="1600" y="768"/>
                  <a:pt x="1632" y="768"/>
                </a:cubicBezTo>
                <a:cubicBezTo>
                  <a:pt x="1664" y="768"/>
                  <a:pt x="1696" y="0"/>
                  <a:pt x="1728" y="0"/>
                </a:cubicBezTo>
                <a:cubicBezTo>
                  <a:pt x="1760" y="0"/>
                  <a:pt x="1792" y="768"/>
                  <a:pt x="1824" y="768"/>
                </a:cubicBezTo>
                <a:cubicBezTo>
                  <a:pt x="1856" y="768"/>
                  <a:pt x="1888" y="0"/>
                  <a:pt x="1920" y="0"/>
                </a:cubicBezTo>
                <a:cubicBezTo>
                  <a:pt x="1952" y="0"/>
                  <a:pt x="1984" y="768"/>
                  <a:pt x="2016" y="768"/>
                </a:cubicBezTo>
                <a:cubicBezTo>
                  <a:pt x="2048" y="768"/>
                  <a:pt x="2080" y="0"/>
                  <a:pt x="2112" y="0"/>
                </a:cubicBezTo>
                <a:cubicBezTo>
                  <a:pt x="2144" y="0"/>
                  <a:pt x="2176" y="768"/>
                  <a:pt x="2208" y="768"/>
                </a:cubicBezTo>
                <a:cubicBezTo>
                  <a:pt x="2240" y="768"/>
                  <a:pt x="2272" y="0"/>
                  <a:pt x="2304" y="0"/>
                </a:cubicBezTo>
                <a:cubicBezTo>
                  <a:pt x="2336" y="0"/>
                  <a:pt x="2368" y="768"/>
                  <a:pt x="2400" y="768"/>
                </a:cubicBezTo>
                <a:cubicBezTo>
                  <a:pt x="2432" y="768"/>
                  <a:pt x="2464" y="0"/>
                  <a:pt x="2496" y="0"/>
                </a:cubicBezTo>
                <a:cubicBezTo>
                  <a:pt x="2528" y="0"/>
                  <a:pt x="2560" y="768"/>
                  <a:pt x="2592" y="768"/>
                </a:cubicBezTo>
                <a:cubicBezTo>
                  <a:pt x="2624" y="768"/>
                  <a:pt x="2656" y="0"/>
                  <a:pt x="2688" y="0"/>
                </a:cubicBezTo>
                <a:cubicBezTo>
                  <a:pt x="2720" y="0"/>
                  <a:pt x="2752" y="768"/>
                  <a:pt x="2784" y="768"/>
                </a:cubicBezTo>
                <a:cubicBezTo>
                  <a:pt x="2816" y="768"/>
                  <a:pt x="2848" y="384"/>
                  <a:pt x="2880" y="0"/>
                </a:cubicBezTo>
              </a:path>
            </a:pathLst>
          </a:custGeom>
          <a:solidFill>
            <a:srgbClr val="00FF00"/>
          </a:solidFill>
          <a:ln w="285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4191000" y="3475687"/>
            <a:ext cx="4648200" cy="3086100"/>
          </a:xfrm>
          <a:custGeom>
            <a:avLst/>
            <a:gdLst>
              <a:gd name="T0" fmla="*/ 0 w 2928"/>
              <a:gd name="T1" fmla="*/ 2147483647 h 1944"/>
              <a:gd name="T2" fmla="*/ 2147483647 w 2928"/>
              <a:gd name="T3" fmla="*/ 2147483647 h 1944"/>
              <a:gd name="T4" fmla="*/ 2147483647 w 2928"/>
              <a:gd name="T5" fmla="*/ 2147483647 h 1944"/>
              <a:gd name="T6" fmla="*/ 2147483647 w 2928"/>
              <a:gd name="T7" fmla="*/ 2147483647 h 1944"/>
              <a:gd name="T8" fmla="*/ 2147483647 w 2928"/>
              <a:gd name="T9" fmla="*/ 2147483647 h 1944"/>
              <a:gd name="T10" fmla="*/ 2147483647 w 2928"/>
              <a:gd name="T11" fmla="*/ 2147483647 h 1944"/>
              <a:gd name="T12" fmla="*/ 2147483647 w 2928"/>
              <a:gd name="T13" fmla="*/ 2147483647 h 1944"/>
              <a:gd name="T14" fmla="*/ 2147483647 w 2928"/>
              <a:gd name="T15" fmla="*/ 2147483647 h 1944"/>
              <a:gd name="T16" fmla="*/ 2147483647 w 2928"/>
              <a:gd name="T17" fmla="*/ 2147483647 h 1944"/>
              <a:gd name="T18" fmla="*/ 2147483647 w 2928"/>
              <a:gd name="T19" fmla="*/ 2147483647 h 1944"/>
              <a:gd name="T20" fmla="*/ 2147483647 w 2928"/>
              <a:gd name="T21" fmla="*/ 2147483647 h 1944"/>
              <a:gd name="T22" fmla="*/ 2147483647 w 2928"/>
              <a:gd name="T23" fmla="*/ 2147483647 h 1944"/>
              <a:gd name="T24" fmla="*/ 2147483647 w 2928"/>
              <a:gd name="T25" fmla="*/ 2147483647 h 1944"/>
              <a:gd name="T26" fmla="*/ 2147483647 w 2928"/>
              <a:gd name="T27" fmla="*/ 2147483647 h 1944"/>
              <a:gd name="T28" fmla="*/ 2147483647 w 2928"/>
              <a:gd name="T29" fmla="*/ 2147483647 h 1944"/>
              <a:gd name="T30" fmla="*/ 2147483647 w 2928"/>
              <a:gd name="T31" fmla="*/ 2147483647 h 1944"/>
              <a:gd name="T32" fmla="*/ 2147483647 w 2928"/>
              <a:gd name="T33" fmla="*/ 2147483647 h 1944"/>
              <a:gd name="T34" fmla="*/ 2147483647 w 2928"/>
              <a:gd name="T35" fmla="*/ 2147483647 h 1944"/>
              <a:gd name="T36" fmla="*/ 2147483647 w 2928"/>
              <a:gd name="T37" fmla="*/ 2147483647 h 1944"/>
              <a:gd name="T38" fmla="*/ 2147483647 w 2928"/>
              <a:gd name="T39" fmla="*/ 2147483647 h 1944"/>
              <a:gd name="T40" fmla="*/ 2147483647 w 2928"/>
              <a:gd name="T41" fmla="*/ 2147483647 h 1944"/>
              <a:gd name="T42" fmla="*/ 2147483647 w 2928"/>
              <a:gd name="T43" fmla="*/ 2147483647 h 1944"/>
              <a:gd name="T44" fmla="*/ 2147483647 w 2928"/>
              <a:gd name="T45" fmla="*/ 2147483647 h 1944"/>
              <a:gd name="T46" fmla="*/ 2147483647 w 2928"/>
              <a:gd name="T47" fmla="*/ 2147483647 h 194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928"/>
              <a:gd name="T73" fmla="*/ 0 h 1944"/>
              <a:gd name="T74" fmla="*/ 2928 w 2928"/>
              <a:gd name="T75" fmla="*/ 1944 h 194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928" h="1944">
                <a:moveTo>
                  <a:pt x="0" y="8"/>
                </a:moveTo>
                <a:cubicBezTo>
                  <a:pt x="12" y="56"/>
                  <a:pt x="24" y="104"/>
                  <a:pt x="48" y="104"/>
                </a:cubicBezTo>
                <a:cubicBezTo>
                  <a:pt x="72" y="104"/>
                  <a:pt x="120" y="8"/>
                  <a:pt x="144" y="8"/>
                </a:cubicBezTo>
                <a:cubicBezTo>
                  <a:pt x="168" y="8"/>
                  <a:pt x="168" y="104"/>
                  <a:pt x="192" y="104"/>
                </a:cubicBezTo>
                <a:cubicBezTo>
                  <a:pt x="216" y="104"/>
                  <a:pt x="256" y="8"/>
                  <a:pt x="288" y="8"/>
                </a:cubicBezTo>
                <a:cubicBezTo>
                  <a:pt x="320" y="8"/>
                  <a:pt x="352" y="104"/>
                  <a:pt x="384" y="104"/>
                </a:cubicBezTo>
                <a:cubicBezTo>
                  <a:pt x="416" y="104"/>
                  <a:pt x="448" y="0"/>
                  <a:pt x="480" y="8"/>
                </a:cubicBezTo>
                <a:cubicBezTo>
                  <a:pt x="512" y="16"/>
                  <a:pt x="536" y="152"/>
                  <a:pt x="576" y="152"/>
                </a:cubicBezTo>
                <a:cubicBezTo>
                  <a:pt x="616" y="152"/>
                  <a:pt x="680" y="0"/>
                  <a:pt x="720" y="8"/>
                </a:cubicBezTo>
                <a:cubicBezTo>
                  <a:pt x="760" y="16"/>
                  <a:pt x="768" y="192"/>
                  <a:pt x="816" y="200"/>
                </a:cubicBezTo>
                <a:cubicBezTo>
                  <a:pt x="864" y="208"/>
                  <a:pt x="952" y="16"/>
                  <a:pt x="1008" y="56"/>
                </a:cubicBezTo>
                <a:cubicBezTo>
                  <a:pt x="1064" y="96"/>
                  <a:pt x="1104" y="384"/>
                  <a:pt x="1152" y="440"/>
                </a:cubicBezTo>
                <a:cubicBezTo>
                  <a:pt x="1200" y="496"/>
                  <a:pt x="1248" y="288"/>
                  <a:pt x="1296" y="392"/>
                </a:cubicBezTo>
                <a:cubicBezTo>
                  <a:pt x="1344" y="496"/>
                  <a:pt x="1376" y="904"/>
                  <a:pt x="1440" y="1064"/>
                </a:cubicBezTo>
                <a:cubicBezTo>
                  <a:pt x="1504" y="1224"/>
                  <a:pt x="1616" y="1224"/>
                  <a:pt x="1680" y="1352"/>
                </a:cubicBezTo>
                <a:cubicBezTo>
                  <a:pt x="1744" y="1480"/>
                  <a:pt x="1752" y="1768"/>
                  <a:pt x="1824" y="1832"/>
                </a:cubicBezTo>
                <a:cubicBezTo>
                  <a:pt x="1896" y="1896"/>
                  <a:pt x="2032" y="1720"/>
                  <a:pt x="2112" y="1736"/>
                </a:cubicBezTo>
                <a:cubicBezTo>
                  <a:pt x="2192" y="1752"/>
                  <a:pt x="2240" y="1912"/>
                  <a:pt x="2304" y="1928"/>
                </a:cubicBezTo>
                <a:cubicBezTo>
                  <a:pt x="2368" y="1944"/>
                  <a:pt x="2440" y="1832"/>
                  <a:pt x="2496" y="1832"/>
                </a:cubicBezTo>
                <a:cubicBezTo>
                  <a:pt x="2552" y="1832"/>
                  <a:pt x="2600" y="1928"/>
                  <a:pt x="2640" y="1928"/>
                </a:cubicBezTo>
                <a:cubicBezTo>
                  <a:pt x="2680" y="1928"/>
                  <a:pt x="2704" y="1832"/>
                  <a:pt x="2736" y="1832"/>
                </a:cubicBezTo>
                <a:cubicBezTo>
                  <a:pt x="2768" y="1832"/>
                  <a:pt x="2808" y="1928"/>
                  <a:pt x="2832" y="1928"/>
                </a:cubicBezTo>
                <a:cubicBezTo>
                  <a:pt x="2856" y="1928"/>
                  <a:pt x="2864" y="1832"/>
                  <a:pt x="2880" y="1832"/>
                </a:cubicBezTo>
                <a:cubicBezTo>
                  <a:pt x="2896" y="1832"/>
                  <a:pt x="2912" y="1880"/>
                  <a:pt x="2928" y="1928"/>
                </a:cubicBezTo>
              </a:path>
            </a:pathLst>
          </a:custGeom>
          <a:solidFill>
            <a:srgbClr val="FF00FF"/>
          </a:solidFill>
          <a:ln w="285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225540" y="1212786"/>
            <a:ext cx="3965460" cy="883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transformations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412973" y="262876"/>
            <a:ext cx="5785808" cy="8564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Properties of potentials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2701" y="1495001"/>
            <a:ext cx="6115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Potentials are integrals of oscillation amplitudes which have oscillatory dependence on time.  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12700" y="2398493"/>
            <a:ext cx="6997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Therefore potentials are also expected to be oscillatory functions of time determined by intrinsic frequencies</a:t>
            </a:r>
          </a:p>
          <a:p>
            <a:r>
              <a:rPr lang="en-US" sz="2000" dirty="0" smtClean="0"/>
              <a:t>of the system 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235768" y="3414156"/>
            <a:ext cx="243138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 smtClean="0"/>
              <a:t>V</a:t>
            </a:r>
            <a:r>
              <a:rPr lang="en-IE" sz="2400" baseline="-25000" dirty="0" err="1" smtClean="0"/>
              <a:t>e</a:t>
            </a:r>
            <a:r>
              <a:rPr lang="en-IE" sz="2400" dirty="0" smtClean="0"/>
              <a:t> ,  </a:t>
            </a:r>
            <a:r>
              <a:rPr lang="en-IE" sz="2400" dirty="0" err="1" smtClean="0"/>
              <a:t>V</a:t>
            </a:r>
            <a:r>
              <a:rPr lang="en-IE" sz="2400" baseline="-25000" dirty="0" err="1" smtClean="0">
                <a:latin typeface="Symbol" pitchFamily="18" charset="2"/>
              </a:rPr>
              <a:t>n</a:t>
            </a:r>
            <a:r>
              <a:rPr lang="en-IE" sz="2400" dirty="0" smtClean="0"/>
              <a:t>,   </a:t>
            </a:r>
            <a:r>
              <a:rPr lang="en-IE" sz="2400" dirty="0" err="1" smtClean="0">
                <a:latin typeface="Symbol" pitchFamily="18" charset="2"/>
              </a:rPr>
              <a:t>w</a:t>
            </a:r>
            <a:r>
              <a:rPr lang="en-IE" sz="2400" baseline="-25000" dirty="0" err="1" smtClean="0"/>
              <a:t>p</a:t>
            </a:r>
            <a:r>
              <a:rPr lang="en-IE" sz="2400" dirty="0" smtClean="0"/>
              <a:t>,  </a:t>
            </a:r>
            <a:r>
              <a:rPr lang="en-IE" sz="2400" dirty="0" smtClean="0">
                <a:latin typeface="Symbol" pitchFamily="18" charset="2"/>
              </a:rPr>
              <a:t>w</a:t>
            </a:r>
            <a:r>
              <a:rPr lang="en-IE" sz="2400" baseline="-25000" dirty="0" smtClean="0"/>
              <a:t>k</a:t>
            </a:r>
            <a:r>
              <a:rPr lang="en-IE" sz="2400" dirty="0" smtClean="0"/>
              <a:t> </a:t>
            </a:r>
            <a:endParaRPr lang="en-IE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427162" y="4581265"/>
            <a:ext cx="199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 smtClean="0"/>
              <a:t>V</a:t>
            </a:r>
            <a:r>
              <a:rPr lang="en-IE" sz="2400" baseline="-25000" dirty="0" err="1" smtClean="0"/>
              <a:t>e</a:t>
            </a:r>
            <a:r>
              <a:rPr lang="en-IE" sz="2400" dirty="0" smtClean="0"/>
              <a:t> &gt;  </a:t>
            </a:r>
            <a:r>
              <a:rPr lang="en-IE" sz="2400" dirty="0" err="1" smtClean="0"/>
              <a:t>V</a:t>
            </a:r>
            <a:r>
              <a:rPr lang="en-IE" sz="2400" baseline="-25000" dirty="0" err="1" smtClean="0">
                <a:latin typeface="Symbol" pitchFamily="18" charset="2"/>
              </a:rPr>
              <a:t>n</a:t>
            </a:r>
            <a:r>
              <a:rPr lang="en-IE" sz="2400" dirty="0" smtClean="0"/>
              <a:t> &gt;&gt;  </a:t>
            </a:r>
            <a:r>
              <a:rPr lang="en-IE" sz="2400" dirty="0" smtClean="0">
                <a:latin typeface="Symbol" pitchFamily="18" charset="2"/>
              </a:rPr>
              <a:t>w</a:t>
            </a:r>
            <a:endParaRPr lang="en-IE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8393" y="4093520"/>
            <a:ext cx="638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Furthermore, there is the hierarchy of frequencies</a:t>
            </a:r>
            <a:endParaRPr lang="en-I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306624" y="265809"/>
            <a:ext cx="6508823" cy="7288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Two effects of enhancement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311" y="1350322"/>
            <a:ext cx="4010178" cy="461665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Phase velocity cancellation</a:t>
            </a:r>
            <a:endParaRPr lang="en-I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24845" y="2711309"/>
            <a:ext cx="4233423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V</a:t>
            </a:r>
            <a:r>
              <a:rPr lang="en-IE" sz="2000" baseline="30000" dirty="0" err="1" smtClean="0"/>
              <a:t>r</a:t>
            </a:r>
            <a:r>
              <a:rPr lang="en-IE" sz="2000" dirty="0" smtClean="0"/>
              <a:t>(t)</a:t>
            </a:r>
            <a:r>
              <a:rPr lang="en-IE" sz="2000" baseline="30000" dirty="0" smtClean="0"/>
              <a:t> </a:t>
            </a:r>
            <a:r>
              <a:rPr lang="en-IE" sz="2000" dirty="0" smtClean="0"/>
              <a:t> = </a:t>
            </a:r>
            <a:r>
              <a:rPr lang="en-IE" sz="2000" dirty="0" err="1" smtClean="0"/>
              <a:t>V</a:t>
            </a:r>
            <a:r>
              <a:rPr lang="en-IE" sz="2000" baseline="-25000" dirty="0" err="1" smtClean="0"/>
              <a:t>e</a:t>
            </a:r>
            <a:r>
              <a:rPr lang="en-IE" sz="2000" dirty="0" smtClean="0"/>
              <a:t> + </a:t>
            </a:r>
            <a:r>
              <a:rPr lang="en-IE" sz="2000" dirty="0" err="1" smtClean="0"/>
              <a:t>V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- cos2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w</a:t>
            </a:r>
            <a:r>
              <a:rPr lang="en-IE" sz="2000" baseline="-25000" dirty="0" err="1" smtClean="0"/>
              <a:t>p</a:t>
            </a:r>
            <a:r>
              <a:rPr lang="en-IE" sz="2000" dirty="0" smtClean="0"/>
              <a:t> - </a:t>
            </a:r>
            <a:r>
              <a:rPr lang="en-IE" sz="2000" dirty="0" err="1" smtClean="0"/>
              <a:t>d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dirty="0" smtClean="0"/>
              <a:t>/</a:t>
            </a:r>
            <a:r>
              <a:rPr lang="en-IE" sz="2000" dirty="0" err="1" smtClean="0"/>
              <a:t>dt</a:t>
            </a:r>
            <a:r>
              <a:rPr lang="en-IE" sz="2000" dirty="0" smtClean="0"/>
              <a:t> </a:t>
            </a:r>
            <a:r>
              <a:rPr lang="en-IE" sz="2000" baseline="30000" dirty="0" smtClean="0"/>
              <a:t> 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9464" y="1839441"/>
            <a:ext cx="8771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Rotation of the fields that eliminates the phase from the off-diagonal terms leads to appearance of phase velocity in the diagonal terms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8020" y="3253553"/>
            <a:ext cx="23463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if </a:t>
            </a:r>
            <a:r>
              <a:rPr lang="en-IE" sz="2000" dirty="0" err="1" smtClean="0"/>
              <a:t>d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dirty="0" smtClean="0"/>
              <a:t>/</a:t>
            </a:r>
            <a:r>
              <a:rPr lang="en-IE" sz="2000" dirty="0" err="1" smtClean="0"/>
              <a:t>dt</a:t>
            </a:r>
            <a:r>
              <a:rPr lang="en-IE" sz="2000" dirty="0" smtClean="0"/>
              <a:t> ~ </a:t>
            </a:r>
            <a:r>
              <a:rPr lang="en-IE" sz="2000" dirty="0" err="1" smtClean="0"/>
              <a:t>V</a:t>
            </a:r>
            <a:r>
              <a:rPr lang="en-IE" sz="2000" baseline="-25000" dirty="0" err="1" smtClean="0"/>
              <a:t>e</a:t>
            </a:r>
            <a:r>
              <a:rPr lang="en-IE" sz="2000" dirty="0" smtClean="0"/>
              <a:t> + </a:t>
            </a:r>
            <a:r>
              <a:rPr lang="en-IE" sz="2000" dirty="0" err="1" smtClean="0"/>
              <a:t>V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573079" y="3264186"/>
            <a:ext cx="6570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strong cancellation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matter suppression is removed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9636" y="3715520"/>
            <a:ext cx="6540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Oscillations with maximal depth and frequency 1/</a:t>
            </a:r>
            <a:r>
              <a:rPr lang="en-IE" sz="2000" dirty="0" err="1" smtClean="0"/>
              <a:t>V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3834" y="4561367"/>
            <a:ext cx="37550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Parametric enhancement</a:t>
            </a:r>
            <a:endParaRPr lang="en-IE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11275" y="5096917"/>
            <a:ext cx="4377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V</a:t>
            </a:r>
            <a:r>
              <a:rPr lang="en-IE" sz="2000" i="1" baseline="-25000" dirty="0" err="1" smtClean="0">
                <a:latin typeface="Symbol" pitchFamily="18" charset="2"/>
              </a:rPr>
              <a:t>n</a:t>
            </a:r>
            <a:r>
              <a:rPr lang="en-IE" sz="2000" i="1" baseline="-25000" dirty="0" smtClean="0">
                <a:latin typeface="Symbol" pitchFamily="18" charset="2"/>
              </a:rPr>
              <a:t> </a:t>
            </a:r>
            <a:r>
              <a:rPr lang="en-IE" sz="2000" i="1" dirty="0" smtClean="0"/>
              <a:t> </a:t>
            </a:r>
            <a:r>
              <a:rPr lang="en-IE" sz="2000" dirty="0" smtClean="0"/>
              <a:t> and </a:t>
            </a:r>
            <a:r>
              <a:rPr lang="en-IE" sz="2000" dirty="0" err="1" smtClean="0"/>
              <a:t>V</a:t>
            </a:r>
            <a:r>
              <a:rPr lang="en-IE" sz="2000" i="1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 - periodic functions </a:t>
            </a:r>
            <a:r>
              <a:rPr lang="en-IE" sz="2000" baseline="30000" dirty="0" smtClean="0"/>
              <a:t>    </a:t>
            </a:r>
            <a:r>
              <a:rPr lang="en-IE" sz="2000" i="1" baseline="-25000" dirty="0" smtClean="0">
                <a:latin typeface="Symbol" pitchFamily="18" charset="2"/>
              </a:rPr>
              <a:t>     </a:t>
            </a:r>
            <a:r>
              <a:rPr lang="en-IE" sz="2000" dirty="0" smtClean="0"/>
              <a:t>     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69636" y="5720320"/>
            <a:ext cx="8036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Parametric resonance  if the frequency  of modulations of potentials  coincides with </a:t>
            </a:r>
            <a:r>
              <a:rPr lang="en-US" sz="2000" dirty="0" err="1" smtClean="0"/>
              <a:t>eigenfrequency</a:t>
            </a:r>
            <a:r>
              <a:rPr lang="en-US" sz="2000" dirty="0" smtClean="0"/>
              <a:t> of the probe neutrino</a:t>
            </a:r>
            <a:r>
              <a:rPr lang="en-IE" sz="2000" baseline="30000" dirty="0" smtClean="0">
                <a:latin typeface="Symbol" pitchFamily="18" charset="2"/>
              </a:rPr>
              <a:t>  </a:t>
            </a:r>
            <a:r>
              <a:rPr lang="en-IE" sz="2000" dirty="0" smtClean="0"/>
              <a:t> 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328530" y="5150082"/>
            <a:ext cx="24454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4635795" y="2085425"/>
            <a:ext cx="4306185" cy="343287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412972" y="265809"/>
            <a:ext cx="5998454" cy="6940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Instabilities and fast transition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2059" y="552893"/>
            <a:ext cx="2519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the flavor field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40232" y="1318420"/>
            <a:ext cx="59861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Exponential grow of the transition probabilities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2131" y="2506507"/>
            <a:ext cx="3850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Phase velocity cancellation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2131" y="2949149"/>
            <a:ext cx="3850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 Parametric enhancement </a:t>
            </a:r>
          </a:p>
          <a:p>
            <a:r>
              <a:rPr lang="en-US" sz="2000" dirty="0" smtClean="0"/>
              <a:t>   induced  by modulations of </a:t>
            </a:r>
          </a:p>
          <a:p>
            <a:r>
              <a:rPr lang="en-US" sz="2000" dirty="0" smtClean="0"/>
              <a:t>   the neutrino potentials with </a:t>
            </a:r>
          </a:p>
          <a:p>
            <a:r>
              <a:rPr lang="en-US" sz="2000" dirty="0" smtClean="0"/>
              <a:t>   growing amplitude</a:t>
            </a:r>
            <a:endParaRPr lang="en-IE" sz="20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6140240" y="2466752"/>
            <a:ext cx="202024" cy="273256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816009" y="2466752"/>
            <a:ext cx="308344" cy="27963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124353" y="2594344"/>
            <a:ext cx="776177" cy="26687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6112911" y="2594344"/>
            <a:ext cx="412892" cy="26129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3399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6124337" y="2456119"/>
            <a:ext cx="31897" cy="27963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6149141" y="5224122"/>
            <a:ext cx="266524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5061098" y="2746744"/>
            <a:ext cx="3338623" cy="10434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flipH="1">
            <a:off x="5061099" y="2586393"/>
            <a:ext cx="1464704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6148191" y="2506507"/>
            <a:ext cx="385563" cy="696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flipV="1">
            <a:off x="6140332" y="3800729"/>
            <a:ext cx="2243487" cy="14073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flipH="1" flipV="1">
            <a:off x="5069050" y="2730842"/>
            <a:ext cx="1051812" cy="25163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flipV="1">
            <a:off x="6124430" y="2552295"/>
            <a:ext cx="409324" cy="26790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5975876" y="2085425"/>
            <a:ext cx="66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2</a:t>
            </a:r>
            <a:r>
              <a:rPr lang="en-IE" dirty="0" smtClean="0">
                <a:latin typeface="Symbol" pitchFamily="18" charset="2"/>
              </a:rPr>
              <a:t>q</a:t>
            </a:r>
            <a:r>
              <a:rPr lang="en-IE" baseline="-25000" dirty="0" smtClean="0"/>
              <a:t>m</a:t>
            </a:r>
            <a:r>
              <a:rPr lang="en-IE" baseline="-25000" dirty="0" smtClean="0">
                <a:latin typeface="Symbol" pitchFamily="18" charset="2"/>
              </a:rPr>
              <a:t> </a:t>
            </a:r>
            <a:r>
              <a:rPr lang="en-IE" dirty="0" smtClean="0"/>
              <a:t>  </a:t>
            </a:r>
            <a:r>
              <a:rPr lang="en-IE" baseline="30000" dirty="0" smtClean="0"/>
              <a:t>     </a:t>
            </a:r>
            <a:r>
              <a:rPr lang="en-IE" dirty="0" smtClean="0"/>
              <a:t>   </a:t>
            </a:r>
            <a:r>
              <a:rPr lang="en-IE" baseline="30000" dirty="0" smtClean="0"/>
              <a:t>    </a:t>
            </a:r>
            <a:r>
              <a:rPr lang="en-IE" i="1" baseline="-25000" dirty="0" smtClean="0">
                <a:latin typeface="Symbol" pitchFamily="18" charset="2"/>
              </a:rPr>
              <a:t>     </a:t>
            </a:r>
            <a:r>
              <a:rPr lang="en-IE" dirty="0" smtClean="0"/>
              <a:t>     </a:t>
            </a:r>
            <a:endParaRPr lang="en-IE" dirty="0"/>
          </a:p>
        </p:txBody>
      </p:sp>
      <p:sp>
        <p:nvSpPr>
          <p:cNvPr id="106" name="TextBox 105"/>
          <p:cNvSpPr txBox="1"/>
          <p:nvPr/>
        </p:nvSpPr>
        <p:spPr>
          <a:xfrm>
            <a:off x="5602962" y="5611877"/>
            <a:ext cx="20788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 </a:t>
            </a:r>
            <a:r>
              <a:rPr lang="en-IE" sz="2000" dirty="0" err="1" smtClean="0">
                <a:latin typeface="Symbol" pitchFamily="18" charset="2"/>
              </a:rPr>
              <a:t>Dq</a:t>
            </a:r>
            <a:r>
              <a:rPr lang="en-IE" sz="2000" baseline="-25000" dirty="0" err="1" smtClean="0"/>
              <a:t>m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dirty="0" smtClean="0"/>
              <a:t>/</a:t>
            </a:r>
            <a:r>
              <a:rPr lang="en-IE" sz="2000" dirty="0" err="1" smtClean="0">
                <a:latin typeface="Symbol" pitchFamily="18" charset="2"/>
              </a:rPr>
              <a:t>D</a:t>
            </a:r>
            <a:r>
              <a:rPr lang="en-IE" sz="2000" dirty="0" err="1" smtClean="0"/>
              <a:t>t</a:t>
            </a:r>
            <a:r>
              <a:rPr lang="en-IE" sz="2000" dirty="0" smtClean="0"/>
              <a:t>  ~  </a:t>
            </a:r>
            <a:r>
              <a:rPr lang="en-IE" sz="2000" i="1" baseline="-25000" dirty="0" smtClean="0">
                <a:latin typeface="Symbol" pitchFamily="18" charset="2"/>
              </a:rPr>
              <a:t> </a:t>
            </a:r>
            <a:r>
              <a:rPr lang="en-IE" sz="2000" dirty="0" err="1" smtClean="0">
                <a:latin typeface="Symbol" pitchFamily="18" charset="2"/>
              </a:rPr>
              <a:t>q</a:t>
            </a:r>
            <a:r>
              <a:rPr lang="en-IE" sz="2000" baseline="-25000" dirty="0" err="1" smtClean="0"/>
              <a:t>m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dirty="0" smtClean="0"/>
              <a:t>  </a:t>
            </a:r>
            <a:r>
              <a:rPr lang="en-IE" sz="2000" baseline="30000" dirty="0" smtClean="0"/>
              <a:t>     </a:t>
            </a:r>
            <a:r>
              <a:rPr lang="en-IE" sz="2000" dirty="0" smtClean="0"/>
              <a:t>   </a:t>
            </a:r>
            <a:r>
              <a:rPr lang="en-IE" sz="2000" baseline="30000" dirty="0" smtClean="0"/>
              <a:t>    </a:t>
            </a:r>
            <a:r>
              <a:rPr lang="en-IE" sz="2000" i="1" baseline="-25000" dirty="0" smtClean="0">
                <a:latin typeface="Symbol" pitchFamily="18" charset="2"/>
              </a:rPr>
              <a:t>     </a:t>
            </a:r>
            <a:r>
              <a:rPr lang="en-IE" sz="2000" dirty="0" smtClean="0"/>
              <a:t>     </a:t>
            </a:r>
            <a:endParaRPr lang="en-IE" sz="2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18966" y="1956391"/>
            <a:ext cx="2223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 conditions:</a:t>
            </a:r>
            <a:endParaRPr lang="en-IE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4559671" y="6043784"/>
            <a:ext cx="4318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cone angle and transition</a:t>
            </a:r>
          </a:p>
          <a:p>
            <a:r>
              <a:rPr lang="en-US" sz="2000" dirty="0" smtClean="0"/>
              <a:t> probability increase exponentially </a:t>
            </a:r>
            <a:endParaRPr lang="en-IE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302865" y="2172995"/>
            <a:ext cx="159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</a:t>
            </a:r>
            <a:r>
              <a:rPr lang="en-IE" sz="2000" baseline="-25000" dirty="0" smtClean="0"/>
              <a:t>e</a:t>
            </a:r>
            <a:r>
              <a:rPr lang="en-IE" sz="2000" baseline="-25000" dirty="0" smtClean="0">
                <a:latin typeface="Symbol" pitchFamily="18" charset="2"/>
              </a:rPr>
              <a:t>t </a:t>
            </a:r>
            <a:r>
              <a:rPr lang="en-IE" sz="2000" dirty="0" smtClean="0"/>
              <a:t>~ (2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baseline="-25000" dirty="0" smtClean="0"/>
              <a:t>m</a:t>
            </a:r>
            <a:r>
              <a:rPr lang="en-IE" sz="2000" dirty="0" smtClean="0"/>
              <a:t>)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 </a:t>
            </a:r>
            <a:r>
              <a:rPr lang="en-IE" sz="2000" baseline="30000" dirty="0" smtClean="0"/>
              <a:t>     </a:t>
            </a:r>
            <a:r>
              <a:rPr lang="en-IE" sz="2000" dirty="0" smtClean="0"/>
              <a:t>   </a:t>
            </a:r>
            <a:r>
              <a:rPr lang="en-IE" sz="2000" baseline="30000" dirty="0" smtClean="0"/>
              <a:t>    </a:t>
            </a:r>
            <a:r>
              <a:rPr lang="en-IE" sz="2000" i="1" baseline="-25000" dirty="0" smtClean="0">
                <a:latin typeface="Symbol" pitchFamily="18" charset="2"/>
              </a:rPr>
              <a:t>     </a:t>
            </a:r>
            <a:r>
              <a:rPr lang="en-IE" sz="2000" dirty="0" smtClean="0"/>
              <a:t>     </a:t>
            </a:r>
            <a:endParaRPr lang="en-IE" sz="2000" dirty="0"/>
          </a:p>
        </p:txBody>
      </p:sp>
      <p:sp>
        <p:nvSpPr>
          <p:cNvPr id="112" name="Freeform 111"/>
          <p:cNvSpPr/>
          <p:nvPr/>
        </p:nvSpPr>
        <p:spPr bwMode="auto">
          <a:xfrm>
            <a:off x="1321908" y="4729216"/>
            <a:ext cx="917871" cy="1765321"/>
          </a:xfrm>
          <a:custGeom>
            <a:avLst/>
            <a:gdLst>
              <a:gd name="connsiteX0" fmla="*/ 0 w 637954"/>
              <a:gd name="connsiteY0" fmla="*/ 1545265 h 1720701"/>
              <a:gd name="connsiteX1" fmla="*/ 53163 w 637954"/>
              <a:gd name="connsiteY1" fmla="*/ 1226288 h 1720701"/>
              <a:gd name="connsiteX2" fmla="*/ 180754 w 637954"/>
              <a:gd name="connsiteY2" fmla="*/ 1577162 h 1720701"/>
              <a:gd name="connsiteX3" fmla="*/ 287079 w 637954"/>
              <a:gd name="connsiteY3" fmla="*/ 864781 h 1720701"/>
              <a:gd name="connsiteX4" fmla="*/ 393405 w 637954"/>
              <a:gd name="connsiteY4" fmla="*/ 1577162 h 1720701"/>
              <a:gd name="connsiteX5" fmla="*/ 542261 w 637954"/>
              <a:gd name="connsiteY5" fmla="*/ 3544 h 1720701"/>
              <a:gd name="connsiteX6" fmla="*/ 637954 w 637954"/>
              <a:gd name="connsiteY6" fmla="*/ 1555897 h 172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954" h="1720701">
                <a:moveTo>
                  <a:pt x="0" y="1545265"/>
                </a:moveTo>
                <a:cubicBezTo>
                  <a:pt x="11518" y="1383118"/>
                  <a:pt x="23037" y="1220972"/>
                  <a:pt x="53163" y="1226288"/>
                </a:cubicBezTo>
                <a:cubicBezTo>
                  <a:pt x="83289" y="1231604"/>
                  <a:pt x="141768" y="1637413"/>
                  <a:pt x="180754" y="1577162"/>
                </a:cubicBezTo>
                <a:cubicBezTo>
                  <a:pt x="219740" y="1516911"/>
                  <a:pt x="251637" y="864781"/>
                  <a:pt x="287079" y="864781"/>
                </a:cubicBezTo>
                <a:cubicBezTo>
                  <a:pt x="322521" y="864781"/>
                  <a:pt x="350875" y="1720701"/>
                  <a:pt x="393405" y="1577162"/>
                </a:cubicBezTo>
                <a:cubicBezTo>
                  <a:pt x="435935" y="1433623"/>
                  <a:pt x="501503" y="7088"/>
                  <a:pt x="542261" y="3544"/>
                </a:cubicBezTo>
                <a:cubicBezTo>
                  <a:pt x="583019" y="0"/>
                  <a:pt x="610486" y="777948"/>
                  <a:pt x="637954" y="1555897"/>
                </a:cubicBezTo>
              </a:path>
            </a:pathLst>
          </a:cu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17" name="Straight Arrow Connector 116"/>
          <p:cNvCxnSpPr/>
          <p:nvPr/>
        </p:nvCxnSpPr>
        <p:spPr bwMode="auto">
          <a:xfrm flipV="1">
            <a:off x="1295484" y="4697317"/>
            <a:ext cx="0" cy="17653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/>
          <p:nvPr/>
        </p:nvCxnSpPr>
        <p:spPr bwMode="auto">
          <a:xfrm>
            <a:off x="1118261" y="6361779"/>
            <a:ext cx="157177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2" name="TextBox 121"/>
          <p:cNvSpPr txBox="1"/>
          <p:nvPr/>
        </p:nvSpPr>
        <p:spPr>
          <a:xfrm>
            <a:off x="738964" y="4746043"/>
            <a:ext cx="496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V</a:t>
            </a:r>
            <a:r>
              <a:rPr lang="en-IE" sz="2000" i="1" baseline="-25000" dirty="0" err="1" smtClean="0">
                <a:latin typeface="Symbol" pitchFamily="18" charset="2"/>
              </a:rPr>
              <a:t>n</a:t>
            </a:r>
            <a:r>
              <a:rPr lang="en-IE" sz="2000" baseline="30000" dirty="0" smtClean="0"/>
              <a:t>    </a:t>
            </a:r>
            <a:r>
              <a:rPr lang="en-IE" sz="2000" i="1" baseline="-25000" dirty="0" smtClean="0">
                <a:latin typeface="Symbol" pitchFamily="18" charset="2"/>
              </a:rPr>
              <a:t>     </a:t>
            </a:r>
            <a:r>
              <a:rPr lang="en-IE" sz="2000" dirty="0" smtClean="0"/>
              <a:t>     </a:t>
            </a:r>
            <a:endParaRPr lang="en-IE" sz="2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2743189" y="6276715"/>
            <a:ext cx="55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IE" dirty="0"/>
          </a:p>
        </p:txBody>
      </p:sp>
      <p:cxnSp>
        <p:nvCxnSpPr>
          <p:cNvPr id="126" name="Straight Connector 125"/>
          <p:cNvCxnSpPr/>
          <p:nvPr/>
        </p:nvCxnSpPr>
        <p:spPr bwMode="auto">
          <a:xfrm>
            <a:off x="802762" y="4809841"/>
            <a:ext cx="24813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06739" y="604785"/>
            <a:ext cx="2596343" cy="924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Backup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-10633" y="-10633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Rectangle 43"/>
          <p:cNvSpPr/>
          <p:nvPr/>
        </p:nvSpPr>
        <p:spPr>
          <a:xfrm>
            <a:off x="2440149" y="5719917"/>
            <a:ext cx="2369261" cy="680483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Rectangle 42"/>
          <p:cNvSpPr/>
          <p:nvPr/>
        </p:nvSpPr>
        <p:spPr>
          <a:xfrm>
            <a:off x="2443074" y="5709678"/>
            <a:ext cx="2323805" cy="70788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Rectangle 40"/>
          <p:cNvSpPr/>
          <p:nvPr/>
        </p:nvSpPr>
        <p:spPr>
          <a:xfrm>
            <a:off x="2464340" y="5719917"/>
            <a:ext cx="2323805" cy="80505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Rectangle 39"/>
          <p:cNvSpPr/>
          <p:nvPr/>
        </p:nvSpPr>
        <p:spPr>
          <a:xfrm>
            <a:off x="2443074" y="5762449"/>
            <a:ext cx="2323805" cy="580684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Freeform 13"/>
          <p:cNvSpPr/>
          <p:nvPr/>
        </p:nvSpPr>
        <p:spPr>
          <a:xfrm>
            <a:off x="833804" y="1711842"/>
            <a:ext cx="680484" cy="520996"/>
          </a:xfrm>
          <a:custGeom>
            <a:avLst/>
            <a:gdLst>
              <a:gd name="connsiteX0" fmla="*/ 0 w 680484"/>
              <a:gd name="connsiteY0" fmla="*/ 520996 h 520996"/>
              <a:gd name="connsiteX1" fmla="*/ 382772 w 680484"/>
              <a:gd name="connsiteY1" fmla="*/ 520996 h 520996"/>
              <a:gd name="connsiteX2" fmla="*/ 382772 w 680484"/>
              <a:gd name="connsiteY2" fmla="*/ 0 h 520996"/>
              <a:gd name="connsiteX3" fmla="*/ 680484 w 680484"/>
              <a:gd name="connsiteY3" fmla="*/ 0 h 520996"/>
              <a:gd name="connsiteX4" fmla="*/ 680484 w 680484"/>
              <a:gd name="connsiteY4" fmla="*/ 499731 h 52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520996">
                <a:moveTo>
                  <a:pt x="0" y="520996"/>
                </a:moveTo>
                <a:lnTo>
                  <a:pt x="382772" y="520996"/>
                </a:lnTo>
                <a:lnTo>
                  <a:pt x="382772" y="0"/>
                </a:lnTo>
                <a:lnTo>
                  <a:pt x="680484" y="0"/>
                </a:lnTo>
                <a:lnTo>
                  <a:pt x="680484" y="499731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TextBox 22"/>
          <p:cNvSpPr txBox="1"/>
          <p:nvPr/>
        </p:nvSpPr>
        <p:spPr>
          <a:xfrm>
            <a:off x="4284937" y="4217977"/>
            <a:ext cx="38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x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139929" y="1269200"/>
            <a:ext cx="43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</a:t>
            </a:r>
            <a:endParaRPr lang="en-IE" sz="2000" dirty="0"/>
          </a:p>
        </p:txBody>
      </p:sp>
      <p:sp>
        <p:nvSpPr>
          <p:cNvPr id="38" name="Right Arrow 37"/>
          <p:cNvSpPr/>
          <p:nvPr/>
        </p:nvSpPr>
        <p:spPr>
          <a:xfrm>
            <a:off x="4603906" y="4693639"/>
            <a:ext cx="382761" cy="40011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Rectangle 38"/>
          <p:cNvSpPr/>
          <p:nvPr/>
        </p:nvSpPr>
        <p:spPr>
          <a:xfrm>
            <a:off x="1647100" y="3733368"/>
            <a:ext cx="3541588" cy="2834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648586" y="1244004"/>
            <a:ext cx="3882590" cy="12918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Freeform 15"/>
          <p:cNvSpPr/>
          <p:nvPr/>
        </p:nvSpPr>
        <p:spPr>
          <a:xfrm>
            <a:off x="1514288" y="1701209"/>
            <a:ext cx="680484" cy="520996"/>
          </a:xfrm>
          <a:custGeom>
            <a:avLst/>
            <a:gdLst>
              <a:gd name="connsiteX0" fmla="*/ 0 w 680484"/>
              <a:gd name="connsiteY0" fmla="*/ 520996 h 520996"/>
              <a:gd name="connsiteX1" fmla="*/ 382772 w 680484"/>
              <a:gd name="connsiteY1" fmla="*/ 520996 h 520996"/>
              <a:gd name="connsiteX2" fmla="*/ 382772 w 680484"/>
              <a:gd name="connsiteY2" fmla="*/ 0 h 520996"/>
              <a:gd name="connsiteX3" fmla="*/ 680484 w 680484"/>
              <a:gd name="connsiteY3" fmla="*/ 0 h 520996"/>
              <a:gd name="connsiteX4" fmla="*/ 680484 w 680484"/>
              <a:gd name="connsiteY4" fmla="*/ 499731 h 52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520996">
                <a:moveTo>
                  <a:pt x="0" y="520996"/>
                </a:moveTo>
                <a:lnTo>
                  <a:pt x="382772" y="520996"/>
                </a:lnTo>
                <a:lnTo>
                  <a:pt x="382772" y="0"/>
                </a:lnTo>
                <a:lnTo>
                  <a:pt x="680484" y="0"/>
                </a:lnTo>
                <a:lnTo>
                  <a:pt x="680484" y="499731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Freeform 17"/>
          <p:cNvSpPr/>
          <p:nvPr/>
        </p:nvSpPr>
        <p:spPr>
          <a:xfrm>
            <a:off x="2194772" y="1679943"/>
            <a:ext cx="680484" cy="520996"/>
          </a:xfrm>
          <a:custGeom>
            <a:avLst/>
            <a:gdLst>
              <a:gd name="connsiteX0" fmla="*/ 0 w 680484"/>
              <a:gd name="connsiteY0" fmla="*/ 520996 h 520996"/>
              <a:gd name="connsiteX1" fmla="*/ 382772 w 680484"/>
              <a:gd name="connsiteY1" fmla="*/ 520996 h 520996"/>
              <a:gd name="connsiteX2" fmla="*/ 382772 w 680484"/>
              <a:gd name="connsiteY2" fmla="*/ 0 h 520996"/>
              <a:gd name="connsiteX3" fmla="*/ 680484 w 680484"/>
              <a:gd name="connsiteY3" fmla="*/ 0 h 520996"/>
              <a:gd name="connsiteX4" fmla="*/ 680484 w 680484"/>
              <a:gd name="connsiteY4" fmla="*/ 499731 h 52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520996">
                <a:moveTo>
                  <a:pt x="0" y="520996"/>
                </a:moveTo>
                <a:lnTo>
                  <a:pt x="382772" y="520996"/>
                </a:lnTo>
                <a:lnTo>
                  <a:pt x="382772" y="0"/>
                </a:lnTo>
                <a:lnTo>
                  <a:pt x="680484" y="0"/>
                </a:lnTo>
                <a:lnTo>
                  <a:pt x="680484" y="499731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Freeform 18"/>
          <p:cNvSpPr/>
          <p:nvPr/>
        </p:nvSpPr>
        <p:spPr>
          <a:xfrm>
            <a:off x="2860158" y="1679943"/>
            <a:ext cx="680484" cy="520996"/>
          </a:xfrm>
          <a:custGeom>
            <a:avLst/>
            <a:gdLst>
              <a:gd name="connsiteX0" fmla="*/ 0 w 680484"/>
              <a:gd name="connsiteY0" fmla="*/ 520996 h 520996"/>
              <a:gd name="connsiteX1" fmla="*/ 382772 w 680484"/>
              <a:gd name="connsiteY1" fmla="*/ 520996 h 520996"/>
              <a:gd name="connsiteX2" fmla="*/ 382772 w 680484"/>
              <a:gd name="connsiteY2" fmla="*/ 0 h 520996"/>
              <a:gd name="connsiteX3" fmla="*/ 680484 w 680484"/>
              <a:gd name="connsiteY3" fmla="*/ 0 h 520996"/>
              <a:gd name="connsiteX4" fmla="*/ 680484 w 680484"/>
              <a:gd name="connsiteY4" fmla="*/ 499731 h 52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520996">
                <a:moveTo>
                  <a:pt x="0" y="520996"/>
                </a:moveTo>
                <a:lnTo>
                  <a:pt x="382772" y="520996"/>
                </a:lnTo>
                <a:lnTo>
                  <a:pt x="382772" y="0"/>
                </a:lnTo>
                <a:lnTo>
                  <a:pt x="680484" y="0"/>
                </a:lnTo>
                <a:lnTo>
                  <a:pt x="680484" y="499731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Freeform 19"/>
          <p:cNvSpPr/>
          <p:nvPr/>
        </p:nvSpPr>
        <p:spPr>
          <a:xfrm>
            <a:off x="3540642" y="1669310"/>
            <a:ext cx="680484" cy="520996"/>
          </a:xfrm>
          <a:custGeom>
            <a:avLst/>
            <a:gdLst>
              <a:gd name="connsiteX0" fmla="*/ 0 w 680484"/>
              <a:gd name="connsiteY0" fmla="*/ 520996 h 520996"/>
              <a:gd name="connsiteX1" fmla="*/ 382772 w 680484"/>
              <a:gd name="connsiteY1" fmla="*/ 520996 h 520996"/>
              <a:gd name="connsiteX2" fmla="*/ 382772 w 680484"/>
              <a:gd name="connsiteY2" fmla="*/ 0 h 520996"/>
              <a:gd name="connsiteX3" fmla="*/ 680484 w 680484"/>
              <a:gd name="connsiteY3" fmla="*/ 0 h 520996"/>
              <a:gd name="connsiteX4" fmla="*/ 680484 w 680484"/>
              <a:gd name="connsiteY4" fmla="*/ 499731 h 52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484" h="520996">
                <a:moveTo>
                  <a:pt x="0" y="520996"/>
                </a:moveTo>
                <a:lnTo>
                  <a:pt x="382772" y="520996"/>
                </a:lnTo>
                <a:lnTo>
                  <a:pt x="382772" y="0"/>
                </a:lnTo>
                <a:lnTo>
                  <a:pt x="680484" y="0"/>
                </a:lnTo>
                <a:lnTo>
                  <a:pt x="680484" y="499731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WordArt 10"/>
          <p:cNvSpPr>
            <a:spLocks noChangeArrowheads="1" noChangeShapeType="1" noTextEdit="1"/>
          </p:cNvSpPr>
          <p:nvPr/>
        </p:nvSpPr>
        <p:spPr bwMode="auto">
          <a:xfrm>
            <a:off x="455478" y="255179"/>
            <a:ext cx="5445592" cy="6909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Modeling with castle wall profile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0639" y="1778463"/>
            <a:ext cx="33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</a:t>
            </a:r>
            <a:endParaRPr lang="en-IE" dirty="0"/>
          </a:p>
        </p:txBody>
      </p:sp>
      <p:sp>
        <p:nvSpPr>
          <p:cNvPr id="46" name="TextBox 45"/>
          <p:cNvSpPr txBox="1"/>
          <p:nvPr/>
        </p:nvSpPr>
        <p:spPr>
          <a:xfrm>
            <a:off x="1158948" y="1318431"/>
            <a:ext cx="39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b</a:t>
            </a:r>
            <a:endParaRPr lang="en-IE" dirty="0"/>
          </a:p>
        </p:txBody>
      </p:sp>
      <p:sp>
        <p:nvSpPr>
          <p:cNvPr id="47" name="TextBox 46"/>
          <p:cNvSpPr txBox="1"/>
          <p:nvPr/>
        </p:nvSpPr>
        <p:spPr>
          <a:xfrm>
            <a:off x="801905" y="2597137"/>
            <a:ext cx="104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V</a:t>
            </a:r>
            <a:r>
              <a:rPr lang="en-IE" baseline="-25000" dirty="0" err="1" smtClean="0"/>
              <a:t>a</a:t>
            </a:r>
            <a:r>
              <a:rPr lang="en-IE" dirty="0" smtClean="0"/>
              <a:t>   </a:t>
            </a:r>
            <a:r>
              <a:rPr lang="en-IE" dirty="0" err="1" smtClean="0"/>
              <a:t>V</a:t>
            </a:r>
            <a:r>
              <a:rPr lang="en-IE" baseline="-25000" dirty="0" err="1" smtClean="0"/>
              <a:t>b</a:t>
            </a:r>
            <a:r>
              <a:rPr lang="en-IE" baseline="-25000" dirty="0" smtClean="0"/>
              <a:t>    </a:t>
            </a:r>
            <a:endParaRPr lang="en-IE" dirty="0"/>
          </a:p>
        </p:txBody>
      </p:sp>
      <p:sp>
        <p:nvSpPr>
          <p:cNvPr id="48" name="TextBox 47"/>
          <p:cNvSpPr txBox="1"/>
          <p:nvPr/>
        </p:nvSpPr>
        <p:spPr>
          <a:xfrm>
            <a:off x="816076" y="2909032"/>
            <a:ext cx="104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L</a:t>
            </a:r>
            <a:r>
              <a:rPr lang="en-IE" baseline="-25000" dirty="0" smtClean="0"/>
              <a:t>a</a:t>
            </a:r>
            <a:r>
              <a:rPr lang="en-IE" dirty="0" smtClean="0"/>
              <a:t>   L</a:t>
            </a:r>
            <a:r>
              <a:rPr lang="en-IE" baseline="-25000" dirty="0" smtClean="0"/>
              <a:t>b    </a:t>
            </a:r>
            <a:endParaRPr lang="en-IE" dirty="0"/>
          </a:p>
        </p:txBody>
      </p:sp>
      <p:sp>
        <p:nvSpPr>
          <p:cNvPr id="49" name="TextBox 48"/>
          <p:cNvSpPr txBox="1"/>
          <p:nvPr/>
        </p:nvSpPr>
        <p:spPr>
          <a:xfrm>
            <a:off x="1875790" y="2602163"/>
            <a:ext cx="1935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Half – phases:</a:t>
            </a:r>
            <a:endParaRPr lang="en-IE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3590186" y="2597137"/>
            <a:ext cx="94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/>
              <a:t>a</a:t>
            </a:r>
            <a:r>
              <a:rPr lang="en-IE" sz="2000" dirty="0" smtClean="0">
                <a:latin typeface="Symbol" pitchFamily="18" charset="2"/>
              </a:rPr>
              <a:t>   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/>
              <a:t>b</a:t>
            </a:r>
            <a:r>
              <a:rPr lang="en-IE" sz="2000" dirty="0" smtClean="0"/>
              <a:t>   </a:t>
            </a:r>
            <a:r>
              <a:rPr lang="en-IE" sz="2000" baseline="-25000" dirty="0" smtClean="0"/>
              <a:t>   </a:t>
            </a:r>
            <a:endParaRPr lang="en-IE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3599118" y="2885310"/>
            <a:ext cx="94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q</a:t>
            </a:r>
            <a:r>
              <a:rPr lang="en-IE" sz="2000" baseline="-25000" dirty="0" err="1" smtClean="0"/>
              <a:t>a</a:t>
            </a:r>
            <a:r>
              <a:rPr lang="en-IE" sz="2000" dirty="0" smtClean="0">
                <a:latin typeface="Symbol" pitchFamily="18" charset="2"/>
              </a:rPr>
              <a:t>    </a:t>
            </a:r>
            <a:r>
              <a:rPr lang="en-IE" sz="2000" dirty="0" err="1" smtClean="0">
                <a:latin typeface="Symbol" pitchFamily="18" charset="2"/>
              </a:rPr>
              <a:t>q</a:t>
            </a:r>
            <a:r>
              <a:rPr lang="en-IE" sz="2000" baseline="-25000" dirty="0" err="1" smtClean="0"/>
              <a:t>b</a:t>
            </a:r>
            <a:r>
              <a:rPr lang="en-IE" sz="2000" dirty="0" smtClean="0"/>
              <a:t>   </a:t>
            </a:r>
            <a:r>
              <a:rPr lang="en-IE" sz="2000" baseline="-25000" dirty="0" smtClean="0"/>
              <a:t>   </a:t>
            </a:r>
            <a:endParaRPr lang="en-IE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1846445" y="2901550"/>
            <a:ext cx="1932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Mixing angles:</a:t>
            </a:r>
            <a:endParaRPr lang="en-IE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457195" y="3469515"/>
            <a:ext cx="294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Oscillation probability</a:t>
            </a:r>
            <a:endParaRPr lang="en-IE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4603906" y="2232838"/>
            <a:ext cx="38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x</a:t>
            </a:r>
            <a:endParaRPr lang="en-IE" dirty="0"/>
          </a:p>
        </p:txBody>
      </p:sp>
      <p:sp>
        <p:nvSpPr>
          <p:cNvPr id="55" name="TextBox 54"/>
          <p:cNvSpPr txBox="1"/>
          <p:nvPr/>
        </p:nvSpPr>
        <p:spPr>
          <a:xfrm>
            <a:off x="855070" y="3909620"/>
            <a:ext cx="375053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 = [1 - I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/(1 – R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)] sin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(n </a:t>
            </a:r>
            <a:r>
              <a:rPr lang="en-IE" sz="2000" dirty="0" smtClean="0">
                <a:latin typeface="Symbol" pitchFamily="18" charset="2"/>
              </a:rPr>
              <a:t>z</a:t>
            </a:r>
            <a:r>
              <a:rPr lang="en-IE" sz="2000" dirty="0" smtClean="0"/>
              <a:t>) </a:t>
            </a:r>
            <a:endParaRPr lang="en-IE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4609176" y="3919132"/>
            <a:ext cx="154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z</a:t>
            </a:r>
            <a:r>
              <a:rPr lang="en-IE" sz="2000" dirty="0" smtClean="0"/>
              <a:t> = arcos R</a:t>
            </a:r>
            <a:endParaRPr lang="en-IE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6783556" y="3490781"/>
            <a:ext cx="199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E. </a:t>
            </a:r>
            <a:r>
              <a:rPr lang="en-IE" i="1" dirty="0" err="1" smtClean="0">
                <a:solidFill>
                  <a:srgbClr val="FF0000"/>
                </a:solidFill>
              </a:rPr>
              <a:t>Kh</a:t>
            </a:r>
            <a:r>
              <a:rPr lang="en-IE" i="1" dirty="0" smtClean="0">
                <a:solidFill>
                  <a:srgbClr val="FF0000"/>
                </a:solidFill>
              </a:rPr>
              <a:t>. </a:t>
            </a:r>
            <a:r>
              <a:rPr lang="en-IE" i="1" dirty="0" err="1" smtClean="0">
                <a:solidFill>
                  <a:srgbClr val="FF0000"/>
                </a:solidFill>
              </a:rPr>
              <a:t>Akhmedov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18442" y="4342750"/>
            <a:ext cx="456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 = I(</a:t>
            </a:r>
            <a:r>
              <a:rPr lang="en-IE" dirty="0" err="1" smtClean="0">
                <a:latin typeface="Symbol" pitchFamily="18" charset="2"/>
              </a:rPr>
              <a:t>f</a:t>
            </a:r>
            <a:r>
              <a:rPr lang="en-IE" baseline="-25000" dirty="0" err="1" smtClean="0"/>
              <a:t>a</a:t>
            </a:r>
            <a:r>
              <a:rPr lang="en-IE" dirty="0" smtClean="0">
                <a:latin typeface="Symbol" pitchFamily="18" charset="2"/>
              </a:rPr>
              <a:t> , </a:t>
            </a:r>
            <a:r>
              <a:rPr lang="en-IE" dirty="0" err="1" smtClean="0">
                <a:latin typeface="Symbol" pitchFamily="18" charset="2"/>
              </a:rPr>
              <a:t>f</a:t>
            </a:r>
            <a:r>
              <a:rPr lang="en-IE" baseline="-25000" dirty="0" err="1" smtClean="0"/>
              <a:t>b</a:t>
            </a:r>
            <a:r>
              <a:rPr lang="en-IE" dirty="0" smtClean="0"/>
              <a:t>, </a:t>
            </a:r>
            <a:r>
              <a:rPr lang="en-IE" dirty="0" err="1" smtClean="0">
                <a:latin typeface="Symbol" pitchFamily="18" charset="2"/>
              </a:rPr>
              <a:t>q</a:t>
            </a:r>
            <a:r>
              <a:rPr lang="en-IE" baseline="-25000" dirty="0" err="1" smtClean="0"/>
              <a:t>a</a:t>
            </a:r>
            <a:r>
              <a:rPr lang="en-IE" dirty="0" smtClean="0">
                <a:latin typeface="Symbol" pitchFamily="18" charset="2"/>
              </a:rPr>
              <a:t>,  </a:t>
            </a:r>
            <a:r>
              <a:rPr lang="en-IE" dirty="0" err="1" smtClean="0">
                <a:latin typeface="Symbol" pitchFamily="18" charset="2"/>
              </a:rPr>
              <a:t>q</a:t>
            </a:r>
            <a:r>
              <a:rPr lang="en-IE" baseline="-25000" dirty="0" err="1" smtClean="0"/>
              <a:t>b</a:t>
            </a:r>
            <a:r>
              <a:rPr lang="en-IE" dirty="0" smtClean="0"/>
              <a:t> ) ,   R = R(</a:t>
            </a:r>
            <a:r>
              <a:rPr lang="en-IE" dirty="0" err="1" smtClean="0">
                <a:latin typeface="Symbol" pitchFamily="18" charset="2"/>
              </a:rPr>
              <a:t>f</a:t>
            </a:r>
            <a:r>
              <a:rPr lang="en-IE" baseline="-25000" dirty="0" err="1" smtClean="0"/>
              <a:t>a</a:t>
            </a:r>
            <a:r>
              <a:rPr lang="en-IE" dirty="0" smtClean="0"/>
              <a:t>,</a:t>
            </a:r>
            <a:r>
              <a:rPr lang="en-IE" dirty="0" smtClean="0">
                <a:latin typeface="Symbol" pitchFamily="18" charset="2"/>
              </a:rPr>
              <a:t> </a:t>
            </a:r>
            <a:r>
              <a:rPr lang="en-IE" dirty="0" err="1" smtClean="0">
                <a:latin typeface="Symbol" pitchFamily="18" charset="2"/>
              </a:rPr>
              <a:t>f</a:t>
            </a:r>
            <a:r>
              <a:rPr lang="en-IE" baseline="-25000" dirty="0" err="1" smtClean="0"/>
              <a:t>b</a:t>
            </a:r>
            <a:r>
              <a:rPr lang="en-IE" dirty="0" smtClean="0"/>
              <a:t>, </a:t>
            </a:r>
            <a:r>
              <a:rPr lang="en-IE" dirty="0" err="1" smtClean="0">
                <a:latin typeface="Symbol" pitchFamily="18" charset="2"/>
              </a:rPr>
              <a:t>q</a:t>
            </a:r>
            <a:r>
              <a:rPr lang="en-IE" baseline="-25000" dirty="0" err="1" smtClean="0"/>
              <a:t>a</a:t>
            </a:r>
            <a:r>
              <a:rPr lang="en-IE" dirty="0" smtClean="0"/>
              <a:t>,</a:t>
            </a:r>
            <a:r>
              <a:rPr lang="en-IE" dirty="0" smtClean="0">
                <a:latin typeface="Symbol" pitchFamily="18" charset="2"/>
              </a:rPr>
              <a:t> </a:t>
            </a:r>
            <a:r>
              <a:rPr lang="en-IE" dirty="0" err="1" smtClean="0">
                <a:latin typeface="Symbol" pitchFamily="18" charset="2"/>
              </a:rPr>
              <a:t>q</a:t>
            </a:r>
            <a:r>
              <a:rPr lang="en-IE" baseline="-25000" dirty="0" err="1" smtClean="0"/>
              <a:t>b</a:t>
            </a:r>
            <a:r>
              <a:rPr lang="en-IE" dirty="0" smtClean="0"/>
              <a:t> ) </a:t>
            </a:r>
            <a:endParaRPr lang="en-IE" dirty="0"/>
          </a:p>
        </p:txBody>
      </p:sp>
      <p:sp>
        <p:nvSpPr>
          <p:cNvPr id="59" name="TextBox 58"/>
          <p:cNvSpPr txBox="1"/>
          <p:nvPr/>
        </p:nvSpPr>
        <p:spPr>
          <a:xfrm>
            <a:off x="6297156" y="3888354"/>
            <a:ext cx="2923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 – number of periods</a:t>
            </a:r>
            <a:endParaRPr lang="en-IE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506729" y="4829135"/>
            <a:ext cx="5957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/>
              <a:t>a</a:t>
            </a:r>
            <a:r>
              <a:rPr lang="en-IE" sz="2000" dirty="0" smtClean="0">
                <a:latin typeface="Symbol" pitchFamily="18" charset="2"/>
              </a:rPr>
              <a:t> 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/>
              <a:t>b</a:t>
            </a:r>
            <a:r>
              <a:rPr lang="en-IE" sz="2000" dirty="0" smtClean="0"/>
              <a:t> &lt;&lt; 1 the probability can be reduced to   </a:t>
            </a:r>
            <a:r>
              <a:rPr lang="en-IE" sz="2000" baseline="-25000" dirty="0" smtClean="0"/>
              <a:t>   </a:t>
            </a:r>
            <a:endParaRPr lang="en-IE" sz="2000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2199667" y="5267036"/>
            <a:ext cx="322560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 = sin 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2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baseline="-25000" dirty="0" smtClean="0"/>
              <a:t>m</a:t>
            </a:r>
            <a:r>
              <a:rPr lang="en-IE" sz="2000" dirty="0" smtClean="0"/>
              <a:t>(V)  sin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½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(V) </a:t>
            </a:r>
            <a:endParaRPr lang="en-IE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2443074" y="5903033"/>
            <a:ext cx="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  = </a:t>
            </a:r>
            <a:endParaRPr lang="en-IE" sz="2000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3762345" y="5263065"/>
            <a:ext cx="138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553721" y="5947115"/>
            <a:ext cx="138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056014" y="5291407"/>
            <a:ext cx="138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094074" y="5709678"/>
            <a:ext cx="1672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V</a:t>
            </a:r>
            <a:r>
              <a:rPr lang="en-IE" sz="2000" baseline="-25000" dirty="0" err="1" smtClean="0"/>
              <a:t>a</a:t>
            </a:r>
            <a:r>
              <a:rPr lang="en-IE" sz="2000" dirty="0" smtClean="0"/>
              <a:t> L</a:t>
            </a:r>
            <a:r>
              <a:rPr lang="en-IE" sz="2000" baseline="-25000" dirty="0" smtClean="0"/>
              <a:t>a</a:t>
            </a:r>
            <a:r>
              <a:rPr lang="en-IE" sz="2000" dirty="0" smtClean="0"/>
              <a:t> + </a:t>
            </a:r>
            <a:r>
              <a:rPr lang="en-IE" sz="2000" dirty="0" err="1" smtClean="0"/>
              <a:t>V</a:t>
            </a:r>
            <a:r>
              <a:rPr lang="en-IE" sz="2000" baseline="-25000" dirty="0" err="1" smtClean="0"/>
              <a:t>b</a:t>
            </a:r>
            <a:r>
              <a:rPr lang="en-IE" sz="2000" dirty="0" smtClean="0"/>
              <a:t> L</a:t>
            </a:r>
            <a:r>
              <a:rPr lang="en-IE" sz="2000" baseline="-25000" dirty="0" smtClean="0"/>
              <a:t>b</a:t>
            </a:r>
          </a:p>
          <a:p>
            <a:r>
              <a:rPr lang="en-IE" sz="2000" dirty="0" smtClean="0"/>
              <a:t>     L</a:t>
            </a:r>
            <a:r>
              <a:rPr lang="en-IE" sz="2000" baseline="-25000" dirty="0" smtClean="0"/>
              <a:t>a</a:t>
            </a:r>
            <a:r>
              <a:rPr lang="en-IE" sz="2000" dirty="0" smtClean="0"/>
              <a:t> + L</a:t>
            </a:r>
            <a:r>
              <a:rPr lang="en-IE" sz="2000" baseline="-25000" dirty="0" smtClean="0"/>
              <a:t>b </a:t>
            </a:r>
            <a:endParaRPr lang="en-IE" sz="2000" dirty="0" smtClean="0"/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3157854" y="6077765"/>
            <a:ext cx="1446025" cy="20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304300" y="5836880"/>
            <a:ext cx="2670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- averaged potential</a:t>
            </a:r>
            <a:endParaRPr lang="en-IE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8282763" y="244542"/>
            <a:ext cx="49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**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423605" y="255186"/>
            <a:ext cx="8156869" cy="917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Conditions for strong transformations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973" y="1203436"/>
            <a:ext cx="309577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Resonance oscillations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151764" y="1924739"/>
            <a:ext cx="3833862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V</a:t>
            </a:r>
            <a:r>
              <a:rPr lang="en-IE" sz="2000" baseline="-25000" dirty="0" err="1" smtClean="0"/>
              <a:t>e</a:t>
            </a:r>
            <a:r>
              <a:rPr lang="en-IE" sz="2000" dirty="0" smtClean="0"/>
              <a:t> + </a:t>
            </a:r>
            <a:r>
              <a:rPr lang="en-IE" sz="2000" dirty="0" err="1" smtClean="0"/>
              <a:t>V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+ </a:t>
            </a:r>
            <a:r>
              <a:rPr lang="en-IE" sz="2000" dirty="0" err="1" smtClean="0"/>
              <a:t>d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dirty="0" smtClean="0"/>
              <a:t>‘/</a:t>
            </a:r>
            <a:r>
              <a:rPr lang="en-IE" sz="2000" dirty="0" err="1" smtClean="0"/>
              <a:t>dt</a:t>
            </a:r>
            <a:r>
              <a:rPr lang="en-IE" sz="2000" dirty="0" smtClean="0"/>
              <a:t> - cos2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w</a:t>
            </a:r>
            <a:r>
              <a:rPr lang="en-IE" sz="2000" baseline="-25000" dirty="0" err="1" smtClean="0"/>
              <a:t>p</a:t>
            </a:r>
            <a:r>
              <a:rPr lang="en-IE" sz="2000" dirty="0" smtClean="0"/>
              <a:t> ~ 0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79376" y="1937344"/>
            <a:ext cx="10916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V</a:t>
            </a:r>
            <a:r>
              <a:rPr lang="en-IE" sz="2000" baseline="30000" dirty="0" err="1" smtClean="0"/>
              <a:t>r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dirty="0" smtClean="0">
                <a:sym typeface="Wingdings" pitchFamily="2" charset="2"/>
              </a:rPr>
              <a:t>&lt;&lt; </a:t>
            </a:r>
            <a:r>
              <a:rPr lang="en-IE" sz="2000" dirty="0" smtClean="0"/>
              <a:t>V’</a:t>
            </a:r>
            <a:r>
              <a:rPr lang="en-IE" sz="2000" baseline="30000" dirty="0" smtClean="0">
                <a:latin typeface="Symbol" pitchFamily="18" charset="2"/>
              </a:rPr>
              <a:t>     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72094" y="3260246"/>
            <a:ext cx="8046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there is no significant modulations of the non-diagonal element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71059" y="2417492"/>
            <a:ext cx="2697199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or   </a:t>
            </a:r>
            <a:r>
              <a:rPr lang="en-IE" sz="2000" dirty="0" err="1" smtClean="0"/>
              <a:t>d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dirty="0" smtClean="0"/>
              <a:t>‘/</a:t>
            </a:r>
            <a:r>
              <a:rPr lang="en-IE" sz="2000" dirty="0" err="1" smtClean="0"/>
              <a:t>dt</a:t>
            </a:r>
            <a:r>
              <a:rPr lang="en-IE" sz="2000" dirty="0" smtClean="0"/>
              <a:t> ~ - </a:t>
            </a:r>
            <a:r>
              <a:rPr lang="en-IE" sz="2000" dirty="0" err="1" smtClean="0"/>
              <a:t>V</a:t>
            </a:r>
            <a:r>
              <a:rPr lang="en-IE" sz="2000" baseline="-25000" dirty="0" err="1" smtClean="0"/>
              <a:t>e</a:t>
            </a:r>
            <a:r>
              <a:rPr lang="en-IE" sz="2000" dirty="0" smtClean="0"/>
              <a:t> - </a:t>
            </a:r>
            <a:r>
              <a:rPr lang="en-IE" sz="2000" dirty="0" err="1" smtClean="0"/>
              <a:t>V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 </a:t>
            </a:r>
            <a:r>
              <a:rPr lang="en-IE" sz="2000" baseline="30000" dirty="0" smtClean="0"/>
              <a:t> 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4339" y="2913301"/>
            <a:ext cx="7410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system oscillate with maximal depth and frequency ~</a:t>
            </a:r>
            <a:r>
              <a:rPr lang="en-IE" sz="2000" dirty="0" smtClean="0"/>
              <a:t> V’</a:t>
            </a:r>
            <a:r>
              <a:rPr lang="en-US" sz="2000" dirty="0" smtClean="0"/>
              <a:t> 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12972" y="4291647"/>
            <a:ext cx="2945220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 Adiabatic conversion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94857" y="4720882"/>
            <a:ext cx="751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Performing series of transformations  of fields  - exclude fast time variations in </a:t>
            </a:r>
            <a:r>
              <a:rPr lang="en-IE" sz="2000" dirty="0" err="1" smtClean="0"/>
              <a:t>V</a:t>
            </a:r>
            <a:r>
              <a:rPr lang="en-IE" sz="2000" baseline="30000" dirty="0" err="1" smtClean="0"/>
              <a:t>r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dirty="0" smtClean="0">
                <a:sym typeface="Wingdings" pitchFamily="2" charset="2"/>
              </a:rPr>
              <a:t> and </a:t>
            </a:r>
            <a:r>
              <a:rPr lang="en-IE" sz="2000" dirty="0" smtClean="0"/>
              <a:t>V’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27632" y="5486420"/>
            <a:ext cx="6966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new frame </a:t>
            </a:r>
            <a:r>
              <a:rPr lang="en-IE" sz="2000" dirty="0" err="1" smtClean="0"/>
              <a:t>V</a:t>
            </a:r>
            <a:r>
              <a:rPr lang="en-IE" sz="2000" baseline="30000" dirty="0" err="1" smtClean="0"/>
              <a:t>r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dirty="0" smtClean="0">
                <a:sym typeface="Wingdings" pitchFamily="2" charset="2"/>
              </a:rPr>
              <a:t>and </a:t>
            </a:r>
            <a:r>
              <a:rPr lang="en-IE" sz="2000" dirty="0" smtClean="0"/>
              <a:t>V’</a:t>
            </a:r>
            <a:r>
              <a:rPr lang="en-US" sz="2000" dirty="0" smtClean="0"/>
              <a:t> may satisfy adiabatic condition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strong transition if </a:t>
            </a:r>
            <a:r>
              <a:rPr lang="en-IE" sz="2000" dirty="0" err="1" smtClean="0"/>
              <a:t>V</a:t>
            </a:r>
            <a:r>
              <a:rPr lang="en-IE" sz="2000" baseline="30000" dirty="0" err="1" smtClean="0"/>
              <a:t>r</a:t>
            </a:r>
            <a:r>
              <a:rPr lang="en-IE" sz="2000" baseline="-25000" dirty="0" smtClean="0">
                <a:latin typeface="Symbol" pitchFamily="18" charset="2"/>
              </a:rPr>
              <a:t>  </a:t>
            </a:r>
            <a:r>
              <a:rPr lang="en-IE" sz="2000" dirty="0" smtClean="0"/>
              <a:t>changes from  </a:t>
            </a:r>
            <a:r>
              <a:rPr lang="en-IE" sz="2000" dirty="0" err="1" smtClean="0"/>
              <a:t>V</a:t>
            </a:r>
            <a:r>
              <a:rPr lang="en-IE" sz="2000" baseline="30000" dirty="0" err="1" smtClean="0"/>
              <a:t>r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dirty="0" smtClean="0">
                <a:sym typeface="Wingdings" pitchFamily="2" charset="2"/>
              </a:rPr>
              <a:t> &gt;&gt; </a:t>
            </a:r>
            <a:r>
              <a:rPr lang="en-IE" sz="2000" dirty="0" smtClean="0"/>
              <a:t>V’</a:t>
            </a:r>
            <a:r>
              <a:rPr lang="en-IE" sz="2000" baseline="30000" dirty="0" smtClean="0">
                <a:latin typeface="Symbol" pitchFamily="18" charset="2"/>
              </a:rPr>
              <a:t> </a:t>
            </a:r>
            <a:r>
              <a:rPr lang="en-IE" sz="2000" dirty="0" smtClean="0"/>
              <a:t> to </a:t>
            </a:r>
            <a:r>
              <a:rPr lang="en-IE" sz="2000" dirty="0" err="1" smtClean="0"/>
              <a:t>V</a:t>
            </a:r>
            <a:r>
              <a:rPr lang="en-IE" sz="2000" baseline="30000" dirty="0" err="1" smtClean="0"/>
              <a:t>r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dirty="0" smtClean="0">
                <a:sym typeface="Wingdings" pitchFamily="2" charset="2"/>
              </a:rPr>
              <a:t>&lt;&lt; </a:t>
            </a:r>
            <a:r>
              <a:rPr lang="en-IE" sz="2000" dirty="0" smtClean="0"/>
              <a:t>V’</a:t>
            </a:r>
            <a:r>
              <a:rPr lang="en-IE" sz="2000" baseline="30000" dirty="0" smtClean="0">
                <a:latin typeface="Symbol" pitchFamily="18" charset="2"/>
              </a:rPr>
              <a:t> </a:t>
            </a:r>
            <a:endParaRPr lang="en-IE" sz="2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456143" y="5312387"/>
            <a:ext cx="1233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        ~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277317" y="5616800"/>
            <a:ext cx="1049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     ~</a:t>
            </a:r>
            <a:endParaRPr lang="en-IE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535549" y="5609705"/>
            <a:ext cx="1049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     ~ </a:t>
            </a:r>
            <a:endParaRPr lang="en-IE" sz="2000" dirty="0"/>
          </a:p>
        </p:txBody>
      </p:sp>
      <p:sp>
        <p:nvSpPr>
          <p:cNvPr id="23" name="Right Arrow 22"/>
          <p:cNvSpPr/>
          <p:nvPr/>
        </p:nvSpPr>
        <p:spPr bwMode="auto">
          <a:xfrm>
            <a:off x="2658170" y="1937344"/>
            <a:ext cx="276424" cy="387505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53552" y="92748"/>
            <a:ext cx="56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**</a:t>
            </a:r>
            <a:endParaRPr lang="en-I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-10633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412973" y="252243"/>
            <a:ext cx="4467372" cy="8564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… continued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606" y="1412875"/>
            <a:ext cx="4882042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3. Parametric enhancement,  resonance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3605" y="1945750"/>
            <a:ext cx="8188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Potentials are modulated by periodic functions,  so that the mixing angle in medium </a:t>
            </a:r>
            <a:r>
              <a:rPr lang="en-IE" sz="2000" dirty="0" smtClean="0"/>
              <a:t>tan2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baseline="-25000" dirty="0" smtClean="0"/>
              <a:t>m</a:t>
            </a:r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= - </a:t>
            </a:r>
            <a:r>
              <a:rPr lang="en-IE" sz="2000" dirty="0" smtClean="0"/>
              <a:t>V’/ </a:t>
            </a:r>
            <a:r>
              <a:rPr lang="en-IE" sz="2000" dirty="0" err="1" smtClean="0"/>
              <a:t>V</a:t>
            </a:r>
            <a:r>
              <a:rPr lang="en-IE" sz="2000" baseline="30000" dirty="0" err="1" smtClean="0"/>
              <a:t>r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baseline="30000" dirty="0" smtClean="0">
                <a:latin typeface="Symbol" pitchFamily="18" charset="2"/>
              </a:rPr>
              <a:t> </a:t>
            </a:r>
            <a:r>
              <a:rPr lang="en-IE" sz="2000" dirty="0" smtClean="0"/>
              <a:t>varies</a:t>
            </a:r>
            <a:r>
              <a:rPr lang="en-US" sz="2000" dirty="0" smtClean="0"/>
              <a:t> with a period </a:t>
            </a:r>
            <a:r>
              <a:rPr lang="en-US" sz="2000" dirty="0" err="1" smtClean="0"/>
              <a:t>T</a:t>
            </a:r>
            <a:r>
              <a:rPr lang="en-US" sz="2000" baseline="-25000" dirty="0" err="1" smtClean="0">
                <a:latin typeface="Symbol" pitchFamily="18" charset="2"/>
              </a:rPr>
              <a:t>q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920287" y="4433777"/>
            <a:ext cx="1687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       2</a:t>
            </a:r>
            <a:r>
              <a:rPr lang="en-IE" sz="2000" dirty="0" smtClean="0">
                <a:latin typeface="Symbol" pitchFamily="18" charset="2"/>
              </a:rPr>
              <a:t>p</a:t>
            </a:r>
            <a:endParaRPr lang="en-IE" sz="2000" dirty="0" smtClean="0"/>
          </a:p>
          <a:p>
            <a:r>
              <a:rPr lang="en-IE" sz="2000" dirty="0" smtClean="0"/>
              <a:t> &lt;</a:t>
            </a:r>
            <a:r>
              <a:rPr lang="en-IE" sz="2000" dirty="0" err="1" smtClean="0"/>
              <a:t>V</a:t>
            </a:r>
            <a:r>
              <a:rPr lang="en-IE" sz="2000" baseline="30000" dirty="0" err="1" smtClean="0"/>
              <a:t>r</a:t>
            </a:r>
            <a:r>
              <a:rPr lang="en-IE" sz="2000" baseline="30000" dirty="0" smtClean="0"/>
              <a:t> </a:t>
            </a:r>
            <a:r>
              <a:rPr lang="en-IE" sz="2000" dirty="0" smtClean="0">
                <a:sym typeface="Wingdings" pitchFamily="2" charset="2"/>
              </a:rPr>
              <a:t>&gt;</a:t>
            </a:r>
            <a:r>
              <a:rPr lang="en-IE" sz="2000" baseline="30000" dirty="0" smtClean="0"/>
              <a:t>2 </a:t>
            </a:r>
            <a:r>
              <a:rPr lang="en-IE" sz="2000" dirty="0" smtClean="0">
                <a:sym typeface="Wingdings" pitchFamily="2" charset="2"/>
              </a:rPr>
              <a:t>+ &lt;</a:t>
            </a:r>
            <a:r>
              <a:rPr lang="en-IE" sz="2000" dirty="0" smtClean="0"/>
              <a:t>V’&gt;</a:t>
            </a:r>
            <a:r>
              <a:rPr lang="en-IE" sz="2000" baseline="30000" dirty="0" smtClean="0"/>
              <a:t>2</a:t>
            </a:r>
            <a:r>
              <a:rPr lang="en-IE" sz="2000" baseline="30000" dirty="0" smtClean="0">
                <a:latin typeface="Symbol" pitchFamily="18" charset="2"/>
              </a:rPr>
              <a:t>    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4511" y="2877229"/>
            <a:ext cx="7311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Parametric enhancement if the frequency  of modulations coincides with </a:t>
            </a:r>
            <a:r>
              <a:rPr lang="en-US" sz="2000" dirty="0" err="1" smtClean="0"/>
              <a:t>eigenfrequency</a:t>
            </a:r>
            <a:r>
              <a:rPr lang="en-US" sz="2000" dirty="0" smtClean="0"/>
              <a:t> of the system 1/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p</a:t>
            </a:r>
            <a:r>
              <a:rPr lang="en-IE" sz="2000" baseline="30000" dirty="0" smtClean="0">
                <a:latin typeface="Symbol" pitchFamily="18" charset="2"/>
              </a:rPr>
              <a:t>  </a:t>
            </a:r>
            <a:r>
              <a:rPr lang="en-IE" sz="2000" dirty="0" smtClean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4466" y="3785179"/>
            <a:ext cx="109515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</a:t>
            </a:r>
            <a:r>
              <a:rPr lang="en-US" sz="2000" baseline="-25000" dirty="0" err="1" smtClean="0">
                <a:latin typeface="Symbol" pitchFamily="18" charset="2"/>
              </a:rPr>
              <a:t>q</a:t>
            </a:r>
            <a:r>
              <a:rPr lang="en-US" sz="2000" baseline="-25000" dirty="0" smtClean="0">
                <a:latin typeface="Symbol" pitchFamily="18" charset="2"/>
              </a:rPr>
              <a:t> 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p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4469" y="4533395"/>
            <a:ext cx="665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</a:t>
            </a:r>
            <a:r>
              <a:rPr lang="en-US" sz="2000" baseline="-25000" dirty="0" err="1" smtClean="0"/>
              <a:t>p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</a:t>
            </a:r>
            <a:endParaRPr lang="en-IE" sz="2000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987745" y="4752753"/>
            <a:ext cx="146729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Freeform 17"/>
          <p:cNvSpPr/>
          <p:nvPr/>
        </p:nvSpPr>
        <p:spPr bwMode="auto">
          <a:xfrm>
            <a:off x="2966478" y="4795267"/>
            <a:ext cx="1531096" cy="318977"/>
          </a:xfrm>
          <a:custGeom>
            <a:avLst/>
            <a:gdLst>
              <a:gd name="connsiteX0" fmla="*/ 0 w 1371600"/>
              <a:gd name="connsiteY0" fmla="*/ 85060 h 318977"/>
              <a:gd name="connsiteX1" fmla="*/ 53162 w 1371600"/>
              <a:gd name="connsiteY1" fmla="*/ 318977 h 318977"/>
              <a:gd name="connsiteX2" fmla="*/ 74427 w 1371600"/>
              <a:gd name="connsiteY2" fmla="*/ 0 h 318977"/>
              <a:gd name="connsiteX3" fmla="*/ 1371600 w 1371600"/>
              <a:gd name="connsiteY3" fmla="*/ 0 h 318977"/>
              <a:gd name="connsiteX4" fmla="*/ 1371600 w 1371600"/>
              <a:gd name="connsiteY4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318977">
                <a:moveTo>
                  <a:pt x="0" y="85060"/>
                </a:moveTo>
                <a:lnTo>
                  <a:pt x="53162" y="318977"/>
                </a:lnTo>
                <a:lnTo>
                  <a:pt x="74427" y="0"/>
                </a:lnTo>
                <a:lnTo>
                  <a:pt x="1371600" y="0"/>
                </a:lnTo>
                <a:lnTo>
                  <a:pt x="1371600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7315" y="5141663"/>
            <a:ext cx="618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IE" sz="2000" dirty="0" smtClean="0"/>
              <a:t>&lt;</a:t>
            </a:r>
            <a:r>
              <a:rPr lang="en-IE" sz="2000" dirty="0" err="1" smtClean="0"/>
              <a:t>V</a:t>
            </a:r>
            <a:r>
              <a:rPr lang="en-IE" sz="2000" baseline="30000" dirty="0" err="1" smtClean="0"/>
              <a:t>r</a:t>
            </a:r>
            <a:r>
              <a:rPr lang="en-IE" sz="2000" baseline="30000" dirty="0" smtClean="0"/>
              <a:t> </a:t>
            </a:r>
            <a:r>
              <a:rPr lang="en-IE" sz="2000" dirty="0" smtClean="0">
                <a:sym typeface="Wingdings" pitchFamily="2" charset="2"/>
              </a:rPr>
              <a:t>&gt;</a:t>
            </a:r>
            <a:r>
              <a:rPr lang="en-IE" sz="2000" baseline="30000" dirty="0" smtClean="0"/>
              <a:t> </a:t>
            </a:r>
            <a:r>
              <a:rPr lang="en-IE" sz="2000" dirty="0" smtClean="0">
                <a:sym typeface="Wingdings" pitchFamily="2" charset="2"/>
              </a:rPr>
              <a:t>, &lt;</a:t>
            </a:r>
            <a:r>
              <a:rPr lang="en-IE" sz="2000" dirty="0" smtClean="0"/>
              <a:t>V’&gt;</a:t>
            </a:r>
            <a:r>
              <a:rPr lang="en-US" sz="2000" dirty="0" smtClean="0"/>
              <a:t> - potentials averaged over modulations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4089" y="5488331"/>
            <a:ext cx="691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Large transition probability develops over many periods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353552" y="209711"/>
            <a:ext cx="56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**</a:t>
            </a:r>
            <a:endParaRPr lang="en-I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6" name="Arc 5"/>
          <p:cNvSpPr/>
          <p:nvPr/>
        </p:nvSpPr>
        <p:spPr bwMode="auto">
          <a:xfrm>
            <a:off x="-1231268" y="1423507"/>
            <a:ext cx="3569946" cy="3690753"/>
          </a:xfrm>
          <a:prstGeom prst="arc">
            <a:avLst>
              <a:gd name="adj1" fmla="val 16200000"/>
              <a:gd name="adj2" fmla="val 5468144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Arc 6"/>
          <p:cNvSpPr/>
          <p:nvPr/>
        </p:nvSpPr>
        <p:spPr bwMode="auto">
          <a:xfrm>
            <a:off x="-965443" y="1711842"/>
            <a:ext cx="3018226" cy="3136604"/>
          </a:xfrm>
          <a:prstGeom prst="arc">
            <a:avLst>
              <a:gd name="adj1" fmla="val 16200000"/>
              <a:gd name="adj2" fmla="val 5379785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900530" y="2456121"/>
            <a:ext cx="202019" cy="191386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2306" y="2638829"/>
            <a:ext cx="637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</a:t>
            </a:r>
            <a:r>
              <a:rPr lang="en-US" sz="2000" b="1" dirty="0" err="1" smtClean="0"/>
              <a:t>x</a:t>
            </a:r>
            <a:endParaRPr lang="en-IE" sz="20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052783" y="2551814"/>
            <a:ext cx="57727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586860" y="2062731"/>
            <a:ext cx="871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dirty="0" smtClean="0"/>
              <a:t>, t) </a:t>
            </a:r>
            <a:endParaRPr lang="en-IE" sz="20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2052783" y="2307265"/>
            <a:ext cx="5772780" cy="15523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517055" y="2096577"/>
            <a:ext cx="88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</a:t>
            </a:r>
            <a:r>
              <a:rPr lang="en-US" sz="2000" dirty="0" smtClean="0"/>
              <a:t>,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err="1" smtClean="0">
                <a:latin typeface="Symbol" pitchFamily="18" charset="2"/>
              </a:rPr>
              <a:t>w</a:t>
            </a:r>
            <a:r>
              <a:rPr lang="en-IE" sz="2000" baseline="-25000" dirty="0" err="1" smtClean="0"/>
              <a:t>p</a:t>
            </a:r>
            <a:r>
              <a:rPr lang="en-US" sz="2000" dirty="0" smtClean="0"/>
              <a:t> </a:t>
            </a:r>
            <a:r>
              <a:rPr lang="en-US" sz="2000" b="1" dirty="0" smtClean="0"/>
              <a:t> </a:t>
            </a:r>
            <a:endParaRPr lang="en-IE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18115" y="2117868"/>
            <a:ext cx="2360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probe neutrino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78081" y="4384499"/>
            <a:ext cx="24419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 </a:t>
            </a:r>
            <a:r>
              <a:rPr lang="en-US" sz="2000" dirty="0" smtClean="0"/>
              <a:t>- 3 momentum</a:t>
            </a:r>
            <a:endParaRPr lang="en-IE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613812" y="3124046"/>
            <a:ext cx="88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</a:t>
            </a:r>
            <a:r>
              <a:rPr lang="en-US" sz="2000" dirty="0" smtClean="0"/>
              <a:t>,</a:t>
            </a:r>
            <a:r>
              <a:rPr lang="en-IE" sz="2000" dirty="0" smtClean="0">
                <a:latin typeface="Symbol" pitchFamily="18" charset="2"/>
              </a:rPr>
              <a:t> w</a:t>
            </a:r>
            <a:r>
              <a:rPr lang="en-IE" sz="2000" baseline="-25000" dirty="0" smtClean="0"/>
              <a:t>k</a:t>
            </a:r>
            <a:r>
              <a:rPr lang="en-US" sz="2000" dirty="0" smtClean="0"/>
              <a:t> </a:t>
            </a:r>
            <a:r>
              <a:rPr lang="en-US" sz="2000" b="1" dirty="0" smtClean="0"/>
              <a:t> </a:t>
            </a:r>
            <a:endParaRPr lang="en-IE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72760" y="2987746"/>
            <a:ext cx="36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</a:t>
            </a:r>
            <a:endParaRPr lang="en-IE" sz="2000" dirty="0"/>
          </a:p>
        </p:txBody>
      </p:sp>
      <p:sp>
        <p:nvSpPr>
          <p:cNvPr id="23" name="TextBox 22"/>
          <p:cNvSpPr txBox="1"/>
          <p:nvPr/>
        </p:nvSpPr>
        <p:spPr>
          <a:xfrm rot="20686981">
            <a:off x="2724730" y="3311755"/>
            <a:ext cx="2634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background neutrino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913373" y="3356000"/>
            <a:ext cx="361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.</a:t>
            </a:r>
            <a:endParaRPr lang="en-IE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482456" y="5135526"/>
            <a:ext cx="2377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Production point - the point of last inelastic collision</a:t>
            </a:r>
            <a:endParaRPr lang="en-IE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783392" y="4057699"/>
            <a:ext cx="47119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= e, </a:t>
            </a:r>
            <a:r>
              <a:rPr lang="en-US" sz="2000" dirty="0" smtClean="0">
                <a:latin typeface="Symbol" pitchFamily="18" charset="2"/>
              </a:rPr>
              <a:t>t  </a:t>
            </a:r>
            <a:r>
              <a:rPr lang="en-US" sz="2000" dirty="0" smtClean="0"/>
              <a:t>-flavor at the production </a:t>
            </a:r>
            <a:endParaRPr lang="en-IE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98008" y="1063539"/>
            <a:ext cx="2312484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Production region</a:t>
            </a:r>
            <a:endParaRPr lang="en-IE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62127" y="4742077"/>
            <a:ext cx="502035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 – length of trajectory from production </a:t>
            </a:r>
          </a:p>
          <a:p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, 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) </a:t>
            </a:r>
            <a:r>
              <a:rPr lang="en-IE" sz="2000" dirty="0" smtClean="0"/>
              <a:t> </a:t>
            </a:r>
            <a:r>
              <a:rPr lang="en-US" sz="2000" dirty="0" smtClean="0"/>
              <a:t>to interaction point (</a:t>
            </a:r>
            <a:r>
              <a:rPr lang="en-US" sz="2000" b="1" dirty="0" smtClean="0"/>
              <a:t>x</a:t>
            </a:r>
            <a:r>
              <a:rPr lang="en-US" sz="2000" dirty="0" smtClean="0"/>
              <a:t>, t) </a:t>
            </a:r>
            <a:endParaRPr lang="en-IE" sz="20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212080" y="3404640"/>
            <a:ext cx="1041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, 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) </a:t>
            </a:r>
            <a:endParaRPr lang="en-IE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3789587" y="6015484"/>
            <a:ext cx="4074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dirty="0" smtClean="0"/>
              <a:t>, t),</a:t>
            </a:r>
            <a:r>
              <a:rPr lang="en-US" sz="2000" b="1" dirty="0" smtClean="0"/>
              <a:t> k </a:t>
            </a:r>
            <a:r>
              <a:rPr lang="en-US" sz="2000" dirty="0" smtClean="0"/>
              <a:t>and l determine (</a:t>
            </a:r>
            <a:r>
              <a:rPr lang="en-US" sz="2000" b="1" dirty="0" smtClean="0"/>
              <a:t>x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, 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) </a:t>
            </a:r>
            <a:endParaRPr lang="en-IE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464388" y="5662623"/>
            <a:ext cx="462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(a, l, </a:t>
            </a:r>
            <a:r>
              <a:rPr lang="en-US" sz="2000" b="1" dirty="0" smtClean="0"/>
              <a:t>k</a:t>
            </a:r>
            <a:r>
              <a:rPr lang="en-US" sz="2000" dirty="0" smtClean="0"/>
              <a:t>)  characterize a given mode  </a:t>
            </a:r>
            <a:endParaRPr lang="en-IE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342334" y="1684443"/>
            <a:ext cx="2265601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interaction point</a:t>
            </a:r>
            <a:endParaRPr lang="en-IE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927544" y="2051679"/>
            <a:ext cx="361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.</a:t>
            </a:r>
            <a:endParaRPr lang="en-IE" sz="4000" dirty="0"/>
          </a:p>
        </p:txBody>
      </p:sp>
      <p:sp>
        <p:nvSpPr>
          <p:cNvPr id="34" name="WordArt 11"/>
          <p:cNvSpPr>
            <a:spLocks noChangeArrowheads="1" noChangeShapeType="1" noTextEdit="1"/>
          </p:cNvSpPr>
          <p:nvPr/>
        </p:nvSpPr>
        <p:spPr bwMode="auto">
          <a:xfrm>
            <a:off x="572440" y="148856"/>
            <a:ext cx="6774638" cy="806819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Summation over background neutrinos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-10037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 bwMode="auto">
          <a:xfrm>
            <a:off x="976494" y="1265277"/>
            <a:ext cx="6211147" cy="1339701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731" y="3418963"/>
            <a:ext cx="578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V</a:t>
            </a:r>
            <a:r>
              <a:rPr lang="en-IE" sz="2000" i="1" baseline="-25000" dirty="0" err="1" smtClean="0">
                <a:latin typeface="Symbol" pitchFamily="18" charset="2"/>
              </a:rPr>
              <a:t>n</a:t>
            </a:r>
            <a:r>
              <a:rPr lang="en-IE" sz="2000" i="1" baseline="-25000" dirty="0" smtClean="0">
                <a:latin typeface="Symbol" pitchFamily="18" charset="2"/>
              </a:rPr>
              <a:t> </a:t>
            </a:r>
            <a:r>
              <a:rPr lang="en-IE" sz="2000" i="1" dirty="0" smtClean="0"/>
              <a:t> = </a:t>
            </a:r>
            <a:r>
              <a:rPr lang="en-IE" sz="2000" i="1" baseline="-25000" dirty="0" smtClean="0">
                <a:latin typeface="Symbol" pitchFamily="18" charset="2"/>
              </a:rPr>
              <a:t>  </a:t>
            </a:r>
            <a:r>
              <a:rPr lang="en-IE" sz="2000" dirty="0" smtClean="0"/>
              <a:t> </a:t>
            </a:r>
            <a:r>
              <a:rPr lang="en-IE" sz="2000" dirty="0" err="1" smtClean="0"/>
              <a:t>d</a:t>
            </a:r>
            <a:r>
              <a:rPr lang="en-IE" sz="2000" b="1" dirty="0" err="1" smtClean="0"/>
              <a:t>k</a:t>
            </a:r>
            <a:r>
              <a:rPr lang="en-IE" sz="2000" dirty="0" smtClean="0"/>
              <a:t>  dl  [</a:t>
            </a:r>
            <a:r>
              <a:rPr lang="en-IE" sz="2000" dirty="0" err="1" smtClean="0"/>
              <a:t>V</a:t>
            </a:r>
            <a:r>
              <a:rPr lang="en-IE" sz="2000" i="1" baseline="-25000" dirty="0" err="1" smtClean="0">
                <a:latin typeface="Symbol" pitchFamily="18" charset="2"/>
              </a:rPr>
              <a:t>n</a:t>
            </a:r>
            <a:r>
              <a:rPr lang="en-IE" sz="2000" baseline="30000" dirty="0" err="1" smtClean="0"/>
              <a:t>e</a:t>
            </a:r>
            <a:r>
              <a:rPr lang="en-IE" sz="2000" dirty="0" smtClean="0"/>
              <a:t> (</a:t>
            </a:r>
            <a:r>
              <a:rPr lang="en-IE" sz="2000" b="1" dirty="0" smtClean="0"/>
              <a:t>k</a:t>
            </a:r>
            <a:r>
              <a:rPr lang="en-IE" sz="2000" dirty="0" smtClean="0"/>
              <a:t>, l) - </a:t>
            </a:r>
            <a:r>
              <a:rPr lang="en-IE" sz="2000" dirty="0" err="1" smtClean="0"/>
              <a:t>V</a:t>
            </a:r>
            <a:r>
              <a:rPr lang="en-IE" sz="2000" i="1" baseline="-25000" dirty="0" err="1" smtClean="0">
                <a:latin typeface="Symbol" pitchFamily="18" charset="2"/>
              </a:rPr>
              <a:t>n</a:t>
            </a:r>
            <a:r>
              <a:rPr lang="en-IE" sz="2000" baseline="30000" dirty="0" err="1" smtClean="0">
                <a:latin typeface="Symbol" pitchFamily="18" charset="2"/>
              </a:rPr>
              <a:t>t</a:t>
            </a:r>
            <a:r>
              <a:rPr lang="en-IE" sz="2000" dirty="0" smtClean="0"/>
              <a:t> (</a:t>
            </a:r>
            <a:r>
              <a:rPr lang="en-IE" sz="2000" b="1" dirty="0" smtClean="0"/>
              <a:t>k</a:t>
            </a:r>
            <a:r>
              <a:rPr lang="en-IE" sz="2000" dirty="0" smtClean="0"/>
              <a:t>, l)] (1 – P</a:t>
            </a:r>
            <a:r>
              <a:rPr lang="en-IE" sz="2000" baseline="-25000" dirty="0" smtClean="0"/>
              <a:t>e</a:t>
            </a:r>
            <a:r>
              <a:rPr lang="en-IE" sz="2000" baseline="-25000" dirty="0" smtClean="0">
                <a:latin typeface="Symbol" pitchFamily="18" charset="2"/>
              </a:rPr>
              <a:t>t </a:t>
            </a:r>
            <a:r>
              <a:rPr lang="en-IE" sz="2000" dirty="0" smtClean="0"/>
              <a:t>(</a:t>
            </a:r>
            <a:r>
              <a:rPr lang="en-IE" sz="2000" b="1" dirty="0" smtClean="0"/>
              <a:t>k</a:t>
            </a:r>
            <a:r>
              <a:rPr lang="en-IE" sz="2000" dirty="0" smtClean="0"/>
              <a:t>, l) )  </a:t>
            </a:r>
            <a:r>
              <a:rPr lang="en-IE" sz="2000" baseline="30000" dirty="0" smtClean="0"/>
              <a:t>    </a:t>
            </a:r>
            <a:r>
              <a:rPr lang="en-IE" sz="2000" i="1" baseline="-25000" dirty="0" smtClean="0">
                <a:latin typeface="Symbol" pitchFamily="18" charset="2"/>
              </a:rPr>
              <a:t>     </a:t>
            </a:r>
            <a:r>
              <a:rPr lang="en-IE" sz="2000" dirty="0" smtClean="0"/>
              <a:t>     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837767" y="1412875"/>
            <a:ext cx="5424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IE" sz="2000" dirty="0" smtClean="0"/>
              <a:t> cos2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w</a:t>
            </a:r>
            <a:r>
              <a:rPr lang="en-IE" sz="2000" baseline="-25000" dirty="0" err="1" smtClean="0"/>
              <a:t>p</a:t>
            </a:r>
            <a:r>
              <a:rPr lang="en-IE" sz="2000" dirty="0" smtClean="0"/>
              <a:t> + </a:t>
            </a:r>
            <a:r>
              <a:rPr lang="en-IE" sz="2000" dirty="0" err="1" smtClean="0"/>
              <a:t>V</a:t>
            </a:r>
            <a:r>
              <a:rPr lang="en-IE" sz="2000" baseline="-25000" dirty="0" err="1" smtClean="0"/>
              <a:t>e</a:t>
            </a:r>
            <a:r>
              <a:rPr lang="en-IE" sz="2000" dirty="0" smtClean="0"/>
              <a:t> + </a:t>
            </a:r>
            <a:r>
              <a:rPr lang="en-IE" sz="2000" dirty="0" err="1" smtClean="0"/>
              <a:t>V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       sin2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w</a:t>
            </a:r>
            <a:r>
              <a:rPr lang="en-IE" sz="2000" baseline="-25000" dirty="0" err="1" smtClean="0"/>
              <a:t>p</a:t>
            </a:r>
            <a:r>
              <a:rPr lang="en-IE" sz="2000" dirty="0" smtClean="0"/>
              <a:t> + 2V</a:t>
            </a:r>
            <a:r>
              <a:rPr lang="en-IE" sz="2000" baseline="-25000" dirty="0" smtClean="0">
                <a:latin typeface="Symbol" pitchFamily="18" charset="2"/>
              </a:rPr>
              <a:t>n </a:t>
            </a:r>
            <a:r>
              <a:rPr lang="en-IE" sz="2000" dirty="0" err="1" smtClean="0"/>
              <a:t>e</a:t>
            </a:r>
            <a:r>
              <a:rPr lang="en-IE" sz="2000" baseline="30000" dirty="0" err="1" smtClean="0"/>
              <a:t>i</a:t>
            </a:r>
            <a:r>
              <a:rPr lang="en-IE" sz="2000" baseline="30000" dirty="0" err="1" smtClean="0">
                <a:latin typeface="Symbol" pitchFamily="18" charset="2"/>
              </a:rPr>
              <a:t>f</a:t>
            </a:r>
            <a:r>
              <a:rPr lang="en-IE" sz="2000" baseline="30000" dirty="0" smtClean="0"/>
              <a:t>   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r>
              <a:rPr lang="en-IE" sz="2000" dirty="0" smtClean="0"/>
              <a:t>  </a:t>
            </a:r>
          </a:p>
          <a:p>
            <a:r>
              <a:rPr lang="en-IE" sz="2000" dirty="0" smtClean="0"/>
              <a:t>  </a:t>
            </a:r>
          </a:p>
          <a:p>
            <a:r>
              <a:rPr lang="en-IE" sz="2000" dirty="0" smtClean="0"/>
              <a:t>  sin2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w</a:t>
            </a:r>
            <a:r>
              <a:rPr lang="en-IE" sz="2000" baseline="-25000" dirty="0" err="1" smtClean="0"/>
              <a:t>p</a:t>
            </a:r>
            <a:r>
              <a:rPr lang="en-IE" sz="2000" dirty="0" smtClean="0"/>
              <a:t> + 2V</a:t>
            </a:r>
            <a:r>
              <a:rPr lang="en-IE" sz="2000" baseline="-25000" dirty="0" smtClean="0">
                <a:latin typeface="Symbol" pitchFamily="18" charset="2"/>
              </a:rPr>
              <a:t>n </a:t>
            </a:r>
            <a:r>
              <a:rPr lang="en-IE" sz="2000" dirty="0" smtClean="0"/>
              <a:t>e</a:t>
            </a:r>
            <a:r>
              <a:rPr lang="en-IE" sz="2000" baseline="30000" dirty="0" smtClean="0"/>
              <a:t>-i</a:t>
            </a:r>
            <a:r>
              <a:rPr lang="en-IE" sz="2000" baseline="30000" dirty="0" smtClean="0">
                <a:latin typeface="Symbol" pitchFamily="18" charset="2"/>
              </a:rPr>
              <a:t>f                   </a:t>
            </a:r>
            <a:r>
              <a:rPr lang="en-IE" sz="2000" dirty="0" smtClean="0"/>
              <a:t>cos2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w</a:t>
            </a:r>
            <a:r>
              <a:rPr lang="en-IE" sz="2000" baseline="-25000" dirty="0" err="1" smtClean="0"/>
              <a:t>p</a:t>
            </a:r>
            <a:r>
              <a:rPr lang="en-IE" sz="2000" dirty="0" smtClean="0"/>
              <a:t> - </a:t>
            </a:r>
            <a:r>
              <a:rPr lang="en-IE" sz="2000" dirty="0" err="1" smtClean="0"/>
              <a:t>V</a:t>
            </a:r>
            <a:r>
              <a:rPr lang="en-IE" sz="2000" baseline="-25000" dirty="0" err="1" smtClean="0"/>
              <a:t>e</a:t>
            </a:r>
            <a:r>
              <a:rPr lang="en-IE" sz="2000" dirty="0" smtClean="0"/>
              <a:t> - </a:t>
            </a:r>
            <a:r>
              <a:rPr lang="en-IE" sz="2000" dirty="0" err="1" smtClean="0"/>
              <a:t>V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3466179" y="2062689"/>
            <a:ext cx="1701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81004" y="1444774"/>
            <a:ext cx="1701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Double Bracket 31"/>
          <p:cNvSpPr/>
          <p:nvPr/>
        </p:nvSpPr>
        <p:spPr bwMode="auto">
          <a:xfrm>
            <a:off x="1859033" y="1380976"/>
            <a:ext cx="5142581" cy="1138938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9783" y="1693357"/>
            <a:ext cx="973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 = ½ </a:t>
            </a:r>
            <a:endParaRPr lang="en-IE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698263" y="4117872"/>
            <a:ext cx="7845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V</a:t>
            </a:r>
            <a:r>
              <a:rPr lang="en-IE" sz="2000" i="1" baseline="-25000" dirty="0" err="1" smtClean="0">
                <a:latin typeface="Symbol" pitchFamily="18" charset="2"/>
              </a:rPr>
              <a:t>n</a:t>
            </a:r>
            <a:r>
              <a:rPr lang="en-IE" sz="2000" i="1" baseline="-25000" dirty="0" smtClean="0">
                <a:latin typeface="Symbol" pitchFamily="18" charset="2"/>
              </a:rPr>
              <a:t> </a:t>
            </a:r>
            <a:r>
              <a:rPr lang="en-IE" sz="2000" dirty="0" err="1" smtClean="0"/>
              <a:t>e</a:t>
            </a:r>
            <a:r>
              <a:rPr lang="en-IE" sz="2000" baseline="30000" dirty="0" err="1" smtClean="0"/>
              <a:t>i</a:t>
            </a:r>
            <a:r>
              <a:rPr lang="en-IE" sz="2000" baseline="30000" dirty="0" err="1" smtClean="0">
                <a:latin typeface="Symbol" pitchFamily="18" charset="2"/>
              </a:rPr>
              <a:t>f</a:t>
            </a:r>
            <a:r>
              <a:rPr lang="en-IE" sz="2000" i="1" dirty="0" smtClean="0"/>
              <a:t> =</a:t>
            </a:r>
            <a:r>
              <a:rPr lang="en-IE" sz="2000" i="1" baseline="-25000" dirty="0" smtClean="0">
                <a:latin typeface="Symbol" pitchFamily="18" charset="2"/>
              </a:rPr>
              <a:t>  </a:t>
            </a:r>
            <a:r>
              <a:rPr lang="en-IE" sz="2000" dirty="0" smtClean="0"/>
              <a:t> </a:t>
            </a:r>
            <a:r>
              <a:rPr lang="en-IE" sz="2000" dirty="0" err="1" smtClean="0"/>
              <a:t>d</a:t>
            </a:r>
            <a:r>
              <a:rPr lang="en-IE" sz="2000" b="1" dirty="0" err="1" smtClean="0"/>
              <a:t>k</a:t>
            </a:r>
            <a:r>
              <a:rPr lang="en-IE" sz="2000" dirty="0" smtClean="0"/>
              <a:t>  dl  [</a:t>
            </a:r>
            <a:r>
              <a:rPr lang="en-IE" sz="2000" dirty="0" err="1" smtClean="0"/>
              <a:t>V</a:t>
            </a:r>
            <a:r>
              <a:rPr lang="en-IE" sz="2000" i="1" baseline="-25000" dirty="0" err="1" smtClean="0">
                <a:latin typeface="Symbol" pitchFamily="18" charset="2"/>
              </a:rPr>
              <a:t>n</a:t>
            </a:r>
            <a:r>
              <a:rPr lang="en-IE" sz="2000" baseline="30000" dirty="0" err="1" smtClean="0"/>
              <a:t>e</a:t>
            </a:r>
            <a:r>
              <a:rPr lang="en-IE" sz="2000" dirty="0" smtClean="0"/>
              <a:t> </a:t>
            </a:r>
            <a:r>
              <a:rPr lang="en-IE" sz="2000" b="1" dirty="0" smtClean="0"/>
              <a:t>(k</a:t>
            </a:r>
            <a:r>
              <a:rPr lang="en-IE" sz="2000" dirty="0" smtClean="0"/>
              <a:t>, l) - </a:t>
            </a:r>
            <a:r>
              <a:rPr lang="en-IE" sz="2000" dirty="0" err="1" smtClean="0"/>
              <a:t>V</a:t>
            </a:r>
            <a:r>
              <a:rPr lang="en-IE" sz="2000" i="1" baseline="-25000" dirty="0" err="1" smtClean="0">
                <a:latin typeface="Symbol" pitchFamily="18" charset="2"/>
              </a:rPr>
              <a:t>n</a:t>
            </a:r>
            <a:r>
              <a:rPr lang="en-IE" sz="2000" baseline="30000" dirty="0" err="1" smtClean="0">
                <a:latin typeface="Symbol" pitchFamily="18" charset="2"/>
              </a:rPr>
              <a:t>t</a:t>
            </a:r>
            <a:r>
              <a:rPr lang="en-IE" sz="2000" dirty="0" smtClean="0"/>
              <a:t> (</a:t>
            </a:r>
            <a:r>
              <a:rPr lang="en-IE" sz="2000" b="1" dirty="0" smtClean="0"/>
              <a:t>k</a:t>
            </a:r>
            <a:r>
              <a:rPr lang="en-IE" sz="2000" dirty="0" smtClean="0"/>
              <a:t>, l)] </a:t>
            </a:r>
            <a:r>
              <a:rPr lang="en-IE" sz="2000" dirty="0" err="1" smtClean="0"/>
              <a:t>e</a:t>
            </a:r>
            <a:r>
              <a:rPr lang="en-IE" sz="2000" baseline="30000" dirty="0" err="1" smtClean="0"/>
              <a:t>i</a:t>
            </a:r>
            <a:r>
              <a:rPr lang="en-IE" sz="2000" baseline="30000" dirty="0" err="1" smtClean="0">
                <a:latin typeface="Symbol" pitchFamily="18" charset="2"/>
              </a:rPr>
              <a:t>f</a:t>
            </a:r>
            <a:r>
              <a:rPr lang="en-IE" sz="2000" b="1" baseline="30000" dirty="0" smtClean="0"/>
              <a:t>(</a:t>
            </a:r>
            <a:r>
              <a:rPr lang="en-IE" sz="2000" b="1" baseline="30000" dirty="0" err="1" smtClean="0"/>
              <a:t>k,l</a:t>
            </a:r>
            <a:r>
              <a:rPr lang="en-IE" sz="2000" baseline="30000" dirty="0" smtClean="0"/>
              <a:t>)</a:t>
            </a:r>
            <a:r>
              <a:rPr lang="en-IE" sz="2000" dirty="0" smtClean="0"/>
              <a:t>   P</a:t>
            </a:r>
            <a:r>
              <a:rPr lang="en-IE" sz="2000" baseline="-25000" dirty="0" smtClean="0"/>
              <a:t>e</a:t>
            </a:r>
            <a:r>
              <a:rPr lang="en-IE" sz="2000" baseline="-25000" dirty="0" smtClean="0">
                <a:latin typeface="Symbol" pitchFamily="18" charset="2"/>
              </a:rPr>
              <a:t>t </a:t>
            </a:r>
            <a:r>
              <a:rPr lang="en-IE" sz="2000" dirty="0" smtClean="0"/>
              <a:t>(</a:t>
            </a:r>
            <a:r>
              <a:rPr lang="en-IE" sz="2000" b="1" dirty="0" smtClean="0"/>
              <a:t>k</a:t>
            </a:r>
            <a:r>
              <a:rPr lang="en-IE" sz="2000" dirty="0" smtClean="0"/>
              <a:t>, l) (1 – P</a:t>
            </a:r>
            <a:r>
              <a:rPr lang="en-IE" sz="2000" baseline="-25000" dirty="0" smtClean="0"/>
              <a:t>e</a:t>
            </a:r>
            <a:r>
              <a:rPr lang="en-IE" sz="2000" baseline="-25000" dirty="0" smtClean="0">
                <a:latin typeface="Symbol" pitchFamily="18" charset="2"/>
              </a:rPr>
              <a:t>t </a:t>
            </a:r>
            <a:r>
              <a:rPr lang="en-IE" sz="2000" dirty="0" smtClean="0"/>
              <a:t>(</a:t>
            </a:r>
            <a:r>
              <a:rPr lang="en-IE" sz="2000" b="1" dirty="0" smtClean="0"/>
              <a:t>k</a:t>
            </a:r>
            <a:r>
              <a:rPr lang="en-IE" sz="2000" dirty="0" smtClean="0"/>
              <a:t>, l))  </a:t>
            </a:r>
            <a:r>
              <a:rPr lang="en-IE" sz="2000" baseline="30000" dirty="0" smtClean="0"/>
              <a:t>    </a:t>
            </a:r>
            <a:r>
              <a:rPr lang="en-IE" sz="2000" i="1" baseline="-25000" dirty="0" smtClean="0">
                <a:latin typeface="Symbol" pitchFamily="18" charset="2"/>
              </a:rPr>
              <a:t>     </a:t>
            </a:r>
            <a:r>
              <a:rPr lang="en-IE" sz="2000" dirty="0" smtClean="0"/>
              <a:t>     </a:t>
            </a:r>
            <a:endParaRPr lang="en-IE" sz="2000" dirty="0"/>
          </a:p>
        </p:txBody>
      </p:sp>
      <p:sp>
        <p:nvSpPr>
          <p:cNvPr id="45" name="Freeform 44"/>
          <p:cNvSpPr/>
          <p:nvPr/>
        </p:nvSpPr>
        <p:spPr bwMode="auto">
          <a:xfrm>
            <a:off x="2013096" y="4010821"/>
            <a:ext cx="191386" cy="568274"/>
          </a:xfrm>
          <a:custGeom>
            <a:avLst/>
            <a:gdLst>
              <a:gd name="connsiteX0" fmla="*/ 180753 w 180753"/>
              <a:gd name="connsiteY0" fmla="*/ 177209 h 825795"/>
              <a:gd name="connsiteX1" fmla="*/ 138223 w 180753"/>
              <a:gd name="connsiteY1" fmla="*/ 92149 h 825795"/>
              <a:gd name="connsiteX2" fmla="*/ 53162 w 180753"/>
              <a:gd name="connsiteY2" fmla="*/ 730102 h 825795"/>
              <a:gd name="connsiteX3" fmla="*/ 0 w 180753"/>
              <a:gd name="connsiteY3" fmla="*/ 666307 h 82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53" h="825795">
                <a:moveTo>
                  <a:pt x="180753" y="177209"/>
                </a:moveTo>
                <a:cubicBezTo>
                  <a:pt x="170120" y="88604"/>
                  <a:pt x="159488" y="0"/>
                  <a:pt x="138223" y="92149"/>
                </a:cubicBezTo>
                <a:cubicBezTo>
                  <a:pt x="116958" y="184298"/>
                  <a:pt x="76199" y="634409"/>
                  <a:pt x="53162" y="730102"/>
                </a:cubicBezTo>
                <a:cubicBezTo>
                  <a:pt x="30125" y="825795"/>
                  <a:pt x="15062" y="746051"/>
                  <a:pt x="0" y="66630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5603359" y="4146713"/>
            <a:ext cx="2668772" cy="350875"/>
          </a:xfrm>
          <a:custGeom>
            <a:avLst/>
            <a:gdLst>
              <a:gd name="connsiteX0" fmla="*/ 0 w 2668772"/>
              <a:gd name="connsiteY0" fmla="*/ 116958 h 350875"/>
              <a:gd name="connsiteX1" fmla="*/ 74427 w 2668772"/>
              <a:gd name="connsiteY1" fmla="*/ 350875 h 350875"/>
              <a:gd name="connsiteX2" fmla="*/ 138223 w 2668772"/>
              <a:gd name="connsiteY2" fmla="*/ 0 h 350875"/>
              <a:gd name="connsiteX3" fmla="*/ 2668772 w 2668772"/>
              <a:gd name="connsiteY3" fmla="*/ 0 h 3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8772" h="350875">
                <a:moveTo>
                  <a:pt x="0" y="116958"/>
                </a:moveTo>
                <a:lnTo>
                  <a:pt x="74427" y="350875"/>
                </a:lnTo>
                <a:lnTo>
                  <a:pt x="138223" y="0"/>
                </a:lnTo>
                <a:lnTo>
                  <a:pt x="2668772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1076" y="5263125"/>
            <a:ext cx="4486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V</a:t>
            </a:r>
            <a:r>
              <a:rPr lang="en-IE" sz="2000" i="1" baseline="-25000" dirty="0" err="1" smtClean="0">
                <a:latin typeface="Symbol" pitchFamily="18" charset="2"/>
              </a:rPr>
              <a:t>n</a:t>
            </a:r>
            <a:r>
              <a:rPr lang="en-IE" sz="2000" baseline="30000" dirty="0" err="1" smtClean="0"/>
              <a:t>a</a:t>
            </a:r>
            <a:r>
              <a:rPr lang="en-IE" sz="2000" dirty="0" smtClean="0"/>
              <a:t> </a:t>
            </a:r>
            <a:r>
              <a:rPr lang="en-IE" sz="2000" b="1" dirty="0" smtClean="0"/>
              <a:t>(k</a:t>
            </a:r>
            <a:r>
              <a:rPr lang="en-IE" sz="2000" dirty="0" smtClean="0"/>
              <a:t>, l) =  2</a:t>
            </a:r>
            <a:r>
              <a:rPr lang="en-US" sz="2000" dirty="0" smtClean="0"/>
              <a:t> G</a:t>
            </a:r>
            <a:r>
              <a:rPr lang="en-US" sz="2000" baseline="-25000" dirty="0" smtClean="0"/>
              <a:t>F </a:t>
            </a:r>
            <a:r>
              <a:rPr lang="en-IE" sz="2000" dirty="0" err="1" smtClean="0"/>
              <a:t>n</a:t>
            </a:r>
            <a:r>
              <a:rPr lang="en-IE" sz="2000" i="1" baseline="-25000" dirty="0" err="1" smtClean="0">
                <a:latin typeface="Symbol" pitchFamily="18" charset="2"/>
              </a:rPr>
              <a:t>n</a:t>
            </a:r>
            <a:r>
              <a:rPr lang="en-IE" sz="2000" baseline="30000" dirty="0" err="1" smtClean="0"/>
              <a:t>a</a:t>
            </a:r>
            <a:r>
              <a:rPr lang="en-IE" sz="2000" dirty="0" smtClean="0"/>
              <a:t> </a:t>
            </a:r>
            <a:r>
              <a:rPr lang="en-IE" sz="2000" b="1" dirty="0" smtClean="0"/>
              <a:t>(k,</a:t>
            </a:r>
            <a:r>
              <a:rPr lang="en-IE" sz="2000" dirty="0" smtClean="0"/>
              <a:t> l)</a:t>
            </a:r>
            <a:r>
              <a:rPr lang="en-US" sz="2000" dirty="0" smtClean="0"/>
              <a:t> (1 – </a:t>
            </a:r>
            <a:r>
              <a:rPr lang="en-US" sz="2000" b="1" dirty="0" err="1" smtClean="0"/>
              <a:t>v</a:t>
            </a:r>
            <a:r>
              <a:rPr lang="en-US" sz="20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2000" dirty="0" smtClean="0"/>
              <a:t> </a:t>
            </a:r>
            <a:r>
              <a:rPr lang="en-US" sz="2000" b="1" dirty="0" err="1" smtClean="0"/>
              <a:t>v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) </a:t>
            </a:r>
            <a:endParaRPr lang="en-IE" sz="2000" dirty="0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2002462" y="5305270"/>
            <a:ext cx="304800" cy="304800"/>
          </a:xfrm>
          <a:custGeom>
            <a:avLst/>
            <a:gdLst>
              <a:gd name="T0" fmla="*/ 0 w 192"/>
              <a:gd name="T1" fmla="*/ 96 h 192"/>
              <a:gd name="T2" fmla="*/ 48 w 192"/>
              <a:gd name="T3" fmla="*/ 192 h 192"/>
              <a:gd name="T4" fmla="*/ 48 w 192"/>
              <a:gd name="T5" fmla="*/ 0 h 192"/>
              <a:gd name="T6" fmla="*/ 192 w 192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92"/>
              <a:gd name="T14" fmla="*/ 192 w 19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92">
                <a:moveTo>
                  <a:pt x="0" y="96"/>
                </a:moveTo>
                <a:lnTo>
                  <a:pt x="48" y="192"/>
                </a:lnTo>
                <a:lnTo>
                  <a:pt x="48" y="0"/>
                </a:lnTo>
                <a:lnTo>
                  <a:pt x="192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591695" y="1391609"/>
            <a:ext cx="515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n</a:t>
            </a:r>
            <a:r>
              <a:rPr lang="en-IE" sz="2000" baseline="-25000" dirty="0" smtClean="0"/>
              <a:t>e</a:t>
            </a:r>
            <a:endParaRPr lang="en-IE" sz="2000" dirty="0" smtClean="0">
              <a:latin typeface="Symbol" pitchFamily="18" charset="2"/>
            </a:endParaRPr>
          </a:p>
          <a:p>
            <a:endParaRPr lang="en-IE" sz="2000" dirty="0" smtClean="0">
              <a:latin typeface="Symbol" pitchFamily="18" charset="2"/>
            </a:endParaRPr>
          </a:p>
          <a:p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>
                <a:latin typeface="Symbol" pitchFamily="18" charset="2"/>
              </a:rPr>
              <a:t>t</a:t>
            </a:r>
            <a:endParaRPr lang="en-IE" sz="2000" dirty="0">
              <a:latin typeface="Symbol" pitchFamily="18" charset="2"/>
            </a:endParaRPr>
          </a:p>
        </p:txBody>
      </p:sp>
      <p:sp>
        <p:nvSpPr>
          <p:cNvPr id="55" name="Double Bracket 54"/>
          <p:cNvSpPr/>
          <p:nvPr/>
        </p:nvSpPr>
        <p:spPr bwMode="auto">
          <a:xfrm>
            <a:off x="7549163" y="1380976"/>
            <a:ext cx="515751" cy="1075140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14241" y="5284391"/>
            <a:ext cx="1158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 = e, 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798877" y="4149050"/>
            <a:ext cx="1701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Freeform 27"/>
          <p:cNvSpPr/>
          <p:nvPr/>
        </p:nvSpPr>
        <p:spPr bwMode="auto">
          <a:xfrm>
            <a:off x="1591314" y="4014359"/>
            <a:ext cx="191386" cy="568274"/>
          </a:xfrm>
          <a:custGeom>
            <a:avLst/>
            <a:gdLst>
              <a:gd name="connsiteX0" fmla="*/ 180753 w 180753"/>
              <a:gd name="connsiteY0" fmla="*/ 177209 h 825795"/>
              <a:gd name="connsiteX1" fmla="*/ 138223 w 180753"/>
              <a:gd name="connsiteY1" fmla="*/ 92149 h 825795"/>
              <a:gd name="connsiteX2" fmla="*/ 53162 w 180753"/>
              <a:gd name="connsiteY2" fmla="*/ 730102 h 825795"/>
              <a:gd name="connsiteX3" fmla="*/ 0 w 180753"/>
              <a:gd name="connsiteY3" fmla="*/ 666307 h 82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53" h="825795">
                <a:moveTo>
                  <a:pt x="180753" y="177209"/>
                </a:moveTo>
                <a:cubicBezTo>
                  <a:pt x="170120" y="88604"/>
                  <a:pt x="159488" y="0"/>
                  <a:pt x="138223" y="92149"/>
                </a:cubicBezTo>
                <a:cubicBezTo>
                  <a:pt x="116958" y="184298"/>
                  <a:pt x="76199" y="634409"/>
                  <a:pt x="53162" y="730102"/>
                </a:cubicBezTo>
                <a:cubicBezTo>
                  <a:pt x="30125" y="825795"/>
                  <a:pt x="15062" y="746051"/>
                  <a:pt x="0" y="66630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1329027" y="3326752"/>
            <a:ext cx="191386" cy="568274"/>
          </a:xfrm>
          <a:custGeom>
            <a:avLst/>
            <a:gdLst>
              <a:gd name="connsiteX0" fmla="*/ 180753 w 180753"/>
              <a:gd name="connsiteY0" fmla="*/ 177209 h 825795"/>
              <a:gd name="connsiteX1" fmla="*/ 138223 w 180753"/>
              <a:gd name="connsiteY1" fmla="*/ 92149 h 825795"/>
              <a:gd name="connsiteX2" fmla="*/ 53162 w 180753"/>
              <a:gd name="connsiteY2" fmla="*/ 730102 h 825795"/>
              <a:gd name="connsiteX3" fmla="*/ 0 w 180753"/>
              <a:gd name="connsiteY3" fmla="*/ 666307 h 82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53" h="825795">
                <a:moveTo>
                  <a:pt x="180753" y="177209"/>
                </a:moveTo>
                <a:cubicBezTo>
                  <a:pt x="170120" y="88604"/>
                  <a:pt x="159488" y="0"/>
                  <a:pt x="138223" y="92149"/>
                </a:cubicBezTo>
                <a:cubicBezTo>
                  <a:pt x="116958" y="184298"/>
                  <a:pt x="76199" y="634409"/>
                  <a:pt x="53162" y="730102"/>
                </a:cubicBezTo>
                <a:cubicBezTo>
                  <a:pt x="30125" y="825795"/>
                  <a:pt x="15062" y="746051"/>
                  <a:pt x="0" y="66630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1775613" y="3337385"/>
            <a:ext cx="191386" cy="568274"/>
          </a:xfrm>
          <a:custGeom>
            <a:avLst/>
            <a:gdLst>
              <a:gd name="connsiteX0" fmla="*/ 180753 w 180753"/>
              <a:gd name="connsiteY0" fmla="*/ 177209 h 825795"/>
              <a:gd name="connsiteX1" fmla="*/ 138223 w 180753"/>
              <a:gd name="connsiteY1" fmla="*/ 92149 h 825795"/>
              <a:gd name="connsiteX2" fmla="*/ 53162 w 180753"/>
              <a:gd name="connsiteY2" fmla="*/ 730102 h 825795"/>
              <a:gd name="connsiteX3" fmla="*/ 0 w 180753"/>
              <a:gd name="connsiteY3" fmla="*/ 666307 h 82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53" h="825795">
                <a:moveTo>
                  <a:pt x="180753" y="177209"/>
                </a:moveTo>
                <a:cubicBezTo>
                  <a:pt x="170120" y="88604"/>
                  <a:pt x="159488" y="0"/>
                  <a:pt x="138223" y="92149"/>
                </a:cubicBezTo>
                <a:cubicBezTo>
                  <a:pt x="116958" y="184298"/>
                  <a:pt x="76199" y="634409"/>
                  <a:pt x="53162" y="730102"/>
                </a:cubicBezTo>
                <a:cubicBezTo>
                  <a:pt x="30125" y="825795"/>
                  <a:pt x="15062" y="746051"/>
                  <a:pt x="0" y="66630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5884" y="2902688"/>
            <a:ext cx="1470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Potentials</a:t>
            </a:r>
            <a:endParaRPr lang="en-IE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86217" y="4827179"/>
            <a:ext cx="1038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</a:t>
            </a:r>
            <a:endParaRPr lang="en-IE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38987" y="5650363"/>
            <a:ext cx="7368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baseline="30000" dirty="0" err="1" smtClean="0"/>
              <a:t>a</a:t>
            </a:r>
            <a:r>
              <a:rPr lang="en-US" sz="2000" dirty="0" smtClean="0"/>
              <a:t> (</a:t>
            </a:r>
            <a:r>
              <a:rPr lang="en-US" sz="2000" b="1" dirty="0" smtClean="0"/>
              <a:t>k</a:t>
            </a:r>
            <a:r>
              <a:rPr lang="en-US" sz="2000" dirty="0" smtClean="0"/>
              <a:t> , l) - number density of neutrinos emitted from (</a:t>
            </a:r>
            <a:r>
              <a:rPr lang="en-US" sz="2000" b="1" dirty="0" smtClean="0"/>
              <a:t>x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, 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)  </a:t>
            </a:r>
          </a:p>
          <a:p>
            <a:r>
              <a:rPr lang="en-US" sz="2000" dirty="0" smtClean="0"/>
              <a:t>                 and arriving at the point (</a:t>
            </a:r>
            <a:r>
              <a:rPr lang="en-US" sz="2000" b="1" dirty="0" smtClean="0"/>
              <a:t>x</a:t>
            </a:r>
            <a:r>
              <a:rPr lang="en-US" sz="2000" dirty="0" smtClean="0"/>
              <a:t>, t) </a:t>
            </a:r>
            <a:endParaRPr lang="en-IE" sz="2000" dirty="0"/>
          </a:p>
        </p:txBody>
      </p:sp>
      <p:sp>
        <p:nvSpPr>
          <p:cNvPr id="37" name="WordArt 11"/>
          <p:cNvSpPr>
            <a:spLocks noChangeArrowheads="1" noChangeShapeType="1" noTextEdit="1"/>
          </p:cNvSpPr>
          <p:nvPr/>
        </p:nvSpPr>
        <p:spPr bwMode="auto">
          <a:xfrm>
            <a:off x="349205" y="180755"/>
            <a:ext cx="6774638" cy="806819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Total Hamiltonian and potentials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6832" y="955675"/>
            <a:ext cx="2312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After integration</a:t>
            </a:r>
            <a:endParaRPr lang="en-I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956391" y="3878918"/>
            <a:ext cx="3359889" cy="10246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479882" y="170108"/>
            <a:ext cx="4645009" cy="9344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Removing the phase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2585" y="5009894"/>
            <a:ext cx="42334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V</a:t>
            </a:r>
            <a:r>
              <a:rPr lang="en-IE" sz="2000" baseline="30000" dirty="0" err="1" smtClean="0"/>
              <a:t>r</a:t>
            </a:r>
            <a:r>
              <a:rPr lang="en-IE" sz="2000" dirty="0" smtClean="0"/>
              <a:t>(t)</a:t>
            </a:r>
            <a:r>
              <a:rPr lang="en-IE" sz="2000" baseline="30000" dirty="0" smtClean="0"/>
              <a:t> </a:t>
            </a:r>
            <a:r>
              <a:rPr lang="en-IE" sz="2000" dirty="0" smtClean="0"/>
              <a:t> = </a:t>
            </a:r>
            <a:r>
              <a:rPr lang="en-IE" sz="2000" dirty="0" err="1" smtClean="0"/>
              <a:t>V</a:t>
            </a:r>
            <a:r>
              <a:rPr lang="en-IE" sz="2000" baseline="-25000" dirty="0" err="1" smtClean="0"/>
              <a:t>e</a:t>
            </a:r>
            <a:r>
              <a:rPr lang="en-IE" sz="2000" dirty="0" smtClean="0"/>
              <a:t> + </a:t>
            </a:r>
            <a:r>
              <a:rPr lang="en-IE" sz="2000" dirty="0" err="1" smtClean="0"/>
              <a:t>V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- cos2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w</a:t>
            </a:r>
            <a:r>
              <a:rPr lang="en-IE" sz="2000" baseline="-25000" dirty="0" err="1" smtClean="0"/>
              <a:t>p</a:t>
            </a:r>
            <a:r>
              <a:rPr lang="en-IE" sz="2000" dirty="0" smtClean="0"/>
              <a:t> + </a:t>
            </a:r>
            <a:r>
              <a:rPr lang="en-IE" sz="2000" dirty="0" err="1" smtClean="0"/>
              <a:t>d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dirty="0" smtClean="0"/>
              <a:t>‘/</a:t>
            </a:r>
            <a:r>
              <a:rPr lang="en-IE" sz="2000" dirty="0" err="1" smtClean="0"/>
              <a:t>dt</a:t>
            </a:r>
            <a:r>
              <a:rPr lang="en-IE" sz="2000" dirty="0" smtClean="0"/>
              <a:t> </a:t>
            </a:r>
            <a:r>
              <a:rPr lang="en-IE" sz="2000" baseline="30000" dirty="0" smtClean="0"/>
              <a:t> 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342676" y="1635440"/>
            <a:ext cx="32607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sin2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w</a:t>
            </a:r>
            <a:r>
              <a:rPr lang="en-IE" sz="2000" baseline="-25000" dirty="0" err="1" smtClean="0"/>
              <a:t>p</a:t>
            </a:r>
            <a:r>
              <a:rPr lang="en-IE" sz="2000" dirty="0" smtClean="0"/>
              <a:t> + 2V</a:t>
            </a:r>
            <a:r>
              <a:rPr lang="en-IE" sz="2000" baseline="-25000" dirty="0" smtClean="0">
                <a:latin typeface="Symbol" pitchFamily="18" charset="2"/>
              </a:rPr>
              <a:t>n </a:t>
            </a:r>
            <a:r>
              <a:rPr lang="en-IE" sz="2000" dirty="0" err="1" smtClean="0"/>
              <a:t>e</a:t>
            </a:r>
            <a:r>
              <a:rPr lang="en-IE" sz="2000" baseline="30000" dirty="0" err="1" smtClean="0"/>
              <a:t>i</a:t>
            </a:r>
            <a:r>
              <a:rPr lang="en-IE" sz="2000" baseline="30000" dirty="0" err="1" smtClean="0">
                <a:latin typeface="Symbol" pitchFamily="18" charset="2"/>
              </a:rPr>
              <a:t>f</a:t>
            </a:r>
            <a:r>
              <a:rPr lang="en-IE" sz="2000" baseline="30000" dirty="0" smtClean="0"/>
              <a:t>  </a:t>
            </a:r>
            <a:r>
              <a:rPr lang="en-IE" sz="2000" dirty="0" smtClean="0">
                <a:sym typeface="Wingdings" pitchFamily="2" charset="2"/>
              </a:rPr>
              <a:t> = </a:t>
            </a:r>
            <a:r>
              <a:rPr lang="en-IE" sz="2000" dirty="0" smtClean="0"/>
              <a:t>V’ e</a:t>
            </a:r>
            <a:r>
              <a:rPr lang="en-IE" sz="2000" baseline="30000" dirty="0" smtClean="0"/>
              <a:t>-i</a:t>
            </a:r>
            <a:r>
              <a:rPr lang="en-IE" sz="2000" baseline="30000" dirty="0" smtClean="0">
                <a:latin typeface="Symbol" pitchFamily="18" charset="2"/>
              </a:rPr>
              <a:t>f</a:t>
            </a:r>
            <a:r>
              <a:rPr lang="en-IE" sz="2000" dirty="0" smtClean="0"/>
              <a:t>’</a:t>
            </a:r>
            <a:r>
              <a:rPr lang="en-IE" sz="2000" baseline="30000" dirty="0" smtClean="0">
                <a:latin typeface="Symbol" pitchFamily="18" charset="2"/>
              </a:rPr>
              <a:t>     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94818" y="1116400"/>
            <a:ext cx="6881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Off-diagonal term: introduce real </a:t>
            </a:r>
            <a:r>
              <a:rPr lang="en-IE" sz="2000" dirty="0" smtClean="0"/>
              <a:t>V’</a:t>
            </a:r>
            <a:r>
              <a:rPr lang="en-US" sz="2000" dirty="0" smtClean="0"/>
              <a:t>  and the phase</a:t>
            </a:r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‘</a:t>
            </a:r>
            <a:r>
              <a:rPr lang="en-US" sz="2000" dirty="0" smtClean="0"/>
              <a:t> as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82758" y="2192254"/>
            <a:ext cx="3923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Transformation of the fields</a:t>
            </a:r>
            <a:endParaRPr lang="en-IE" sz="2000" dirty="0"/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2429229" y="2594336"/>
            <a:ext cx="11095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y </a:t>
            </a:r>
            <a:r>
              <a:rPr lang="en-US" sz="2000" dirty="0" smtClean="0"/>
              <a:t>= </a:t>
            </a:r>
            <a:r>
              <a:rPr lang="en-US" sz="2000" dirty="0" err="1" smtClean="0"/>
              <a:t>U</a:t>
            </a:r>
            <a:r>
              <a:rPr lang="en-US" sz="2000" dirty="0" err="1" smtClean="0">
                <a:latin typeface="Symbol" pitchFamily="18" charset="2"/>
              </a:rPr>
              <a:t>y</a:t>
            </a:r>
            <a:r>
              <a:rPr lang="en-US" sz="2000" dirty="0" smtClean="0"/>
              <a:t>’</a:t>
            </a:r>
            <a:r>
              <a:rPr lang="en-US" sz="2000" dirty="0" smtClean="0">
                <a:latin typeface="Symbol" pitchFamily="18" charset="2"/>
              </a:rPr>
              <a:t>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30483" y="2604969"/>
            <a:ext cx="3150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 = </a:t>
            </a:r>
            <a:r>
              <a:rPr lang="en-US" sz="2000" dirty="0" err="1" smtClean="0"/>
              <a:t>diag</a:t>
            </a:r>
            <a:r>
              <a:rPr lang="en-US" sz="2000" dirty="0" smtClean="0"/>
              <a:t> (</a:t>
            </a:r>
            <a:r>
              <a:rPr lang="en-IE" sz="2000" dirty="0" smtClean="0"/>
              <a:t>e</a:t>
            </a:r>
            <a:r>
              <a:rPr lang="en-IE" sz="2000" baseline="30000" dirty="0" smtClean="0"/>
              <a:t> 0.5 i</a:t>
            </a:r>
            <a:r>
              <a:rPr lang="en-IE" sz="2000" baseline="30000" dirty="0" smtClean="0">
                <a:latin typeface="Symbol" pitchFamily="18" charset="2"/>
              </a:rPr>
              <a:t>f</a:t>
            </a:r>
            <a:r>
              <a:rPr lang="en-IE" sz="2000" dirty="0" smtClean="0"/>
              <a:t>’</a:t>
            </a:r>
            <a:r>
              <a:rPr lang="en-US" sz="2000" dirty="0" smtClean="0"/>
              <a:t>,  </a:t>
            </a:r>
            <a:r>
              <a:rPr lang="en-IE" sz="2000" dirty="0" smtClean="0"/>
              <a:t>e</a:t>
            </a:r>
            <a:r>
              <a:rPr lang="en-IE" sz="2000" baseline="30000" dirty="0" smtClean="0"/>
              <a:t>-0.5i</a:t>
            </a:r>
            <a:r>
              <a:rPr lang="en-IE" sz="2000" baseline="30000" dirty="0" smtClean="0">
                <a:latin typeface="Symbol" pitchFamily="18" charset="2"/>
              </a:rPr>
              <a:t>f</a:t>
            </a:r>
            <a:r>
              <a:rPr lang="en-IE" sz="2000" dirty="0" smtClean="0"/>
              <a:t>’</a:t>
            </a:r>
            <a:r>
              <a:rPr lang="en-US" sz="2000" dirty="0" smtClean="0"/>
              <a:t> )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984029" y="4060286"/>
            <a:ext cx="1974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V</a:t>
            </a:r>
            <a:r>
              <a:rPr lang="en-IE" sz="2000" baseline="30000" dirty="0" err="1" smtClean="0"/>
              <a:t>r</a:t>
            </a:r>
            <a:r>
              <a:rPr lang="en-IE" sz="2000" dirty="0" smtClean="0"/>
              <a:t>(t)       V’ (t) </a:t>
            </a:r>
          </a:p>
          <a:p>
            <a:r>
              <a:rPr lang="en-IE" sz="2000" dirty="0" smtClean="0"/>
              <a:t>V’(t)     - </a:t>
            </a:r>
            <a:r>
              <a:rPr lang="en-IE" sz="2000" dirty="0" err="1" smtClean="0"/>
              <a:t>V</a:t>
            </a:r>
            <a:r>
              <a:rPr lang="en-IE" sz="2000" baseline="30000" dirty="0" err="1" smtClean="0"/>
              <a:t>r</a:t>
            </a:r>
            <a:r>
              <a:rPr lang="en-IE" sz="2000" dirty="0" smtClean="0"/>
              <a:t>(t)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02326" y="3500074"/>
            <a:ext cx="2411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Hamiltonian for</a:t>
            </a:r>
            <a:r>
              <a:rPr lang="en-US" sz="2000" dirty="0" smtClean="0">
                <a:latin typeface="Symbol" pitchFamily="18" charset="2"/>
              </a:rPr>
              <a:t> y</a:t>
            </a:r>
            <a:r>
              <a:rPr lang="en-US" sz="2000" dirty="0" smtClean="0"/>
              <a:t>’ 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54678" y="4167959"/>
            <a:ext cx="870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 = ½ </a:t>
            </a:r>
            <a:endParaRPr lang="en-IE" sz="2000" dirty="0"/>
          </a:p>
        </p:txBody>
      </p:sp>
      <p:sp>
        <p:nvSpPr>
          <p:cNvPr id="15" name="Double Bracket 14"/>
          <p:cNvSpPr/>
          <p:nvPr/>
        </p:nvSpPr>
        <p:spPr bwMode="auto">
          <a:xfrm>
            <a:off x="2940068" y="4039019"/>
            <a:ext cx="1965289" cy="675987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592" y="2994446"/>
            <a:ext cx="48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 does not change flavor probabilities.</a:t>
            </a:r>
            <a:endParaRPr lang="en-I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411437" y="4999261"/>
            <a:ext cx="2456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IE" sz="2000" dirty="0" smtClean="0"/>
              <a:t>V’ (t)</a:t>
            </a:r>
            <a:r>
              <a:rPr lang="en-US" sz="2000" dirty="0" smtClean="0"/>
              <a:t>  is def. in (*) 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081284" y="1635440"/>
            <a:ext cx="871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(*) </a:t>
            </a:r>
            <a:endParaRPr lang="en-IE" sz="2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3820478" y="1689333"/>
            <a:ext cx="1701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42579" y="5837273"/>
            <a:ext cx="7678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Probe neutrino propagation in external neutrino potentials</a:t>
            </a:r>
          </a:p>
          <a:p>
            <a:r>
              <a:rPr lang="en-IE" sz="2000" dirty="0" smtClean="0"/>
              <a:t>(as in the case of NSI but) with non-trivial time dependence</a:t>
            </a:r>
            <a:endParaRPr lang="en-I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963234" y="5451009"/>
            <a:ext cx="1257892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248400" y="1431925"/>
            <a:ext cx="2209800" cy="1984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5824175" y="3490103"/>
            <a:ext cx="297180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difference of  potentials  </a:t>
            </a: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6607175" y="900113"/>
            <a:ext cx="128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for 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e  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Symbol" pitchFamily="18" charset="2"/>
              </a:rPr>
              <a:t>m </a:t>
            </a:r>
            <a:r>
              <a:rPr lang="en-US" sz="2000">
                <a:latin typeface="Times New Roman" pitchFamily="18" charset="0"/>
              </a:rPr>
              <a:t>  </a:t>
            </a:r>
          </a:p>
        </p:txBody>
      </p:sp>
      <p:sp>
        <p:nvSpPr>
          <p:cNvPr id="3083" name="Freeform 12"/>
          <p:cNvSpPr>
            <a:spLocks/>
          </p:cNvSpPr>
          <p:nvPr/>
        </p:nvSpPr>
        <p:spPr bwMode="auto">
          <a:xfrm>
            <a:off x="7281863" y="2070100"/>
            <a:ext cx="152400" cy="762000"/>
          </a:xfrm>
          <a:custGeom>
            <a:avLst/>
            <a:gdLst>
              <a:gd name="T0" fmla="*/ 0 w 96"/>
              <a:gd name="T1" fmla="*/ 0 h 480"/>
              <a:gd name="T2" fmla="*/ 2147483647 w 96"/>
              <a:gd name="T3" fmla="*/ 2147483647 h 480"/>
              <a:gd name="T4" fmla="*/ 0 w 96"/>
              <a:gd name="T5" fmla="*/ 2147483647 h 480"/>
              <a:gd name="T6" fmla="*/ 2147483647 w 96"/>
              <a:gd name="T7" fmla="*/ 2147483647 h 480"/>
              <a:gd name="T8" fmla="*/ 0 w 96"/>
              <a:gd name="T9" fmla="*/ 2147483647 h 480"/>
              <a:gd name="T10" fmla="*/ 2147483647 w 96"/>
              <a:gd name="T11" fmla="*/ 2147483647 h 480"/>
              <a:gd name="T12" fmla="*/ 0 w 96"/>
              <a:gd name="T13" fmla="*/ 2147483647 h 480"/>
              <a:gd name="T14" fmla="*/ 2147483647 w 96"/>
              <a:gd name="T15" fmla="*/ 2147483647 h 480"/>
              <a:gd name="T16" fmla="*/ 0 w 96"/>
              <a:gd name="T17" fmla="*/ 2147483647 h 480"/>
              <a:gd name="T18" fmla="*/ 2147483647 w 96"/>
              <a:gd name="T19" fmla="*/ 2147483647 h 480"/>
              <a:gd name="T20" fmla="*/ 0 w 96"/>
              <a:gd name="T21" fmla="*/ 2147483647 h 4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"/>
              <a:gd name="T34" fmla="*/ 0 h 480"/>
              <a:gd name="T35" fmla="*/ 96 w 96"/>
              <a:gd name="T36" fmla="*/ 480 h 4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" h="480">
                <a:moveTo>
                  <a:pt x="0" y="0"/>
                </a:moveTo>
                <a:cubicBezTo>
                  <a:pt x="48" y="16"/>
                  <a:pt x="96" y="32"/>
                  <a:pt x="96" y="48"/>
                </a:cubicBezTo>
                <a:cubicBezTo>
                  <a:pt x="96" y="64"/>
                  <a:pt x="0" y="80"/>
                  <a:pt x="0" y="96"/>
                </a:cubicBezTo>
                <a:cubicBezTo>
                  <a:pt x="0" y="112"/>
                  <a:pt x="96" y="128"/>
                  <a:pt x="96" y="144"/>
                </a:cubicBezTo>
                <a:cubicBezTo>
                  <a:pt x="96" y="160"/>
                  <a:pt x="0" y="176"/>
                  <a:pt x="0" y="192"/>
                </a:cubicBezTo>
                <a:cubicBezTo>
                  <a:pt x="0" y="208"/>
                  <a:pt x="96" y="224"/>
                  <a:pt x="96" y="240"/>
                </a:cubicBezTo>
                <a:cubicBezTo>
                  <a:pt x="96" y="256"/>
                  <a:pt x="0" y="272"/>
                  <a:pt x="0" y="288"/>
                </a:cubicBezTo>
                <a:cubicBezTo>
                  <a:pt x="0" y="304"/>
                  <a:pt x="96" y="320"/>
                  <a:pt x="96" y="336"/>
                </a:cubicBezTo>
                <a:cubicBezTo>
                  <a:pt x="96" y="352"/>
                  <a:pt x="0" y="368"/>
                  <a:pt x="0" y="384"/>
                </a:cubicBezTo>
                <a:cubicBezTo>
                  <a:pt x="0" y="400"/>
                  <a:pt x="96" y="416"/>
                  <a:pt x="96" y="432"/>
                </a:cubicBezTo>
                <a:cubicBezTo>
                  <a:pt x="96" y="448"/>
                  <a:pt x="48" y="464"/>
                  <a:pt x="0" y="48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6510338" y="1412875"/>
            <a:ext cx="388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e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7908925" y="2740025"/>
            <a:ext cx="388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e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3086" name="Text Box 15"/>
          <p:cNvSpPr txBox="1">
            <a:spLocks noChangeArrowheads="1"/>
          </p:cNvSpPr>
          <p:nvPr/>
        </p:nvSpPr>
        <p:spPr bwMode="auto">
          <a:xfrm>
            <a:off x="6488113" y="2752725"/>
            <a:ext cx="296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</a:t>
            </a:r>
          </a:p>
        </p:txBody>
      </p:sp>
      <p:sp>
        <p:nvSpPr>
          <p:cNvPr id="3087" name="Text Box 16"/>
          <p:cNvSpPr txBox="1">
            <a:spLocks noChangeArrowheads="1"/>
          </p:cNvSpPr>
          <p:nvPr/>
        </p:nvSpPr>
        <p:spPr bwMode="auto">
          <a:xfrm>
            <a:off x="7823200" y="1438275"/>
            <a:ext cx="29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</a:t>
            </a:r>
          </a:p>
        </p:txBody>
      </p:sp>
      <p:sp>
        <p:nvSpPr>
          <p:cNvPr id="3088" name="Text Box 17"/>
          <p:cNvSpPr txBox="1">
            <a:spLocks noChangeArrowheads="1"/>
          </p:cNvSpPr>
          <p:nvPr/>
        </p:nvSpPr>
        <p:spPr bwMode="auto">
          <a:xfrm>
            <a:off x="6858000" y="2235200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W</a:t>
            </a:r>
          </a:p>
        </p:txBody>
      </p:sp>
      <p:sp>
        <p:nvSpPr>
          <p:cNvPr id="3089" name="Text Box 18"/>
          <p:cNvSpPr txBox="1">
            <a:spLocks noChangeArrowheads="1"/>
          </p:cNvSpPr>
          <p:nvPr/>
        </p:nvSpPr>
        <p:spPr bwMode="auto">
          <a:xfrm>
            <a:off x="5967413" y="3938588"/>
            <a:ext cx="263027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V =  </a:t>
            </a:r>
            <a:r>
              <a:rPr lang="en-US" sz="2000" dirty="0" err="1" smtClean="0">
                <a:latin typeface="Times New Roman" pitchFamily="18" charset="0"/>
              </a:rPr>
              <a:t>V</a:t>
            </a:r>
            <a:r>
              <a:rPr lang="en-US" sz="2000" baseline="-25000" dirty="0" err="1" smtClean="0">
                <a:latin typeface="Times New Roman" pitchFamily="18" charset="0"/>
              </a:rPr>
              <a:t>e</a:t>
            </a:r>
            <a:r>
              <a:rPr lang="en-US" sz="2000" baseline="-25000" dirty="0" smtClean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</a:rPr>
              <a:t>V</a:t>
            </a:r>
            <a:r>
              <a:rPr lang="en-US" sz="2000" baseline="-25000" dirty="0" err="1">
                <a:latin typeface="Symbol" pitchFamily="18" charset="2"/>
              </a:rPr>
              <a:t>m</a:t>
            </a:r>
            <a:r>
              <a:rPr lang="en-US" sz="2000" dirty="0">
                <a:latin typeface="Times New Roman" pitchFamily="18" charset="0"/>
              </a:rPr>
              <a:t> =    2 G</a:t>
            </a:r>
            <a:r>
              <a:rPr lang="en-US" sz="2000" baseline="-25000" dirty="0">
                <a:latin typeface="Times New Roman" pitchFamily="18" charset="0"/>
              </a:rPr>
              <a:t>F </a:t>
            </a:r>
            <a:r>
              <a:rPr lang="en-US" sz="2000" dirty="0">
                <a:latin typeface="Times New Roman" pitchFamily="18" charset="0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e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090" name="Freeform 19"/>
          <p:cNvSpPr>
            <a:spLocks/>
          </p:cNvSpPr>
          <p:nvPr/>
        </p:nvSpPr>
        <p:spPr bwMode="auto">
          <a:xfrm>
            <a:off x="7589838" y="4006850"/>
            <a:ext cx="304800" cy="228600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0 h 144"/>
              <a:gd name="T6" fmla="*/ 2147483647 w 192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44"/>
              <a:gd name="T14" fmla="*/ 192 w 192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44">
                <a:moveTo>
                  <a:pt x="0" y="48"/>
                </a:moveTo>
                <a:lnTo>
                  <a:pt x="48" y="144"/>
                </a:lnTo>
                <a:lnTo>
                  <a:pt x="48" y="0"/>
                </a:lnTo>
                <a:lnTo>
                  <a:pt x="19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Text Box 20"/>
          <p:cNvSpPr txBox="1">
            <a:spLocks noChangeArrowheads="1"/>
          </p:cNvSpPr>
          <p:nvPr/>
        </p:nvSpPr>
        <p:spPr bwMode="auto">
          <a:xfrm>
            <a:off x="402992" y="2213934"/>
            <a:ext cx="211788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Elastic forward </a:t>
            </a:r>
          </a:p>
          <a:p>
            <a:r>
              <a:rPr lang="en-US" sz="2000" dirty="0"/>
              <a:t>scattering</a:t>
            </a:r>
          </a:p>
        </p:txBody>
      </p:sp>
      <p:sp>
        <p:nvSpPr>
          <p:cNvPr id="3092" name="Text Box 21"/>
          <p:cNvSpPr txBox="1">
            <a:spLocks noChangeArrowheads="1"/>
          </p:cNvSpPr>
          <p:nvPr/>
        </p:nvSpPr>
        <p:spPr bwMode="auto">
          <a:xfrm>
            <a:off x="3490913" y="2819977"/>
            <a:ext cx="13724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otentials</a:t>
            </a:r>
            <a:endParaRPr lang="en-US" sz="2000" dirty="0"/>
          </a:p>
        </p:txBody>
      </p:sp>
      <p:sp>
        <p:nvSpPr>
          <p:cNvPr id="3093" name="Text Box 22"/>
          <p:cNvSpPr txBox="1">
            <a:spLocks noChangeArrowheads="1"/>
          </p:cNvSpPr>
          <p:nvPr/>
        </p:nvSpPr>
        <p:spPr bwMode="auto">
          <a:xfrm>
            <a:off x="3480280" y="2293439"/>
            <a:ext cx="1115756" cy="396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/>
              <a:t>V</a:t>
            </a:r>
            <a:r>
              <a:rPr lang="en-US" sz="2000" baseline="-25000" dirty="0" err="1"/>
              <a:t>e</a:t>
            </a:r>
            <a:r>
              <a:rPr lang="en-US" sz="2000" dirty="0"/>
              <a:t>,   </a:t>
            </a:r>
            <a:r>
              <a:rPr lang="en-US" sz="2000" dirty="0" err="1" smtClean="0"/>
              <a:t>V</a:t>
            </a:r>
            <a:r>
              <a:rPr lang="en-US" sz="2000" baseline="-25000" dirty="0" err="1" smtClean="0">
                <a:latin typeface="Symbol" pitchFamily="18" charset="2"/>
              </a:rPr>
              <a:t>m</a:t>
            </a:r>
            <a:r>
              <a:rPr lang="en-US" sz="2000" baseline="-25000" dirty="0" smtClean="0"/>
              <a:t> </a:t>
            </a:r>
            <a:endParaRPr lang="en-US" sz="2000" dirty="0"/>
          </a:p>
        </p:txBody>
      </p:sp>
      <p:sp>
        <p:nvSpPr>
          <p:cNvPr id="3095" name="Freeform 24"/>
          <p:cNvSpPr>
            <a:spLocks/>
          </p:cNvSpPr>
          <p:nvPr/>
        </p:nvSpPr>
        <p:spPr bwMode="auto">
          <a:xfrm>
            <a:off x="6561138" y="2832100"/>
            <a:ext cx="1549400" cy="304800"/>
          </a:xfrm>
          <a:custGeom>
            <a:avLst/>
            <a:gdLst>
              <a:gd name="T0" fmla="*/ 0 w 976"/>
              <a:gd name="T1" fmla="*/ 2147483647 h 192"/>
              <a:gd name="T2" fmla="*/ 2147483647 w 976"/>
              <a:gd name="T3" fmla="*/ 0 h 192"/>
              <a:gd name="T4" fmla="*/ 2147483647 w 976"/>
              <a:gd name="T5" fmla="*/ 2147483647 h 192"/>
              <a:gd name="T6" fmla="*/ 0 60000 65536"/>
              <a:gd name="T7" fmla="*/ 0 60000 65536"/>
              <a:gd name="T8" fmla="*/ 0 60000 65536"/>
              <a:gd name="T9" fmla="*/ 0 w 976"/>
              <a:gd name="T10" fmla="*/ 0 h 192"/>
              <a:gd name="T11" fmla="*/ 976 w 97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6" h="192">
                <a:moveTo>
                  <a:pt x="0" y="184"/>
                </a:moveTo>
                <a:lnTo>
                  <a:pt x="480" y="0"/>
                </a:lnTo>
                <a:lnTo>
                  <a:pt x="976" y="192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Freeform 25"/>
          <p:cNvSpPr>
            <a:spLocks/>
          </p:cNvSpPr>
          <p:nvPr/>
        </p:nvSpPr>
        <p:spPr bwMode="auto">
          <a:xfrm flipV="1">
            <a:off x="6545263" y="1765300"/>
            <a:ext cx="1549400" cy="304800"/>
          </a:xfrm>
          <a:custGeom>
            <a:avLst/>
            <a:gdLst>
              <a:gd name="T0" fmla="*/ 0 w 976"/>
              <a:gd name="T1" fmla="*/ 2147483647 h 192"/>
              <a:gd name="T2" fmla="*/ 2147483647 w 976"/>
              <a:gd name="T3" fmla="*/ 0 h 192"/>
              <a:gd name="T4" fmla="*/ 2147483647 w 976"/>
              <a:gd name="T5" fmla="*/ 2147483647 h 192"/>
              <a:gd name="T6" fmla="*/ 0 60000 65536"/>
              <a:gd name="T7" fmla="*/ 0 60000 65536"/>
              <a:gd name="T8" fmla="*/ 0 60000 65536"/>
              <a:gd name="T9" fmla="*/ 0 w 976"/>
              <a:gd name="T10" fmla="*/ 0 h 192"/>
              <a:gd name="T11" fmla="*/ 976 w 97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6" h="192">
                <a:moveTo>
                  <a:pt x="0" y="184"/>
                </a:moveTo>
                <a:lnTo>
                  <a:pt x="480" y="0"/>
                </a:lnTo>
                <a:lnTo>
                  <a:pt x="976" y="192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Text Box 29"/>
          <p:cNvSpPr txBox="1">
            <a:spLocks noChangeArrowheads="1"/>
          </p:cNvSpPr>
          <p:nvPr/>
        </p:nvSpPr>
        <p:spPr bwMode="auto">
          <a:xfrm>
            <a:off x="6158490" y="539089"/>
            <a:ext cx="2397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L. </a:t>
            </a:r>
            <a:r>
              <a:rPr lang="en-US" i="1" dirty="0" err="1">
                <a:solidFill>
                  <a:srgbClr val="FF0000"/>
                </a:solidFill>
              </a:rPr>
              <a:t>Wolfenstein</a:t>
            </a:r>
            <a:r>
              <a:rPr lang="en-US" i="1" dirty="0">
                <a:solidFill>
                  <a:srgbClr val="FF0000"/>
                </a:solidFill>
              </a:rPr>
              <a:t>, 1978</a:t>
            </a:r>
          </a:p>
        </p:txBody>
      </p:sp>
      <p:sp>
        <p:nvSpPr>
          <p:cNvPr id="3098" name="Text Box 30"/>
          <p:cNvSpPr txBox="1">
            <a:spLocks noChangeArrowheads="1"/>
          </p:cNvSpPr>
          <p:nvPr/>
        </p:nvSpPr>
        <p:spPr bwMode="auto">
          <a:xfrm>
            <a:off x="324278" y="3193337"/>
            <a:ext cx="22685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Refraction </a:t>
            </a:r>
            <a:r>
              <a:rPr lang="en-US" sz="2000" dirty="0"/>
              <a:t>index:</a:t>
            </a:r>
          </a:p>
        </p:txBody>
      </p:sp>
      <p:sp>
        <p:nvSpPr>
          <p:cNvPr id="3099" name="Text Box 31"/>
          <p:cNvSpPr txBox="1">
            <a:spLocks noChangeArrowheads="1"/>
          </p:cNvSpPr>
          <p:nvPr/>
        </p:nvSpPr>
        <p:spPr bwMode="auto">
          <a:xfrm>
            <a:off x="1430337" y="3625915"/>
            <a:ext cx="164820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 - 1 =  V / p</a:t>
            </a:r>
          </a:p>
        </p:txBody>
      </p:sp>
      <p:sp>
        <p:nvSpPr>
          <p:cNvPr id="3100" name="Text Box 32"/>
          <p:cNvSpPr txBox="1">
            <a:spLocks noChangeArrowheads="1"/>
          </p:cNvSpPr>
          <p:nvPr/>
        </p:nvSpPr>
        <p:spPr bwMode="auto">
          <a:xfrm>
            <a:off x="1666875" y="4586236"/>
            <a:ext cx="3139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~ 10</a:t>
            </a:r>
            <a:r>
              <a:rPr lang="en-US" sz="2000" baseline="30000" dirty="0"/>
              <a:t>-20</a:t>
            </a:r>
            <a:r>
              <a:rPr lang="en-US" sz="2000" dirty="0"/>
              <a:t>   inside the Earth</a:t>
            </a:r>
          </a:p>
        </p:txBody>
      </p:sp>
      <p:sp>
        <p:nvSpPr>
          <p:cNvPr id="3101" name="Text Box 33"/>
          <p:cNvSpPr txBox="1">
            <a:spLocks noChangeArrowheads="1"/>
          </p:cNvSpPr>
          <p:nvPr/>
        </p:nvSpPr>
        <p:spPr bwMode="auto">
          <a:xfrm>
            <a:off x="1711325" y="4934676"/>
            <a:ext cx="2895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&lt; 10</a:t>
            </a:r>
            <a:r>
              <a:rPr lang="en-US" sz="2000" baseline="30000" dirty="0"/>
              <a:t>-18</a:t>
            </a:r>
            <a:r>
              <a:rPr lang="en-US" sz="2000" dirty="0"/>
              <a:t>    inside the Sun</a:t>
            </a:r>
          </a:p>
        </p:txBody>
      </p:sp>
      <p:sp>
        <p:nvSpPr>
          <p:cNvPr id="3102" name="Text Box 34"/>
          <p:cNvSpPr txBox="1">
            <a:spLocks noChangeArrowheads="1"/>
          </p:cNvSpPr>
          <p:nvPr/>
        </p:nvSpPr>
        <p:spPr bwMode="auto">
          <a:xfrm>
            <a:off x="5844901" y="4532904"/>
            <a:ext cx="32884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V ~ 10</a:t>
            </a:r>
            <a:r>
              <a:rPr lang="en-US" baseline="30000" dirty="0"/>
              <a:t>-13 </a:t>
            </a:r>
            <a:r>
              <a:rPr lang="en-US" dirty="0" err="1"/>
              <a:t>eV</a:t>
            </a:r>
            <a:r>
              <a:rPr lang="en-US" dirty="0"/>
              <a:t> inside </a:t>
            </a:r>
            <a:r>
              <a:rPr lang="en-US" dirty="0" smtClean="0"/>
              <a:t>the </a:t>
            </a:r>
            <a:r>
              <a:rPr lang="en-US" dirty="0"/>
              <a:t>Earth </a:t>
            </a:r>
          </a:p>
        </p:txBody>
      </p:sp>
      <p:sp>
        <p:nvSpPr>
          <p:cNvPr id="3103" name="Text Box 35"/>
          <p:cNvSpPr txBox="1">
            <a:spLocks noChangeArrowheads="1"/>
          </p:cNvSpPr>
          <p:nvPr/>
        </p:nvSpPr>
        <p:spPr bwMode="auto">
          <a:xfrm>
            <a:off x="705248" y="4668778"/>
            <a:ext cx="910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 – 1 =</a:t>
            </a:r>
          </a:p>
        </p:txBody>
      </p:sp>
      <p:sp>
        <p:nvSpPr>
          <p:cNvPr id="3104" name="AutoShape 37"/>
          <p:cNvSpPr>
            <a:spLocks/>
          </p:cNvSpPr>
          <p:nvPr/>
        </p:nvSpPr>
        <p:spPr bwMode="auto">
          <a:xfrm>
            <a:off x="1616075" y="4657823"/>
            <a:ext cx="150813" cy="561975"/>
          </a:xfrm>
          <a:prstGeom prst="leftBrace">
            <a:avLst>
              <a:gd name="adj1" fmla="val 3105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WordArt 38"/>
          <p:cNvSpPr>
            <a:spLocks noChangeArrowheads="1" noChangeShapeType="1" noTextEdit="1"/>
          </p:cNvSpPr>
          <p:nvPr/>
        </p:nvSpPr>
        <p:spPr bwMode="auto">
          <a:xfrm>
            <a:off x="387158" y="283896"/>
            <a:ext cx="2883092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Refraction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3106" name="Text Box 39"/>
          <p:cNvSpPr txBox="1">
            <a:spLocks noChangeArrowheads="1"/>
          </p:cNvSpPr>
          <p:nvPr/>
        </p:nvSpPr>
        <p:spPr bwMode="auto">
          <a:xfrm>
            <a:off x="367737" y="5904252"/>
            <a:ext cx="2369559" cy="40011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Refraction length:</a:t>
            </a:r>
          </a:p>
        </p:txBody>
      </p:sp>
      <p:sp>
        <p:nvSpPr>
          <p:cNvPr id="3109" name="Line 42"/>
          <p:cNvSpPr>
            <a:spLocks noChangeShapeType="1"/>
          </p:cNvSpPr>
          <p:nvPr/>
        </p:nvSpPr>
        <p:spPr bwMode="auto">
          <a:xfrm>
            <a:off x="3605608" y="5793140"/>
            <a:ext cx="4794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41268" y="1272304"/>
            <a:ext cx="5070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low energies Re A &gt;&gt; </a:t>
            </a:r>
            <a:r>
              <a:rPr lang="en-US" sz="2000" dirty="0" err="1" smtClean="0"/>
              <a:t>Im</a:t>
            </a:r>
            <a:r>
              <a:rPr lang="en-US" sz="2000" dirty="0" smtClean="0"/>
              <a:t> A </a:t>
            </a:r>
          </a:p>
          <a:p>
            <a:r>
              <a:rPr lang="en-US" sz="2000" dirty="0" smtClean="0"/>
              <a:t>inelastic interactions can be neglected 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334962" y="4139629"/>
            <a:ext cx="2190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 E = 10 </a:t>
            </a:r>
            <a:r>
              <a:rPr lang="en-US" sz="2000" dirty="0" err="1" smtClean="0"/>
              <a:t>MeV</a:t>
            </a:r>
            <a:endParaRPr lang="en-US" sz="2000" dirty="0"/>
          </a:p>
        </p:txBody>
      </p:sp>
      <p:sp>
        <p:nvSpPr>
          <p:cNvPr id="40" name="Right Arrow 39"/>
          <p:cNvSpPr/>
          <p:nvPr/>
        </p:nvSpPr>
        <p:spPr bwMode="auto">
          <a:xfrm>
            <a:off x="2814670" y="2302453"/>
            <a:ext cx="349250" cy="409128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95612" y="5546674"/>
            <a:ext cx="59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</a:t>
            </a:r>
            <a:r>
              <a:rPr lang="en-IE" sz="2000" baseline="-25000" dirty="0" smtClean="0"/>
              <a:t>0</a:t>
            </a:r>
            <a:r>
              <a:rPr lang="en-IE" sz="2000" dirty="0" smtClean="0"/>
              <a:t> =</a:t>
            </a:r>
            <a:endParaRPr lang="en-IE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3577033" y="5440344"/>
            <a:ext cx="5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2</a:t>
            </a:r>
            <a:r>
              <a:rPr lang="en-IE" sz="2000" dirty="0" smtClean="0">
                <a:latin typeface="Symbol" pitchFamily="18" charset="2"/>
              </a:rPr>
              <a:t>p</a:t>
            </a:r>
            <a:endParaRPr lang="en-IE" sz="2000" dirty="0" smtClean="0"/>
          </a:p>
          <a:p>
            <a:r>
              <a:rPr lang="en-IE" sz="2000" dirty="0" smtClean="0"/>
              <a:t> V</a:t>
            </a:r>
            <a:endParaRPr lang="en-IE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6260125" y="5984534"/>
            <a:ext cx="265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Relic neutrinos in </a:t>
            </a:r>
          </a:p>
          <a:p>
            <a:r>
              <a:rPr lang="en-IE" sz="2000" dirty="0" smtClean="0"/>
              <a:t>the Earth</a:t>
            </a:r>
            <a:r>
              <a:rPr lang="en-US" sz="2000" dirty="0" smtClean="0"/>
              <a:t>  n-1 ~ 10</a:t>
            </a:r>
            <a:r>
              <a:rPr lang="en-US" sz="2000" baseline="30000" dirty="0" smtClean="0"/>
              <a:t>-9</a:t>
            </a:r>
            <a:r>
              <a:rPr lang="en-US" sz="2000" dirty="0" smtClean="0"/>
              <a:t>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Times New Roman" pitchFamily="18" charset="0"/>
              </a:rPr>
              <a:t>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449505" y="4035867"/>
            <a:ext cx="2765608" cy="7078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428239" y="1517378"/>
            <a:ext cx="2765608" cy="7078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479873" y="223276"/>
            <a:ext cx="3284038" cy="8812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The problem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1677514" y="1524067"/>
            <a:ext cx="7633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d 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/>
              <a:t>p</a:t>
            </a:r>
            <a:endParaRPr lang="en-US" sz="2000" dirty="0"/>
          </a:p>
          <a:p>
            <a:r>
              <a:rPr lang="en-US" sz="2000" dirty="0" smtClean="0"/>
              <a:t> d </a:t>
            </a:r>
            <a:r>
              <a:rPr lang="en-US" sz="2000" dirty="0"/>
              <a:t>t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844" y="1104518"/>
            <a:ext cx="5062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Evolution equation for the probe particle</a:t>
            </a:r>
            <a:endParaRPr lang="en-IE" sz="2000" dirty="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532540" y="1711826"/>
            <a:ext cx="2486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        </a:t>
            </a:r>
            <a:r>
              <a:rPr lang="en-US" sz="2000" dirty="0" smtClean="0"/>
              <a:t> = H (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/>
              <a:t>ib</a:t>
            </a:r>
            <a:r>
              <a:rPr lang="en-US" sz="2000" baseline="30000" dirty="0" err="1" smtClean="0"/>
              <a:t>x</a:t>
            </a:r>
            <a:r>
              <a:rPr lang="en-US" sz="2000" dirty="0" smtClean="0"/>
              <a:t>) 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50721" y="1595444"/>
            <a:ext cx="4572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 = ct – point along the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trajectory</a:t>
            </a:r>
            <a:endParaRPr lang="en-IE" sz="2000" dirty="0"/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1754057" y="1915902"/>
            <a:ext cx="5954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4648" y="2232822"/>
            <a:ext cx="8474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Total Hamiltonian depends on the wave functions of all background neutrinos 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/>
              <a:t>ib</a:t>
            </a:r>
            <a:r>
              <a:rPr lang="en-US" sz="2000" baseline="30000" dirty="0" err="1" smtClean="0"/>
              <a:t>x</a:t>
            </a:r>
            <a:r>
              <a:rPr lang="en-US" sz="2000" dirty="0" smtClean="0"/>
              <a:t> which cross the probe neutrino trajectory in a point  </a:t>
            </a:r>
            <a:r>
              <a:rPr lang="en-US" sz="2000" b="1" dirty="0" smtClean="0"/>
              <a:t>x</a:t>
            </a:r>
            <a:r>
              <a:rPr lang="en-US" sz="2000" dirty="0" smtClean="0"/>
              <a:t> 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9239" y="3317348"/>
            <a:ext cx="8398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find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/>
              <a:t>ib</a:t>
            </a:r>
            <a:r>
              <a:rPr lang="en-US" sz="2000" baseline="30000" dirty="0" err="1" smtClean="0"/>
              <a:t>x</a:t>
            </a:r>
            <a:r>
              <a:rPr lang="en-US" sz="2000" dirty="0" smtClean="0"/>
              <a:t> one needs to solve the corresponding evolution equation for each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ib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   </a:t>
            </a:r>
            <a:r>
              <a:rPr lang="en-US" sz="2000" dirty="0" smtClean="0"/>
              <a:t> </a:t>
            </a:r>
            <a:endParaRPr lang="en-IE" sz="2000" dirty="0"/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1517292" y="4178585"/>
            <a:ext cx="2805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/>
              <a:t>         </a:t>
            </a:r>
            <a:r>
              <a:rPr lang="en-US" sz="2000" dirty="0" smtClean="0"/>
              <a:t>  =  H (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/>
              <a:t>jb</a:t>
            </a:r>
            <a:r>
              <a:rPr lang="en-US" sz="2000" baseline="30000" dirty="0" err="1" smtClean="0"/>
              <a:t>y</a:t>
            </a:r>
            <a:r>
              <a:rPr lang="en-US" sz="2000" dirty="0" smtClean="0"/>
              <a:t>)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ib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726459" y="4025234"/>
            <a:ext cx="8402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d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ib</a:t>
            </a:r>
            <a:endParaRPr lang="en-US" sz="2000" dirty="0"/>
          </a:p>
          <a:p>
            <a:r>
              <a:rPr lang="en-US" sz="2000" dirty="0" smtClean="0"/>
              <a:t> d </a:t>
            </a:r>
            <a:r>
              <a:rPr lang="en-US" sz="2000" dirty="0"/>
              <a:t>t 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>
            <a:off x="1771255" y="4433774"/>
            <a:ext cx="648344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50464" y="4253016"/>
            <a:ext cx="3817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 = ct along the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ib</a:t>
            </a:r>
            <a:r>
              <a:rPr lang="en-US" sz="2000" dirty="0" smtClean="0"/>
              <a:t> trajectory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73131" y="4733120"/>
            <a:ext cx="8192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Here H depends on the wave functions of all background neutrinos 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/>
              <a:t>jb</a:t>
            </a:r>
            <a:r>
              <a:rPr lang="en-US" sz="2000" baseline="30000" dirty="0" err="1" smtClean="0"/>
              <a:t>y</a:t>
            </a:r>
            <a:r>
              <a:rPr lang="en-US" sz="2000" dirty="0" smtClean="0"/>
              <a:t> which cross the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/>
              <a:t>ib</a:t>
            </a:r>
            <a:r>
              <a:rPr lang="en-US" sz="2000" dirty="0" smtClean="0"/>
              <a:t> trajectory in a point </a:t>
            </a:r>
            <a:r>
              <a:rPr lang="en-US" sz="2000" b="1" dirty="0" smtClean="0"/>
              <a:t>y</a:t>
            </a:r>
            <a:r>
              <a:rPr lang="en-US" sz="2000" dirty="0" smtClean="0"/>
              <a:t> 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180" y="5503745"/>
            <a:ext cx="812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equation should be integrated over </a:t>
            </a:r>
            <a:r>
              <a:rPr lang="en-US" sz="2000" b="1" dirty="0" smtClean="0"/>
              <a:t>y </a:t>
            </a:r>
            <a:r>
              <a:rPr lang="en-US" sz="2000" dirty="0" smtClean="0"/>
              <a:t>from the</a:t>
            </a:r>
            <a:r>
              <a:rPr lang="en-US" sz="2000" dirty="0" smtClean="0">
                <a:latin typeface="Symbol" pitchFamily="18" charset="2"/>
              </a:rPr>
              <a:t> n</a:t>
            </a:r>
            <a:r>
              <a:rPr lang="en-US" sz="2000" baseline="-25000" dirty="0" smtClean="0"/>
              <a:t>ib</a:t>
            </a:r>
            <a:r>
              <a:rPr lang="en-US" sz="2000" dirty="0" smtClean="0"/>
              <a:t> production </a:t>
            </a:r>
          </a:p>
          <a:p>
            <a:r>
              <a:rPr lang="en-US" sz="2000" dirty="0" smtClean="0"/>
              <a:t>point to  </a:t>
            </a:r>
            <a:r>
              <a:rPr lang="en-US" sz="2000" b="1" dirty="0" smtClean="0"/>
              <a:t>x</a:t>
            </a:r>
            <a:r>
              <a:rPr lang="en-US" sz="2000" dirty="0" smtClean="0"/>
              <a:t> 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62386" y="6169099"/>
            <a:ext cx="4706773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Huge number of coupled equations</a:t>
            </a:r>
            <a:endParaRPr lang="en-I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479873" y="223276"/>
            <a:ext cx="3284038" cy="8812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The problem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428" y="1381571"/>
            <a:ext cx="3997842" cy="3072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1050925" y="1605499"/>
            <a:ext cx="2020186" cy="23923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488004" y="1604855"/>
            <a:ext cx="1275907" cy="262624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1976763" y="2604315"/>
            <a:ext cx="2402959" cy="16267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09190" y="1355409"/>
            <a:ext cx="3186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Stationary case: pattern does not depend on time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828783" y="2270900"/>
            <a:ext cx="48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n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</a:t>
            </a:r>
            <a:endParaRPr lang="en-IE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991366" y="2383764"/>
            <a:ext cx="54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baseline="-25000" dirty="0" smtClean="0"/>
              <a:t>ib</a:t>
            </a:r>
            <a:r>
              <a:rPr lang="en-US" sz="2400" dirty="0" smtClean="0"/>
              <a:t> </a:t>
            </a:r>
            <a:endParaRPr lang="en-IE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141621" y="3312894"/>
            <a:ext cx="630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n</a:t>
            </a:r>
            <a:r>
              <a:rPr lang="en-US" sz="2400" baseline="-25000" dirty="0" err="1" smtClean="0"/>
              <a:t>jb</a:t>
            </a:r>
            <a:r>
              <a:rPr lang="en-US" sz="2400" dirty="0" smtClean="0"/>
              <a:t> </a:t>
            </a:r>
            <a:endParaRPr lang="en-IE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522648" y="1468428"/>
            <a:ext cx="435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endParaRPr lang="en-IE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443258" y="3187270"/>
            <a:ext cx="435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y</a:t>
            </a:r>
            <a:endParaRPr lang="en-IE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95021" y="2134363"/>
            <a:ext cx="3519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Modes involved are characterized by (</a:t>
            </a:r>
            <a:r>
              <a:rPr lang="en-US" sz="2000" b="1" dirty="0" smtClean="0"/>
              <a:t>x</a:t>
            </a:r>
            <a:r>
              <a:rPr lang="en-US" sz="2000" b="1" baseline="-25000" dirty="0" smtClean="0"/>
              <a:t>0</a:t>
            </a:r>
            <a:r>
              <a:rPr lang="en-US" sz="2000" dirty="0" smtClean="0"/>
              <a:t>,  </a:t>
            </a:r>
            <a:r>
              <a:rPr lang="en-US" sz="2000" b="1" dirty="0" smtClean="0"/>
              <a:t>k</a:t>
            </a:r>
            <a:r>
              <a:rPr lang="en-US" sz="2000" dirty="0" smtClean="0"/>
              <a:t>,  a)</a:t>
            </a:r>
            <a:endParaRPr lang="en-IE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380083" y="2776527"/>
            <a:ext cx="3721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= e, </a:t>
            </a:r>
            <a:r>
              <a:rPr lang="en-US" sz="2000" dirty="0" smtClean="0">
                <a:latin typeface="Symbol" pitchFamily="18" charset="2"/>
              </a:rPr>
              <a:t>t</a:t>
            </a:r>
            <a:r>
              <a:rPr lang="en-US" sz="2000" dirty="0" smtClean="0"/>
              <a:t> -flavor at production</a:t>
            </a:r>
          </a:p>
          <a:p>
            <a:r>
              <a:rPr lang="en-US" sz="2000" b="1" dirty="0" smtClean="0"/>
              <a:t>x</a:t>
            </a:r>
            <a:r>
              <a:rPr lang="en-US" sz="2000" b="1" baseline="-25000" dirty="0" smtClean="0"/>
              <a:t>0</a:t>
            </a:r>
            <a:r>
              <a:rPr lang="en-US" sz="2000" dirty="0" smtClean="0"/>
              <a:t>  - production point</a:t>
            </a:r>
          </a:p>
          <a:p>
            <a:r>
              <a:rPr lang="en-US" sz="2000" b="1" dirty="0" smtClean="0"/>
              <a:t>k</a:t>
            </a:r>
            <a:r>
              <a:rPr lang="en-US" sz="2000" dirty="0" smtClean="0"/>
              <a:t> - momentum </a:t>
            </a:r>
            <a:endParaRPr lang="en-IE" sz="200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2184982" y="2075195"/>
            <a:ext cx="265825" cy="3085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2905418" y="2172975"/>
            <a:ext cx="160379" cy="3152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2740616" y="3316683"/>
            <a:ext cx="330495" cy="2474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5305647" y="3906653"/>
            <a:ext cx="371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Specific limits of integration for each point </a:t>
            </a:r>
            <a:endParaRPr lang="en-IE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710690" y="5486420"/>
            <a:ext cx="5594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Discretize</a:t>
            </a:r>
            <a:r>
              <a:rPr lang="en-US" sz="2000" dirty="0" smtClean="0"/>
              <a:t>  parameters – numerical solutions </a:t>
            </a:r>
            <a:endParaRPr lang="en-IE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768200" y="4810851"/>
            <a:ext cx="7376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Modes with the same set (</a:t>
            </a:r>
            <a:r>
              <a:rPr lang="en-US" sz="2000" b="1" dirty="0" smtClean="0"/>
              <a:t>x</a:t>
            </a:r>
            <a:r>
              <a:rPr lang="en-US" sz="2000" b="1" baseline="-25000" dirty="0" smtClean="0"/>
              <a:t>0</a:t>
            </a:r>
            <a:r>
              <a:rPr lang="en-US" sz="2000" dirty="0" smtClean="0"/>
              <a:t>, </a:t>
            </a:r>
            <a:r>
              <a:rPr lang="en-US" sz="2000" b="1" dirty="0" smtClean="0"/>
              <a:t>k</a:t>
            </a:r>
            <a:r>
              <a:rPr lang="en-US" sz="2000" dirty="0" smtClean="0"/>
              <a:t>, a) evolve in the same way</a:t>
            </a:r>
            <a:endParaRPr lang="en-IE" sz="2000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903242" y="3834722"/>
            <a:ext cx="566178" cy="5913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137684" y="3566031"/>
            <a:ext cx="1488568" cy="45611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061583" y="5452049"/>
            <a:ext cx="1385629" cy="7078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394804" y="255174"/>
            <a:ext cx="6314339" cy="747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Potentials: time dependence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pic>
        <p:nvPicPr>
          <p:cNvPr id="4098" name="Picture 2" descr="http://inspirehep.net/record/1651271/files/VpV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549" y="1212136"/>
            <a:ext cx="4710242" cy="44941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9346" y="5795359"/>
            <a:ext cx="478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V</a:t>
            </a:r>
            <a:r>
              <a:rPr lang="en-IE" baseline="-25000" dirty="0" err="1" smtClean="0"/>
              <a:t>r</a:t>
            </a:r>
            <a:r>
              <a:rPr lang="en-IE" dirty="0" smtClean="0"/>
              <a:t>  and  V’  as functions of the time  for different values of </a:t>
            </a:r>
            <a:r>
              <a:rPr lang="en-IE" dirty="0" smtClean="0">
                <a:latin typeface="Symbol" pitchFamily="18" charset="2"/>
              </a:rPr>
              <a:t>x</a:t>
            </a:r>
            <a:r>
              <a:rPr lang="en-IE" dirty="0" smtClean="0"/>
              <a:t>.   </a:t>
            </a:r>
            <a:r>
              <a:rPr lang="en-IE" dirty="0" err="1" smtClean="0"/>
              <a:t>A</a:t>
            </a:r>
            <a:r>
              <a:rPr lang="en-IE" i="1" baseline="-25000" dirty="0" err="1" smtClean="0">
                <a:latin typeface="Symbol" pitchFamily="18" charset="2"/>
              </a:rPr>
              <a:t>b</a:t>
            </a:r>
            <a:r>
              <a:rPr lang="en-IE" i="1" dirty="0" smtClean="0"/>
              <a:t> </a:t>
            </a:r>
            <a:r>
              <a:rPr lang="en-IE" dirty="0" smtClean="0"/>
              <a:t>= 1.1001, </a:t>
            </a:r>
            <a:r>
              <a:rPr lang="en-IE" dirty="0" err="1" smtClean="0">
                <a:latin typeface="Symbol" pitchFamily="18" charset="2"/>
              </a:rPr>
              <a:t>w</a:t>
            </a:r>
            <a:r>
              <a:rPr lang="en-IE" baseline="-25000" dirty="0" err="1" smtClean="0"/>
              <a:t>p</a:t>
            </a:r>
            <a:r>
              <a:rPr lang="en-IE" dirty="0" smtClean="0">
                <a:latin typeface="Symbol" pitchFamily="18" charset="2"/>
              </a:rPr>
              <a:t>  </a:t>
            </a:r>
            <a:r>
              <a:rPr lang="en-IE" dirty="0" smtClean="0"/>
              <a:t>=</a:t>
            </a:r>
            <a:r>
              <a:rPr lang="en-IE" dirty="0" smtClean="0">
                <a:latin typeface="Symbol" pitchFamily="18" charset="2"/>
              </a:rPr>
              <a:t> w</a:t>
            </a:r>
            <a:r>
              <a:rPr lang="en-IE" baseline="-25000" dirty="0" smtClean="0"/>
              <a:t>k</a:t>
            </a:r>
            <a:r>
              <a:rPr lang="en-IE" dirty="0" smtClean="0"/>
              <a:t>  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1761469" y="5441416"/>
            <a:ext cx="623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</a:t>
            </a:r>
            <a:r>
              <a:rPr lang="en-IE" sz="2000" i="1" baseline="-25000" dirty="0" smtClean="0">
                <a:latin typeface="Symbol" pitchFamily="18" charset="2"/>
              </a:rPr>
              <a:t>n</a:t>
            </a:r>
            <a:r>
              <a:rPr lang="en-IE" sz="2000" baseline="30000" dirty="0" smtClean="0"/>
              <a:t>0</a:t>
            </a:r>
            <a:r>
              <a:rPr lang="en-IE" sz="2000" dirty="0" smtClean="0"/>
              <a:t> 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e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74889" y="5621326"/>
            <a:ext cx="61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ymbol" pitchFamily="18" charset="2"/>
              </a:rPr>
              <a:t>x</a:t>
            </a:r>
            <a:r>
              <a:rPr lang="en-IE" dirty="0" smtClean="0"/>
              <a:t> =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510094" y="2094608"/>
            <a:ext cx="870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 = ½ 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375073" y="1919204"/>
            <a:ext cx="1974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V</a:t>
            </a:r>
            <a:r>
              <a:rPr lang="en-IE" sz="2000" baseline="30000" dirty="0" err="1" smtClean="0"/>
              <a:t>r</a:t>
            </a:r>
            <a:r>
              <a:rPr lang="en-IE" sz="2000" dirty="0" smtClean="0"/>
              <a:t>(t)       V’ (t) </a:t>
            </a:r>
          </a:p>
          <a:p>
            <a:r>
              <a:rPr lang="en-IE" sz="2000" dirty="0" smtClean="0"/>
              <a:t>V’(t)     - </a:t>
            </a:r>
            <a:r>
              <a:rPr lang="en-IE" sz="2000" dirty="0" err="1" smtClean="0"/>
              <a:t>V</a:t>
            </a:r>
            <a:r>
              <a:rPr lang="en-IE" sz="2000" baseline="30000" dirty="0" err="1" smtClean="0"/>
              <a:t>r</a:t>
            </a:r>
            <a:r>
              <a:rPr lang="en-IE" sz="2000" dirty="0" smtClean="0"/>
              <a:t>(t)</a:t>
            </a:r>
            <a:endParaRPr lang="en-IE" sz="2000" dirty="0"/>
          </a:p>
        </p:txBody>
      </p:sp>
      <p:sp>
        <p:nvSpPr>
          <p:cNvPr id="13" name="Double Bracket 12"/>
          <p:cNvSpPr/>
          <p:nvPr/>
        </p:nvSpPr>
        <p:spPr bwMode="auto">
          <a:xfrm>
            <a:off x="1332541" y="1893413"/>
            <a:ext cx="1965289" cy="861237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819865" y="5805992"/>
            <a:ext cx="40170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51084" y="1169553"/>
            <a:ext cx="4208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Combining different terms in the</a:t>
            </a:r>
          </a:p>
          <a:p>
            <a:r>
              <a:rPr lang="en-IE" sz="2000" dirty="0" smtClean="0"/>
              <a:t>Hamiltonian (in rotating frame) 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174889" y="3579499"/>
            <a:ext cx="1584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V</a:t>
            </a:r>
            <a:r>
              <a:rPr lang="en-IE" sz="2000" baseline="-25000" dirty="0" err="1" smtClean="0"/>
              <a:t>e</a:t>
            </a:r>
            <a:r>
              <a:rPr lang="en-IE" sz="2000" dirty="0" smtClean="0"/>
              <a:t> = 10</a:t>
            </a:r>
            <a:r>
              <a:rPr lang="en-IE" sz="2000" baseline="30000" dirty="0" smtClean="0"/>
              <a:t>3</a:t>
            </a:r>
            <a:r>
              <a:rPr lang="en-IE" sz="2000" dirty="0" smtClean="0">
                <a:latin typeface="Symbol" pitchFamily="18" charset="2"/>
              </a:rPr>
              <a:t> w</a:t>
            </a:r>
            <a:r>
              <a:rPr lang="en-IE" sz="2000" baseline="-25000" dirty="0" smtClean="0"/>
              <a:t>k</a:t>
            </a:r>
            <a:r>
              <a:rPr lang="en-IE" sz="2000" dirty="0" smtClean="0"/>
              <a:t>     </a:t>
            </a:r>
            <a:endParaRPr lang="en-IE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66715" y="2850347"/>
            <a:ext cx="419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including usual matter potential</a:t>
            </a:r>
          </a:p>
          <a:p>
            <a:r>
              <a:rPr lang="en-IE" sz="2000" dirty="0" err="1" smtClean="0"/>
              <a:t>V</a:t>
            </a:r>
            <a:r>
              <a:rPr lang="en-IE" sz="2000" baseline="-25000" dirty="0" err="1" smtClean="0"/>
              <a:t>e</a:t>
            </a:r>
            <a:r>
              <a:rPr lang="en-US" sz="2000" dirty="0" smtClean="0"/>
              <a:t> which dominates</a:t>
            </a:r>
            <a:r>
              <a:rPr lang="en-IE" sz="2000" baseline="-25000" dirty="0" smtClean="0"/>
              <a:t>    </a:t>
            </a:r>
            <a:endParaRPr lang="en-IE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51084" y="4902807"/>
            <a:ext cx="3688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Neutrino to matter potential ratio </a:t>
            </a:r>
            <a:endParaRPr lang="en-IE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88474" y="4072256"/>
            <a:ext cx="23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and vacuum terms</a:t>
            </a:r>
            <a:endParaRPr lang="en-I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305535" y="180746"/>
            <a:ext cx="6073999" cy="7797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Parametric resonance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pic>
        <p:nvPicPr>
          <p:cNvPr id="1026" name="Picture 2" descr="http://inspirehep.net/record/1651271/files/probe_on_bg_reswid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875"/>
            <a:ext cx="4339494" cy="37988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6997" y="1359710"/>
            <a:ext cx="4038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Dependence of the depth of parametric oscillations on</a:t>
            </a:r>
            <a:r>
              <a:rPr lang="en-IE" sz="2000" dirty="0" smtClean="0">
                <a:latin typeface="Symbol" pitchFamily="18" charset="2"/>
              </a:rPr>
              <a:t> w</a:t>
            </a:r>
            <a:r>
              <a:rPr lang="en-IE" sz="2000" baseline="-25000" dirty="0" smtClean="0"/>
              <a:t>k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smtClean="0"/>
              <a:t>/</a:t>
            </a:r>
            <a:r>
              <a:rPr lang="en-IE" sz="2000" dirty="0" err="1" smtClean="0">
                <a:latin typeface="Symbol" pitchFamily="18" charset="2"/>
              </a:rPr>
              <a:t>w</a:t>
            </a:r>
            <a:r>
              <a:rPr lang="en-IE" sz="2000" baseline="-25000" dirty="0" err="1" smtClean="0"/>
              <a:t>p</a:t>
            </a:r>
            <a:r>
              <a:rPr lang="en-IE" sz="20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104" y="2566284"/>
            <a:ext cx="1650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</a:t>
            </a:r>
            <a:r>
              <a:rPr lang="en-IE" sz="2000" i="1" baseline="-25000" dirty="0" smtClean="0">
                <a:latin typeface="Symbol" pitchFamily="18" charset="2"/>
              </a:rPr>
              <a:t>n</a:t>
            </a:r>
            <a:r>
              <a:rPr lang="en-IE" sz="2000" baseline="30000" dirty="0" smtClean="0"/>
              <a:t>0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smtClean="0"/>
              <a:t>= 100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err="1" smtClean="0">
                <a:latin typeface="Symbol" pitchFamily="18" charset="2"/>
              </a:rPr>
              <a:t>w</a:t>
            </a:r>
            <a:r>
              <a:rPr lang="en-IE" sz="2000" baseline="-25000" dirty="0" err="1" smtClean="0"/>
              <a:t>p</a:t>
            </a:r>
            <a:r>
              <a:rPr lang="en-IE" sz="2000" dirty="0" smtClean="0"/>
              <a:t>  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91380" y="2172939"/>
            <a:ext cx="314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A</a:t>
            </a:r>
            <a:r>
              <a:rPr lang="en-IE" sz="2000" i="1" baseline="-25000" dirty="0" err="1" smtClean="0">
                <a:latin typeface="Symbol" pitchFamily="18" charset="2"/>
              </a:rPr>
              <a:t>b</a:t>
            </a:r>
            <a:r>
              <a:rPr lang="en-IE" sz="2000" i="1" dirty="0" smtClean="0"/>
              <a:t> </a:t>
            </a:r>
            <a:r>
              <a:rPr lang="en-IE" sz="2000" dirty="0" smtClean="0"/>
              <a:t>= 1.1001, V</a:t>
            </a:r>
            <a:r>
              <a:rPr lang="en-IE" sz="2000" i="1" baseline="-25000" dirty="0" smtClean="0">
                <a:latin typeface="Symbol" pitchFamily="18" charset="2"/>
              </a:rPr>
              <a:t>n</a:t>
            </a:r>
            <a:r>
              <a:rPr lang="en-IE" sz="2000" baseline="30000" dirty="0" smtClean="0"/>
              <a:t>0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smtClean="0"/>
              <a:t>= 100 </a:t>
            </a:r>
            <a:r>
              <a:rPr lang="en-IE" sz="2000" dirty="0" err="1" smtClean="0">
                <a:latin typeface="Symbol" pitchFamily="18" charset="2"/>
              </a:rPr>
              <a:t>w</a:t>
            </a:r>
            <a:r>
              <a:rPr lang="en-IE" sz="2000" baseline="-25000" dirty="0" err="1" smtClean="0"/>
              <a:t>p</a:t>
            </a:r>
            <a:r>
              <a:rPr lang="en-IE" sz="2000" dirty="0" smtClean="0"/>
              <a:t>  </a:t>
            </a:r>
            <a:r>
              <a:rPr lang="en-IE" sz="2000" dirty="0" smtClean="0">
                <a:latin typeface="Symbol" pitchFamily="18" charset="2"/>
              </a:rPr>
              <a:t> 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005122" y="5767309"/>
            <a:ext cx="30756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G / w</a:t>
            </a:r>
            <a:r>
              <a:rPr lang="en-IE" sz="2000" baseline="-25000" dirty="0" smtClean="0"/>
              <a:t>k</a:t>
            </a:r>
            <a:r>
              <a:rPr lang="en-IE" sz="2000" baseline="-25000" dirty="0" smtClean="0">
                <a:latin typeface="Symbol" pitchFamily="18" charset="2"/>
              </a:rPr>
              <a:t>   </a:t>
            </a:r>
            <a:r>
              <a:rPr lang="en-IE" sz="2000" dirty="0" smtClean="0"/>
              <a:t>= sin</a:t>
            </a:r>
            <a:r>
              <a:rPr lang="en-IE" sz="2000" baseline="30000" dirty="0" smtClean="0"/>
              <a:t> </a:t>
            </a:r>
            <a:r>
              <a:rPr lang="en-IE" sz="2000" dirty="0" smtClean="0"/>
              <a:t>2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x</a:t>
            </a:r>
            <a:r>
              <a:rPr lang="en-IE" sz="2000" dirty="0" smtClean="0"/>
              <a:t> (1 + </a:t>
            </a:r>
            <a:r>
              <a:rPr lang="en-IE" sz="2000" dirty="0" err="1" smtClean="0"/>
              <a:t>A</a:t>
            </a:r>
            <a:r>
              <a:rPr lang="en-IE" sz="2000" i="1" baseline="-25000" dirty="0" err="1" smtClean="0">
                <a:latin typeface="Symbol" pitchFamily="18" charset="2"/>
              </a:rPr>
              <a:t>b</a:t>
            </a:r>
            <a:r>
              <a:rPr lang="en-IE" sz="2000" i="1" baseline="-25000" dirty="0" smtClean="0">
                <a:latin typeface="Symbol" pitchFamily="18" charset="2"/>
              </a:rPr>
              <a:t> </a:t>
            </a:r>
            <a:r>
              <a:rPr lang="en-IE" sz="2000" dirty="0" smtClean="0"/>
              <a:t>) </a:t>
            </a:r>
            <a:r>
              <a:rPr lang="en-IE" sz="2000" baseline="30000" dirty="0" smtClean="0"/>
              <a:t>     </a:t>
            </a:r>
            <a:r>
              <a:rPr lang="en-IE" sz="2000" dirty="0" smtClean="0"/>
              <a:t>   </a:t>
            </a:r>
            <a:r>
              <a:rPr lang="en-IE" sz="2000" baseline="30000" dirty="0" smtClean="0"/>
              <a:t>    </a:t>
            </a:r>
            <a:r>
              <a:rPr lang="en-IE" sz="2000" i="1" baseline="-25000" dirty="0" smtClean="0">
                <a:latin typeface="Symbol" pitchFamily="18" charset="2"/>
              </a:rPr>
              <a:t>     </a:t>
            </a:r>
            <a:r>
              <a:rPr lang="en-IE" sz="2000" dirty="0" smtClean="0"/>
              <a:t>     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8721" y="5369442"/>
            <a:ext cx="3065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Width of the resonance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05535" y="4052968"/>
            <a:ext cx="36033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- cos2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w</a:t>
            </a:r>
            <a:r>
              <a:rPr lang="en-IE" sz="2000" baseline="-25000" dirty="0" err="1" smtClean="0"/>
              <a:t>p</a:t>
            </a:r>
            <a:r>
              <a:rPr lang="en-IE" sz="2000" dirty="0" smtClean="0"/>
              <a:t> + </a:t>
            </a:r>
            <a:r>
              <a:rPr lang="en-IE" sz="2000" dirty="0" err="1" smtClean="0"/>
              <a:t>V</a:t>
            </a:r>
            <a:r>
              <a:rPr lang="en-IE" sz="2000" baseline="-25000" dirty="0" err="1" smtClean="0"/>
              <a:t>e</a:t>
            </a:r>
            <a:r>
              <a:rPr lang="en-IE" sz="2000" dirty="0" smtClean="0"/>
              <a:t> + V</a:t>
            </a:r>
            <a:r>
              <a:rPr lang="en-IE" sz="2000" i="1" baseline="-25000" dirty="0" smtClean="0">
                <a:latin typeface="Symbol" pitchFamily="18" charset="2"/>
              </a:rPr>
              <a:t>n</a:t>
            </a:r>
            <a:r>
              <a:rPr lang="en-IE" sz="2000" baseline="30000" dirty="0" smtClean="0"/>
              <a:t>0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smtClean="0"/>
              <a:t> = </a:t>
            </a:r>
            <a:r>
              <a:rPr lang="en-IE" sz="2000" dirty="0" err="1" smtClean="0"/>
              <a:t>A</a:t>
            </a:r>
            <a:r>
              <a:rPr lang="en-IE" sz="2000" i="1" baseline="-25000" dirty="0" err="1" smtClean="0">
                <a:latin typeface="Symbol" pitchFamily="18" charset="2"/>
              </a:rPr>
              <a:t>b</a:t>
            </a:r>
            <a:r>
              <a:rPr lang="en-IE" sz="2000" i="1" baseline="-25000" dirty="0" smtClean="0">
                <a:latin typeface="Symbol" pitchFamily="18" charset="2"/>
              </a:rPr>
              <a:t>  </a:t>
            </a:r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baseline="-25000" dirty="0" smtClean="0"/>
              <a:t>m</a:t>
            </a:r>
            <a:r>
              <a:rPr lang="en-IE" sz="2000" baseline="-25000" dirty="0" smtClean="0">
                <a:latin typeface="Symbol" pitchFamily="18" charset="2"/>
              </a:rPr>
              <a:t> 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5535" y="5073420"/>
            <a:ext cx="2203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Frequency of oscillations of the probe neutrino</a:t>
            </a:r>
          </a:p>
          <a:p>
            <a:r>
              <a:rPr lang="en-IE" dirty="0" smtClean="0"/>
              <a:t>determined by the averaged density</a:t>
            </a:r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2697859" y="5199314"/>
            <a:ext cx="1672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Frequency of modulations</a:t>
            </a:r>
          </a:p>
          <a:p>
            <a:r>
              <a:rPr lang="en-IE" dirty="0" smtClean="0"/>
              <a:t>of the potentials</a:t>
            </a:r>
            <a:endParaRPr lang="en-IE" dirty="0"/>
          </a:p>
        </p:txBody>
      </p:sp>
      <p:sp>
        <p:nvSpPr>
          <p:cNvPr id="15" name="Right Arrow 14"/>
          <p:cNvSpPr/>
          <p:nvPr/>
        </p:nvSpPr>
        <p:spPr bwMode="auto">
          <a:xfrm rot="16200000">
            <a:off x="3218876" y="4719735"/>
            <a:ext cx="374950" cy="33855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16200000">
            <a:off x="1386981" y="4762267"/>
            <a:ext cx="374950" cy="33855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Left Brace 17"/>
          <p:cNvSpPr/>
          <p:nvPr/>
        </p:nvSpPr>
        <p:spPr bwMode="auto">
          <a:xfrm rot="5400000" flipH="1">
            <a:off x="1461158" y="3487003"/>
            <a:ext cx="238728" cy="2170875"/>
          </a:xfrm>
          <a:prstGeom prst="leftBrace">
            <a:avLst>
              <a:gd name="adj1" fmla="val 74131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Left Brace 18"/>
          <p:cNvSpPr/>
          <p:nvPr/>
        </p:nvSpPr>
        <p:spPr bwMode="auto">
          <a:xfrm rot="5400000" flipH="1">
            <a:off x="3331349" y="4166560"/>
            <a:ext cx="184663" cy="757694"/>
          </a:xfrm>
          <a:prstGeom prst="leftBrace">
            <a:avLst>
              <a:gd name="adj1" fmla="val 74131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8571" y="3561916"/>
            <a:ext cx="421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Parametric resonance condition: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68920" y="6261414"/>
            <a:ext cx="2288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proportional to</a:t>
            </a:r>
            <a:r>
              <a:rPr lang="en-IE" sz="2000" dirty="0" smtClean="0">
                <a:latin typeface="Symbol" pitchFamily="18" charset="2"/>
              </a:rPr>
              <a:t> x</a:t>
            </a:r>
            <a:r>
              <a:rPr lang="en-US" sz="2000" dirty="0" smtClean="0"/>
              <a:t>   </a:t>
            </a:r>
            <a:endParaRPr lang="en-I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8294" y="1185210"/>
            <a:ext cx="8378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Find potentials and their time dependences or general conditions for potentials which can lead to effects found in certain simplified models </a:t>
            </a: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542221" y="233919"/>
            <a:ext cx="4161767" cy="796187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Inverse problem: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694622" y="2509278"/>
            <a:ext cx="3367016" cy="627321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Synchronized oscillations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Arial Black"/>
            </a:endParaRP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694622" y="3903920"/>
            <a:ext cx="3214616" cy="627321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Bi-polar oscillations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 Black"/>
            </a:endParaRP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694622" y="3264195"/>
            <a:ext cx="3001964" cy="49972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Fast flavor transitions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694622" y="4871550"/>
            <a:ext cx="2335657" cy="627321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Spectral splits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641" y="5667154"/>
            <a:ext cx="7635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Check how realistic are these conditions in realistic supernova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448795" y="3976565"/>
            <a:ext cx="4440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As parametric effect for negligible</a:t>
            </a:r>
            <a:r>
              <a:rPr lang="en-IE" sz="2000" dirty="0" smtClean="0">
                <a:latin typeface="Symbol" pitchFamily="18" charset="2"/>
              </a:rPr>
              <a:t> w</a:t>
            </a:r>
            <a:r>
              <a:rPr lang="en-IE" sz="2000" dirty="0" smtClean="0"/>
              <a:t>  </a:t>
            </a:r>
            <a:r>
              <a:rPr lang="en-IE" sz="2000" dirty="0" smtClean="0">
                <a:sym typeface="Wingdings" pitchFamily="2" charset="2"/>
              </a:rPr>
              <a:t> transition is the same for neutrinos and antineutrinos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23141" y="3211030"/>
            <a:ext cx="4678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As parametric  effect with increasing amplitude of periodic modulations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0" y="-1814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155" name="WordArt 44"/>
          <p:cNvSpPr>
            <a:spLocks noChangeArrowheads="1" noChangeShapeType="1" noTextEdit="1"/>
          </p:cNvSpPr>
          <p:nvPr/>
        </p:nvSpPr>
        <p:spPr bwMode="auto">
          <a:xfrm>
            <a:off x="269765" y="297711"/>
            <a:ext cx="7959835" cy="8147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Mixing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in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matter – dynamical variable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91394" y="1058081"/>
            <a:ext cx="313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S.P. </a:t>
            </a:r>
            <a:r>
              <a:rPr lang="en-IE" i="1" dirty="0" err="1" smtClean="0">
                <a:solidFill>
                  <a:srgbClr val="FF0000"/>
                </a:solidFill>
              </a:rPr>
              <a:t>Mikheyev</a:t>
            </a:r>
            <a:r>
              <a:rPr lang="en-IE" i="1" dirty="0" smtClean="0">
                <a:solidFill>
                  <a:srgbClr val="FF0000"/>
                </a:solidFill>
              </a:rPr>
              <a:t>, A.Y.S.  1985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64" name="Text Box 40"/>
          <p:cNvSpPr txBox="1">
            <a:spLocks noChangeArrowheads="1"/>
          </p:cNvSpPr>
          <p:nvPr/>
        </p:nvSpPr>
        <p:spPr bwMode="auto">
          <a:xfrm>
            <a:off x="2711454" y="2677692"/>
            <a:ext cx="2252540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U</a:t>
            </a:r>
            <a:r>
              <a:rPr lang="en-US" sz="2400" baseline="30000" dirty="0" smtClean="0"/>
              <a:t>m</a:t>
            </a:r>
            <a:r>
              <a:rPr lang="en-US" sz="2400" dirty="0" smtClean="0"/>
              <a:t> </a:t>
            </a:r>
            <a:r>
              <a:rPr lang="en-US" sz="2400" dirty="0">
                <a:sym typeface="Wingdings" pitchFamily="2" charset="2"/>
              </a:rPr>
              <a:t>=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smtClean="0"/>
              <a:t>U</a:t>
            </a:r>
            <a:r>
              <a:rPr lang="en-US" sz="2400" baseline="30000" dirty="0" smtClean="0"/>
              <a:t>m</a:t>
            </a:r>
            <a:r>
              <a:rPr lang="en-US" sz="2400" dirty="0" smtClean="0">
                <a:sym typeface="Wingdings" pitchFamily="2" charset="2"/>
              </a:rPr>
              <a:t>(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e</a:t>
            </a:r>
            <a:r>
              <a:rPr lang="en-US" sz="2400" dirty="0" smtClean="0">
                <a:sym typeface="Wingdings" pitchFamily="2" charset="2"/>
              </a:rPr>
              <a:t>, E) </a:t>
            </a:r>
            <a:endParaRPr lang="en-US" sz="2400" dirty="0"/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2798933" y="5163227"/>
            <a:ext cx="2550698" cy="46166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baseline="-25000" dirty="0"/>
              <a:t>m</a:t>
            </a:r>
            <a:r>
              <a:rPr lang="en-US" sz="2400" dirty="0" smtClean="0"/>
              <a:t> = U</a:t>
            </a:r>
            <a:r>
              <a:rPr lang="en-US" sz="2400" baseline="30000" dirty="0" smtClean="0"/>
              <a:t>m+</a:t>
            </a:r>
            <a:r>
              <a:rPr lang="en-US" sz="2400" dirty="0" smtClean="0">
                <a:sym typeface="Wingdings" pitchFamily="2" charset="2"/>
              </a:rPr>
              <a:t>(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e</a:t>
            </a:r>
            <a:r>
              <a:rPr lang="en-US" sz="2400" dirty="0" smtClean="0">
                <a:sym typeface="Wingdings" pitchFamily="2" charset="2"/>
              </a:rPr>
              <a:t>, E) </a:t>
            </a:r>
            <a:r>
              <a:rPr lang="en-US" sz="2400" dirty="0" err="1" smtClean="0">
                <a:latin typeface="Symbol" pitchFamily="18" charset="2"/>
              </a:rPr>
              <a:t>n</a:t>
            </a:r>
            <a:r>
              <a:rPr lang="en-US" sz="2400" baseline="-25000" dirty="0" err="1" smtClean="0"/>
              <a:t>f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359779" y="5733736"/>
            <a:ext cx="8762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which means that </a:t>
            </a:r>
            <a:r>
              <a:rPr lang="en-IE" sz="2000" dirty="0" err="1" smtClean="0">
                <a:sym typeface="Wingdings" pitchFamily="2" charset="2"/>
              </a:rPr>
              <a:t>f</a:t>
            </a:r>
            <a:r>
              <a:rPr lang="en-IE" sz="2000" dirty="0" err="1" smtClean="0"/>
              <a:t>lavor</a:t>
            </a:r>
            <a:r>
              <a:rPr lang="en-IE" sz="2000" dirty="0" smtClean="0"/>
              <a:t> composition of </a:t>
            </a:r>
            <a:r>
              <a:rPr lang="en-IE" sz="2000" dirty="0" err="1" smtClean="0"/>
              <a:t>eigenstates</a:t>
            </a:r>
            <a:r>
              <a:rPr lang="en-IE" sz="2000" dirty="0" smtClean="0"/>
              <a:t> depends on</a:t>
            </a:r>
            <a:r>
              <a:rPr lang="en-US" sz="2000" dirty="0" smtClean="0"/>
              <a:t> n</a:t>
            </a:r>
            <a:r>
              <a:rPr lang="en-US" sz="2000" baseline="-25000" dirty="0" smtClean="0"/>
              <a:t>e</a:t>
            </a:r>
            <a:r>
              <a:rPr lang="en-US" sz="2000" dirty="0" smtClean="0">
                <a:sym typeface="Wingdings" pitchFamily="2" charset="2"/>
              </a:rPr>
              <a:t> and E</a:t>
            </a:r>
            <a:endParaRPr lang="en-IE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414491" y="4725467"/>
            <a:ext cx="2522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Inverting relation:</a:t>
            </a:r>
            <a:endParaRPr lang="en-I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73246" y="1306545"/>
            <a:ext cx="977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Since </a:t>
            </a:r>
            <a:endParaRPr lang="en-IE" sz="2000" dirty="0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135994" y="1441980"/>
            <a:ext cx="296539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H (n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, E) = 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(E) + V(n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41346" y="2254654"/>
            <a:ext cx="717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mixing matrix in matter which </a:t>
            </a:r>
            <a:r>
              <a:rPr lang="en-IE" sz="2000" dirty="0" err="1" smtClean="0"/>
              <a:t>diagonalizes</a:t>
            </a:r>
            <a:r>
              <a:rPr lang="en-IE" sz="2000" dirty="0" smtClean="0"/>
              <a:t> </a:t>
            </a:r>
            <a:r>
              <a:rPr lang="en-US" sz="2000" dirty="0" smtClean="0"/>
              <a:t>H (n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, E ) </a:t>
            </a:r>
            <a:endParaRPr lang="en-IE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82721" y="3157858"/>
            <a:ext cx="7570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depends on energy and density </a:t>
            </a:r>
            <a:r>
              <a:rPr lang="en-IE" sz="2000" dirty="0" smtClean="0">
                <a:sym typeface="Wingdings" pitchFamily="2" charset="2"/>
              </a:rPr>
              <a:t> </a:t>
            </a:r>
            <a:r>
              <a:rPr lang="en-IE" sz="2000" dirty="0" smtClean="0"/>
              <a:t>becomes dynamical variable in non-uniform medium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12945" y="3774529"/>
            <a:ext cx="6030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contrast to vacuum mixing which is constant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0" y="-1814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131" name="Text Box 16"/>
          <p:cNvSpPr txBox="1">
            <a:spLocks noChangeArrowheads="1"/>
          </p:cNvSpPr>
          <p:nvPr/>
        </p:nvSpPr>
        <p:spPr bwMode="auto">
          <a:xfrm>
            <a:off x="349367" y="1184876"/>
            <a:ext cx="5440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Eigenstates</a:t>
            </a:r>
            <a:r>
              <a:rPr lang="en-US" sz="2000" dirty="0" smtClean="0"/>
              <a:t> of the Hamiltonian in matter:</a:t>
            </a:r>
          </a:p>
        </p:txBody>
      </p:sp>
      <p:sp>
        <p:nvSpPr>
          <p:cNvPr id="5155" name="WordArt 44"/>
          <p:cNvSpPr>
            <a:spLocks noChangeArrowheads="1" noChangeShapeType="1" noTextEdit="1"/>
          </p:cNvSpPr>
          <p:nvPr/>
        </p:nvSpPr>
        <p:spPr bwMode="auto">
          <a:xfrm>
            <a:off x="337139" y="221382"/>
            <a:ext cx="5645934" cy="8044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Eigenstates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in matter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2626480" y="1839433"/>
            <a:ext cx="291316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H (n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, E ) = 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+ V (n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60" name="Text Box 38"/>
          <p:cNvSpPr txBox="1">
            <a:spLocks noChangeArrowheads="1"/>
          </p:cNvSpPr>
          <p:nvPr/>
        </p:nvSpPr>
        <p:spPr bwMode="auto">
          <a:xfrm>
            <a:off x="3009178" y="2888129"/>
            <a:ext cx="155202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n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latin typeface="Symbol" pitchFamily="18" charset="2"/>
                <a:sym typeface="Wingdings" pitchFamily="2" charset="2"/>
              </a:rPr>
              <a:t>n</a:t>
            </a:r>
            <a:r>
              <a:rPr lang="en-US" sz="2400" baseline="-25000" dirty="0" err="1">
                <a:sym typeface="Wingdings" pitchFamily="2" charset="2"/>
              </a:rPr>
              <a:t>mk</a:t>
            </a:r>
            <a:r>
              <a:rPr lang="en-US" sz="2400" dirty="0">
                <a:sym typeface="Wingdings" pitchFamily="2" charset="2"/>
              </a:rPr>
              <a:t> 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31939" y="2424221"/>
            <a:ext cx="5409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Play the same role as mass states in vacuum</a:t>
            </a:r>
            <a:endParaRPr lang="en-IE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26409" y="3498112"/>
            <a:ext cx="780350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matter with constant density </a:t>
            </a:r>
            <a:r>
              <a:rPr lang="en-US" sz="2000" dirty="0" err="1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-25000" dirty="0" err="1" smtClean="0">
                <a:sym typeface="Wingdings" pitchFamily="2" charset="2"/>
              </a:rPr>
              <a:t>mk</a:t>
            </a:r>
            <a:r>
              <a:rPr lang="en-IE" sz="2000" dirty="0" smtClean="0"/>
              <a:t> propagate independently.  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63838" y="4274296"/>
            <a:ext cx="6192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Hamiltonian H in basis of </a:t>
            </a:r>
            <a:r>
              <a:rPr lang="en-US" sz="2000" dirty="0" err="1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-25000" dirty="0" err="1" smtClean="0">
                <a:sym typeface="Wingdings" pitchFamily="2" charset="2"/>
              </a:rPr>
              <a:t>mk</a:t>
            </a:r>
            <a:r>
              <a:rPr lang="en-US" sz="2000" dirty="0" smtClean="0">
                <a:sym typeface="Wingdings" pitchFamily="2" charset="2"/>
              </a:rPr>
              <a:t> is diagonal. </a:t>
            </a:r>
            <a:r>
              <a:rPr lang="en-IE" sz="2000" dirty="0" smtClean="0">
                <a:sym typeface="Wingdings" pitchFamily="2" charset="2"/>
              </a:rPr>
              <a:t> </a:t>
            </a:r>
          </a:p>
          <a:p>
            <a:r>
              <a:rPr lang="en-IE" sz="2000" dirty="0" smtClean="0"/>
              <a:t>Consequently,  equation of motions for them split.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69442" y="2966478"/>
            <a:ext cx="128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k = 1, 2, 3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515138" y="3047497"/>
            <a:ext cx="4547136" cy="6635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6718575" y="5740375"/>
            <a:ext cx="1664434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816" name="Text Box 8"/>
          <p:cNvSpPr txBox="1">
            <a:spLocks noChangeArrowheads="1"/>
          </p:cNvSpPr>
          <p:nvPr/>
        </p:nvSpPr>
        <p:spPr bwMode="auto">
          <a:xfrm>
            <a:off x="968489" y="2024940"/>
            <a:ext cx="3568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y</a:t>
            </a:r>
            <a:r>
              <a:rPr lang="en-US" sz="2000" dirty="0"/>
              <a:t> </a:t>
            </a:r>
            <a:r>
              <a:rPr lang="en-US" sz="2000" dirty="0" smtClean="0"/>
              <a:t>- </a:t>
            </a:r>
            <a:r>
              <a:rPr lang="en-US" sz="2000" dirty="0"/>
              <a:t>wave function </a:t>
            </a:r>
            <a:r>
              <a:rPr lang="en-US" sz="2000" dirty="0" smtClean="0"/>
              <a:t>of medium </a:t>
            </a:r>
            <a:endParaRPr lang="en-US" sz="2000" dirty="0"/>
          </a:p>
        </p:txBody>
      </p:sp>
      <p:sp>
        <p:nvSpPr>
          <p:cNvPr id="375818" name="Text Box 10"/>
          <p:cNvSpPr txBox="1">
            <a:spLocks noChangeArrowheads="1"/>
          </p:cNvSpPr>
          <p:nvPr/>
        </p:nvSpPr>
        <p:spPr bwMode="auto">
          <a:xfrm>
            <a:off x="598792" y="3104399"/>
            <a:ext cx="4813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</a:rPr>
              <a:t>int </a:t>
            </a:r>
            <a:r>
              <a:rPr lang="en-US" sz="2400" dirty="0">
                <a:latin typeface="Times New Roman" pitchFamily="18" charset="0"/>
              </a:rPr>
              <a:t>=       </a:t>
            </a:r>
            <a:r>
              <a:rPr lang="en-US" sz="2400" dirty="0" smtClean="0">
                <a:latin typeface="Symbol" pitchFamily="18" charset="2"/>
              </a:rPr>
              <a:t>n </a:t>
            </a:r>
            <a:r>
              <a:rPr lang="en-US" sz="2400" dirty="0">
                <a:latin typeface="Symbol" pitchFamily="18" charset="2"/>
              </a:rPr>
              <a:t>g</a:t>
            </a:r>
            <a:r>
              <a:rPr lang="en-US" sz="2400" baseline="30000" dirty="0">
                <a:latin typeface="Symbol" pitchFamily="18" charset="2"/>
              </a:rPr>
              <a:t>m</a:t>
            </a:r>
            <a:r>
              <a:rPr lang="en-US" sz="2400" dirty="0">
                <a:latin typeface="Symbol" pitchFamily="18" charset="2"/>
              </a:rPr>
              <a:t>(1 - 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baseline="-25000" dirty="0" smtClean="0">
                <a:latin typeface="Symbol" pitchFamily="18" charset="2"/>
              </a:rPr>
              <a:t>5</a:t>
            </a:r>
            <a:r>
              <a:rPr lang="en-US" sz="2400" dirty="0" smtClean="0">
                <a:latin typeface="Symbol" pitchFamily="18" charset="2"/>
              </a:rPr>
              <a:t>)n </a:t>
            </a:r>
            <a:r>
              <a:rPr lang="en-US" sz="2400" dirty="0" err="1" smtClean="0">
                <a:latin typeface="Times New Roman" pitchFamily="18" charset="0"/>
              </a:rPr>
              <a:t>e</a:t>
            </a:r>
            <a:r>
              <a:rPr lang="en-US" sz="2400" dirty="0" err="1" smtClean="0">
                <a:latin typeface="Symbol" pitchFamily="18" charset="2"/>
              </a:rPr>
              <a:t>g</a:t>
            </a:r>
            <a:r>
              <a:rPr lang="en-US" sz="2400" baseline="-25000" dirty="0" err="1" smtClean="0">
                <a:latin typeface="Symbol" pitchFamily="18" charset="2"/>
              </a:rPr>
              <a:t>m</a:t>
            </a:r>
            <a:r>
              <a:rPr lang="en-US" sz="2400" dirty="0" smtClean="0">
                <a:latin typeface="Symbol" pitchFamily="18" charset="2"/>
              </a:rPr>
              <a:t>(1 </a:t>
            </a:r>
            <a:r>
              <a:rPr lang="en-US" sz="2400" dirty="0">
                <a:latin typeface="Symbol" pitchFamily="18" charset="2"/>
              </a:rPr>
              <a:t>- 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baseline="-25000" dirty="0" smtClean="0">
                <a:latin typeface="Symbol" pitchFamily="18" charset="2"/>
              </a:rPr>
              <a:t>5</a:t>
            </a:r>
            <a:r>
              <a:rPr lang="en-US" sz="2400" dirty="0" smtClean="0">
                <a:latin typeface="Symbol" pitchFamily="18" charset="2"/>
              </a:rPr>
              <a:t>)</a:t>
            </a:r>
            <a:r>
              <a:rPr lang="en-US" sz="2400" dirty="0" smtClean="0">
                <a:latin typeface="Times New Roman" pitchFamily="18" charset="0"/>
              </a:rPr>
              <a:t>e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375819" name="Text Box 11"/>
          <p:cNvSpPr txBox="1">
            <a:spLocks noChangeArrowheads="1"/>
          </p:cNvSpPr>
          <p:nvPr/>
        </p:nvSpPr>
        <p:spPr bwMode="auto">
          <a:xfrm>
            <a:off x="1358298" y="2969478"/>
            <a:ext cx="5212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G</a:t>
            </a:r>
            <a:r>
              <a:rPr lang="en-US" sz="2400" baseline="-25000" dirty="0">
                <a:latin typeface="Times New Roman" pitchFamily="18" charset="0"/>
              </a:rPr>
              <a:t>F</a:t>
            </a:r>
          </a:p>
          <a:p>
            <a:r>
              <a:rPr lang="en-US" sz="2400" dirty="0">
                <a:latin typeface="Times New Roman" pitchFamily="18" charset="0"/>
              </a:rPr>
              <a:t> 2</a:t>
            </a:r>
          </a:p>
        </p:txBody>
      </p:sp>
      <p:sp>
        <p:nvSpPr>
          <p:cNvPr id="375820" name="Text Box 12"/>
          <p:cNvSpPr txBox="1">
            <a:spLocks noChangeArrowheads="1"/>
          </p:cNvSpPr>
          <p:nvPr/>
        </p:nvSpPr>
        <p:spPr bwMode="auto">
          <a:xfrm>
            <a:off x="444726" y="1456650"/>
            <a:ext cx="4587543" cy="46166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</a:rPr>
              <a:t>int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dirty="0">
                <a:latin typeface="Symbol" pitchFamily="18" charset="2"/>
              </a:rPr>
              <a:t>n</a:t>
            </a:r>
            <a:r>
              <a:rPr lang="en-US" sz="2400" dirty="0">
                <a:latin typeface="Times New Roman" pitchFamily="18" charset="0"/>
              </a:rPr>
              <a:t>) =  </a:t>
            </a:r>
            <a:r>
              <a:rPr lang="en-US" sz="2400" dirty="0" smtClean="0">
                <a:latin typeface="Times New Roman" pitchFamily="18" charset="0"/>
              </a:rPr>
              <a:t>&lt; </a:t>
            </a:r>
            <a:r>
              <a:rPr lang="en-US" sz="2400" dirty="0" smtClean="0">
                <a:latin typeface="Symbol" pitchFamily="18" charset="2"/>
              </a:rPr>
              <a:t>y </a:t>
            </a:r>
            <a:r>
              <a:rPr lang="en-US" sz="2400" dirty="0">
                <a:latin typeface="Symbol" pitchFamily="18" charset="2"/>
              </a:rPr>
              <a:t>| </a:t>
            </a:r>
            <a:r>
              <a:rPr lang="en-US" sz="2400" dirty="0">
                <a:latin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</a:rPr>
              <a:t>int</a:t>
            </a:r>
            <a:r>
              <a:rPr lang="en-US" sz="2400" dirty="0">
                <a:latin typeface="Symbol" pitchFamily="18" charset="2"/>
              </a:rPr>
              <a:t> |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Symbol" pitchFamily="18" charset="2"/>
              </a:rPr>
              <a:t>y &gt;</a:t>
            </a:r>
            <a:r>
              <a:rPr lang="en-US" sz="2400" dirty="0" smtClean="0">
                <a:latin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</a:rPr>
              <a:t>= V  </a:t>
            </a:r>
            <a:r>
              <a:rPr lang="en-US" sz="2400" dirty="0">
                <a:latin typeface="Symbol" pitchFamily="18" charset="2"/>
              </a:rPr>
              <a:t>n </a:t>
            </a:r>
            <a:r>
              <a:rPr lang="en-US" sz="2400" dirty="0" err="1">
                <a:latin typeface="Symbol" pitchFamily="18" charset="2"/>
              </a:rPr>
              <a:t>n</a:t>
            </a:r>
            <a:r>
              <a:rPr lang="en-US" sz="2400" dirty="0">
                <a:latin typeface="Symbol" pitchFamily="18" charset="2"/>
              </a:rPr>
              <a:t> </a:t>
            </a:r>
            <a:r>
              <a:rPr lang="en-US" sz="2400" dirty="0">
                <a:latin typeface="Times New Roman" pitchFamily="18" charset="0"/>
              </a:rPr>
              <a:t>  </a:t>
            </a:r>
          </a:p>
        </p:txBody>
      </p:sp>
      <p:sp>
        <p:nvSpPr>
          <p:cNvPr id="375821" name="Freeform 13"/>
          <p:cNvSpPr>
            <a:spLocks/>
          </p:cNvSpPr>
          <p:nvPr/>
        </p:nvSpPr>
        <p:spPr bwMode="auto">
          <a:xfrm>
            <a:off x="7048500" y="3695700"/>
            <a:ext cx="1524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48"/>
              </a:cxn>
              <a:cxn ang="0">
                <a:pos x="0" y="96"/>
              </a:cxn>
              <a:cxn ang="0">
                <a:pos x="96" y="144"/>
              </a:cxn>
              <a:cxn ang="0">
                <a:pos x="0" y="192"/>
              </a:cxn>
              <a:cxn ang="0">
                <a:pos x="96" y="240"/>
              </a:cxn>
              <a:cxn ang="0">
                <a:pos x="0" y="288"/>
              </a:cxn>
              <a:cxn ang="0">
                <a:pos x="96" y="336"/>
              </a:cxn>
              <a:cxn ang="0">
                <a:pos x="0" y="384"/>
              </a:cxn>
              <a:cxn ang="0">
                <a:pos x="96" y="432"/>
              </a:cxn>
              <a:cxn ang="0">
                <a:pos x="0" y="480"/>
              </a:cxn>
            </a:cxnLst>
            <a:rect l="0" t="0" r="r" b="b"/>
            <a:pathLst>
              <a:path w="96" h="480">
                <a:moveTo>
                  <a:pt x="0" y="0"/>
                </a:moveTo>
                <a:cubicBezTo>
                  <a:pt x="48" y="16"/>
                  <a:pt x="96" y="32"/>
                  <a:pt x="96" y="48"/>
                </a:cubicBezTo>
                <a:cubicBezTo>
                  <a:pt x="96" y="64"/>
                  <a:pt x="0" y="80"/>
                  <a:pt x="0" y="96"/>
                </a:cubicBezTo>
                <a:cubicBezTo>
                  <a:pt x="0" y="112"/>
                  <a:pt x="96" y="128"/>
                  <a:pt x="96" y="144"/>
                </a:cubicBezTo>
                <a:cubicBezTo>
                  <a:pt x="96" y="160"/>
                  <a:pt x="0" y="176"/>
                  <a:pt x="0" y="192"/>
                </a:cubicBezTo>
                <a:cubicBezTo>
                  <a:pt x="0" y="208"/>
                  <a:pt x="96" y="224"/>
                  <a:pt x="96" y="240"/>
                </a:cubicBezTo>
                <a:cubicBezTo>
                  <a:pt x="96" y="256"/>
                  <a:pt x="0" y="272"/>
                  <a:pt x="0" y="288"/>
                </a:cubicBezTo>
                <a:cubicBezTo>
                  <a:pt x="0" y="304"/>
                  <a:pt x="96" y="320"/>
                  <a:pt x="96" y="336"/>
                </a:cubicBezTo>
                <a:cubicBezTo>
                  <a:pt x="96" y="352"/>
                  <a:pt x="0" y="368"/>
                  <a:pt x="0" y="384"/>
                </a:cubicBezTo>
                <a:cubicBezTo>
                  <a:pt x="0" y="400"/>
                  <a:pt x="96" y="416"/>
                  <a:pt x="96" y="432"/>
                </a:cubicBezTo>
                <a:cubicBezTo>
                  <a:pt x="96" y="448"/>
                  <a:pt x="48" y="464"/>
                  <a:pt x="0" y="48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822" name="Text Box 14"/>
          <p:cNvSpPr txBox="1">
            <a:spLocks noChangeArrowheads="1"/>
          </p:cNvSpPr>
          <p:nvPr/>
        </p:nvSpPr>
        <p:spPr bwMode="auto">
          <a:xfrm>
            <a:off x="6270625" y="3403600"/>
            <a:ext cx="388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e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375823" name="Text Box 15"/>
          <p:cNvSpPr txBox="1">
            <a:spLocks noChangeArrowheads="1"/>
          </p:cNvSpPr>
          <p:nvPr/>
        </p:nvSpPr>
        <p:spPr bwMode="auto">
          <a:xfrm>
            <a:off x="7543800" y="4295775"/>
            <a:ext cx="388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e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375824" name="Text Box 16"/>
          <p:cNvSpPr txBox="1">
            <a:spLocks noChangeArrowheads="1"/>
          </p:cNvSpPr>
          <p:nvPr/>
        </p:nvSpPr>
        <p:spPr bwMode="auto">
          <a:xfrm>
            <a:off x="6283325" y="4283075"/>
            <a:ext cx="29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</a:t>
            </a:r>
          </a:p>
        </p:txBody>
      </p:sp>
      <p:sp>
        <p:nvSpPr>
          <p:cNvPr id="375825" name="Text Box 17"/>
          <p:cNvSpPr txBox="1">
            <a:spLocks noChangeArrowheads="1"/>
          </p:cNvSpPr>
          <p:nvPr/>
        </p:nvSpPr>
        <p:spPr bwMode="auto">
          <a:xfrm>
            <a:off x="7556500" y="3403600"/>
            <a:ext cx="29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</a:t>
            </a:r>
          </a:p>
        </p:txBody>
      </p:sp>
      <p:sp>
        <p:nvSpPr>
          <p:cNvPr id="375826" name="Text Box 18"/>
          <p:cNvSpPr txBox="1">
            <a:spLocks noChangeArrowheads="1"/>
          </p:cNvSpPr>
          <p:nvPr/>
        </p:nvSpPr>
        <p:spPr bwMode="auto">
          <a:xfrm>
            <a:off x="7188200" y="3875088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W</a:t>
            </a:r>
          </a:p>
        </p:txBody>
      </p:sp>
      <p:sp>
        <p:nvSpPr>
          <p:cNvPr id="375827" name="Line 19"/>
          <p:cNvSpPr>
            <a:spLocks noChangeShapeType="1"/>
          </p:cNvSpPr>
          <p:nvPr/>
        </p:nvSpPr>
        <p:spPr bwMode="auto">
          <a:xfrm>
            <a:off x="1358298" y="3402013"/>
            <a:ext cx="381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828" name="Line 20"/>
          <p:cNvSpPr>
            <a:spLocks noChangeShapeType="1"/>
          </p:cNvSpPr>
          <p:nvPr/>
        </p:nvSpPr>
        <p:spPr bwMode="auto">
          <a:xfrm>
            <a:off x="3525127" y="3242930"/>
            <a:ext cx="23231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830" name="Freeform 22"/>
          <p:cNvSpPr>
            <a:spLocks/>
          </p:cNvSpPr>
          <p:nvPr/>
        </p:nvSpPr>
        <p:spPr bwMode="auto">
          <a:xfrm>
            <a:off x="1358298" y="3443288"/>
            <a:ext cx="381000" cy="2286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48" y="144"/>
              </a:cxn>
              <a:cxn ang="0">
                <a:pos x="48" y="0"/>
              </a:cxn>
              <a:cxn ang="0">
                <a:pos x="240" y="0"/>
              </a:cxn>
            </a:cxnLst>
            <a:rect l="0" t="0" r="r" b="b"/>
            <a:pathLst>
              <a:path w="240" h="144">
                <a:moveTo>
                  <a:pt x="0" y="48"/>
                </a:moveTo>
                <a:lnTo>
                  <a:pt x="48" y="144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832" name="Text Box 24"/>
          <p:cNvSpPr txBox="1">
            <a:spLocks noChangeArrowheads="1"/>
          </p:cNvSpPr>
          <p:nvPr/>
        </p:nvSpPr>
        <p:spPr bwMode="auto">
          <a:xfrm>
            <a:off x="479315" y="5299050"/>
            <a:ext cx="1647825" cy="3968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&lt; e </a:t>
            </a:r>
            <a:r>
              <a:rPr lang="en-US" sz="2000" dirty="0">
                <a:latin typeface="Symbol" pitchFamily="18" charset="2"/>
              </a:rPr>
              <a:t>g</a:t>
            </a:r>
            <a:r>
              <a:rPr lang="en-US" sz="2000" baseline="-25000" dirty="0">
                <a:latin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</a:rPr>
              <a:t>e&gt; = n</a:t>
            </a:r>
            <a:r>
              <a:rPr lang="en-US" sz="2000" baseline="-25000" dirty="0">
                <a:latin typeface="Times New Roman" pitchFamily="18" charset="0"/>
              </a:rPr>
              <a:t>e </a:t>
            </a:r>
            <a:r>
              <a:rPr lang="en-US" sz="2000" dirty="0">
                <a:latin typeface="Times New Roman" pitchFamily="18" charset="0"/>
              </a:rPr>
              <a:t>v</a:t>
            </a:r>
          </a:p>
        </p:txBody>
      </p:sp>
      <p:sp>
        <p:nvSpPr>
          <p:cNvPr id="375833" name="Text Box 25"/>
          <p:cNvSpPr txBox="1">
            <a:spLocks noChangeArrowheads="1"/>
          </p:cNvSpPr>
          <p:nvPr/>
        </p:nvSpPr>
        <p:spPr bwMode="auto">
          <a:xfrm>
            <a:off x="478558" y="5942757"/>
            <a:ext cx="2174875" cy="3968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&lt; e </a:t>
            </a:r>
            <a:r>
              <a:rPr lang="en-US" sz="2000" dirty="0">
                <a:latin typeface="Symbol" pitchFamily="18" charset="2"/>
              </a:rPr>
              <a:t>g g</a:t>
            </a:r>
            <a:r>
              <a:rPr lang="en-US" sz="2000" baseline="-25000" dirty="0">
                <a:latin typeface="Symbol" pitchFamily="18" charset="2"/>
              </a:rPr>
              <a:t>5</a:t>
            </a:r>
            <a:r>
              <a:rPr lang="en-US" sz="2000" baseline="-25000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e</a:t>
            </a:r>
            <a:r>
              <a:rPr lang="en-US" sz="2000" baseline="-25000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&gt;  =  n</a:t>
            </a:r>
            <a:r>
              <a:rPr lang="en-US" sz="2000" baseline="-25000" dirty="0">
                <a:latin typeface="Times New Roman" pitchFamily="18" charset="0"/>
              </a:rPr>
              <a:t>e</a:t>
            </a:r>
            <a:r>
              <a:rPr lang="en-US" sz="2000" dirty="0">
                <a:latin typeface="Symbol" pitchFamily="18" charset="2"/>
              </a:rPr>
              <a:t> l</a:t>
            </a:r>
            <a:r>
              <a:rPr lang="en-US" sz="2000" baseline="-25000" dirty="0">
                <a:latin typeface="Times New Roman" pitchFamily="18" charset="0"/>
              </a:rPr>
              <a:t>e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75834" name="Text Box 26"/>
          <p:cNvSpPr txBox="1">
            <a:spLocks noChangeArrowheads="1"/>
          </p:cNvSpPr>
          <p:nvPr/>
        </p:nvSpPr>
        <p:spPr bwMode="auto">
          <a:xfrm>
            <a:off x="2669263" y="4741242"/>
            <a:ext cx="33570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electron </a:t>
            </a:r>
            <a:r>
              <a:rPr lang="en-US" sz="2000" dirty="0"/>
              <a:t>number </a:t>
            </a:r>
            <a:r>
              <a:rPr lang="en-US" sz="2000" dirty="0" smtClean="0"/>
              <a:t>density </a:t>
            </a:r>
          </a:p>
        </p:txBody>
      </p:sp>
      <p:sp>
        <p:nvSpPr>
          <p:cNvPr id="375835" name="Line 27"/>
          <p:cNvSpPr>
            <a:spLocks noChangeShapeType="1"/>
          </p:cNvSpPr>
          <p:nvPr/>
        </p:nvSpPr>
        <p:spPr bwMode="auto">
          <a:xfrm>
            <a:off x="1888309" y="5406041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836" name="Line 28"/>
          <p:cNvSpPr>
            <a:spLocks noChangeShapeType="1"/>
          </p:cNvSpPr>
          <p:nvPr/>
        </p:nvSpPr>
        <p:spPr bwMode="auto">
          <a:xfrm>
            <a:off x="793750" y="5400799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837" name="Line 29"/>
          <p:cNvSpPr>
            <a:spLocks noChangeShapeType="1"/>
          </p:cNvSpPr>
          <p:nvPr/>
        </p:nvSpPr>
        <p:spPr bwMode="auto">
          <a:xfrm>
            <a:off x="918928" y="6027427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838" name="Line 30"/>
          <p:cNvSpPr>
            <a:spLocks noChangeShapeType="1"/>
          </p:cNvSpPr>
          <p:nvPr/>
        </p:nvSpPr>
        <p:spPr bwMode="auto">
          <a:xfrm>
            <a:off x="2253134" y="5994012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839" name="Text Box 31"/>
          <p:cNvSpPr txBox="1">
            <a:spLocks noChangeArrowheads="1"/>
          </p:cNvSpPr>
          <p:nvPr/>
        </p:nvSpPr>
        <p:spPr bwMode="auto">
          <a:xfrm>
            <a:off x="2659014" y="5817198"/>
            <a:ext cx="37802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averaged </a:t>
            </a:r>
            <a:r>
              <a:rPr lang="en-US" sz="2000" dirty="0"/>
              <a:t>polarization </a:t>
            </a:r>
            <a:r>
              <a:rPr lang="en-US" sz="2000" dirty="0" smtClean="0"/>
              <a:t>vector</a:t>
            </a:r>
          </a:p>
          <a:p>
            <a:r>
              <a:rPr lang="en-US" sz="2000" dirty="0" smtClean="0"/>
              <a:t>  of electrons</a:t>
            </a:r>
            <a:endParaRPr lang="en-US" sz="2000" dirty="0"/>
          </a:p>
        </p:txBody>
      </p:sp>
      <p:sp>
        <p:nvSpPr>
          <p:cNvPr id="375840" name="Text Box 32"/>
          <p:cNvSpPr txBox="1">
            <a:spLocks noChangeArrowheads="1"/>
          </p:cNvSpPr>
          <p:nvPr/>
        </p:nvSpPr>
        <p:spPr bwMode="auto">
          <a:xfrm>
            <a:off x="6376250" y="5005650"/>
            <a:ext cx="21964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For </a:t>
            </a:r>
            <a:r>
              <a:rPr lang="en-US" sz="2000" dirty="0" err="1" smtClean="0"/>
              <a:t>unpolarized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medium at rest:</a:t>
            </a:r>
          </a:p>
        </p:txBody>
      </p:sp>
      <p:sp>
        <p:nvSpPr>
          <p:cNvPr id="375841" name="Text Box 33"/>
          <p:cNvSpPr txBox="1">
            <a:spLocks noChangeArrowheads="1"/>
          </p:cNvSpPr>
          <p:nvPr/>
        </p:nvSpPr>
        <p:spPr bwMode="auto">
          <a:xfrm>
            <a:off x="6829400" y="5810325"/>
            <a:ext cx="15824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V =   2 </a:t>
            </a:r>
            <a:r>
              <a:rPr lang="en-US" sz="2000" dirty="0" err="1"/>
              <a:t>G</a:t>
            </a:r>
            <a:r>
              <a:rPr lang="en-US" sz="2000" baseline="-25000" dirty="0" err="1"/>
              <a:t>F</a:t>
            </a:r>
            <a:r>
              <a:rPr lang="en-US" sz="2000" dirty="0" err="1"/>
              <a:t>n</a:t>
            </a:r>
            <a:r>
              <a:rPr lang="en-US" sz="2000" baseline="-25000" dirty="0" err="1"/>
              <a:t>e</a:t>
            </a:r>
            <a:r>
              <a:rPr lang="en-US" sz="2000" baseline="-25000" dirty="0"/>
              <a:t> </a:t>
            </a:r>
            <a:endParaRPr lang="en-US" sz="2000" dirty="0"/>
          </a:p>
        </p:txBody>
      </p:sp>
      <p:sp>
        <p:nvSpPr>
          <p:cNvPr id="375842" name="Freeform 34"/>
          <p:cNvSpPr>
            <a:spLocks/>
          </p:cNvSpPr>
          <p:nvPr/>
        </p:nvSpPr>
        <p:spPr bwMode="auto">
          <a:xfrm>
            <a:off x="7414011" y="5855341"/>
            <a:ext cx="304800" cy="2286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48" y="144"/>
              </a:cxn>
              <a:cxn ang="0">
                <a:pos x="48" y="0"/>
              </a:cxn>
              <a:cxn ang="0">
                <a:pos x="192" y="0"/>
              </a:cxn>
            </a:cxnLst>
            <a:rect l="0" t="0" r="r" b="b"/>
            <a:pathLst>
              <a:path w="192" h="144">
                <a:moveTo>
                  <a:pt x="0" y="48"/>
                </a:moveTo>
                <a:lnTo>
                  <a:pt x="48" y="144"/>
                </a:lnTo>
                <a:lnTo>
                  <a:pt x="48" y="0"/>
                </a:lnTo>
                <a:lnTo>
                  <a:pt x="192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843" name="Text Box 35"/>
          <p:cNvSpPr txBox="1">
            <a:spLocks noChangeArrowheads="1"/>
          </p:cNvSpPr>
          <p:nvPr/>
        </p:nvSpPr>
        <p:spPr bwMode="auto">
          <a:xfrm>
            <a:off x="368649" y="3800475"/>
            <a:ext cx="53527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CC interactions with </a:t>
            </a:r>
            <a:r>
              <a:rPr lang="en-US" sz="2000" dirty="0" smtClean="0"/>
              <a:t>electrons  |</a:t>
            </a:r>
            <a:r>
              <a:rPr lang="en-US" sz="2000" dirty="0" smtClean="0">
                <a:latin typeface="Symbol" pitchFamily="18" charset="2"/>
              </a:rPr>
              <a:t>y</a:t>
            </a:r>
            <a:r>
              <a:rPr lang="en-US" sz="2000" dirty="0" smtClean="0"/>
              <a:t> &gt;  = |e &gt;</a:t>
            </a:r>
            <a:endParaRPr lang="en-US" sz="2000" dirty="0"/>
          </a:p>
        </p:txBody>
      </p:sp>
      <p:sp>
        <p:nvSpPr>
          <p:cNvPr id="375847" name="Text Box 39"/>
          <p:cNvSpPr txBox="1">
            <a:spLocks noChangeArrowheads="1"/>
          </p:cNvSpPr>
          <p:nvPr/>
        </p:nvSpPr>
        <p:spPr bwMode="auto">
          <a:xfrm>
            <a:off x="368649" y="4729121"/>
            <a:ext cx="2424113" cy="3968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&lt; e </a:t>
            </a:r>
            <a:r>
              <a:rPr lang="en-US" sz="2000" dirty="0">
                <a:latin typeface="Symbol" pitchFamily="18" charset="2"/>
              </a:rPr>
              <a:t>g</a:t>
            </a:r>
            <a:r>
              <a:rPr lang="en-US" sz="2000" baseline="-25000" dirty="0">
                <a:latin typeface="Times New Roman" pitchFamily="18" charset="0"/>
              </a:rPr>
              <a:t>0 </a:t>
            </a:r>
            <a:r>
              <a:rPr lang="en-US" sz="2000" dirty="0">
                <a:latin typeface="Times New Roman" pitchFamily="18" charset="0"/>
              </a:rPr>
              <a:t>(1 - </a:t>
            </a:r>
            <a:r>
              <a:rPr lang="en-US" sz="2000" dirty="0">
                <a:latin typeface="Symbol" pitchFamily="18" charset="2"/>
              </a:rPr>
              <a:t>g</a:t>
            </a:r>
            <a:r>
              <a:rPr lang="en-US" sz="2000" baseline="-25000" dirty="0">
                <a:latin typeface="Times New Roman" pitchFamily="18" charset="0"/>
              </a:rPr>
              <a:t> 5 </a:t>
            </a:r>
            <a:r>
              <a:rPr lang="en-US" sz="2000" dirty="0">
                <a:latin typeface="Times New Roman" pitchFamily="18" charset="0"/>
              </a:rPr>
              <a:t>) e&gt; </a:t>
            </a:r>
            <a:r>
              <a:rPr lang="en-US" sz="2000" dirty="0" smtClean="0">
                <a:latin typeface="Times New Roman" pitchFamily="18" charset="0"/>
              </a:rPr>
              <a:t>= </a:t>
            </a:r>
            <a:r>
              <a:rPr lang="en-US" sz="2000" dirty="0">
                <a:latin typeface="Times New Roman" pitchFamily="18" charset="0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e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75849" name="Freeform 41"/>
          <p:cNvSpPr>
            <a:spLocks/>
          </p:cNvSpPr>
          <p:nvPr/>
        </p:nvSpPr>
        <p:spPr bwMode="auto">
          <a:xfrm>
            <a:off x="6375400" y="4467225"/>
            <a:ext cx="1409700" cy="2413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448" y="0"/>
              </a:cxn>
              <a:cxn ang="0">
                <a:pos x="888" y="144"/>
              </a:cxn>
            </a:cxnLst>
            <a:rect l="0" t="0" r="r" b="b"/>
            <a:pathLst>
              <a:path w="888" h="152">
                <a:moveTo>
                  <a:pt x="0" y="152"/>
                </a:moveTo>
                <a:lnTo>
                  <a:pt x="448" y="0"/>
                </a:lnTo>
                <a:lnTo>
                  <a:pt x="888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5850" name="Freeform 42"/>
          <p:cNvSpPr>
            <a:spLocks/>
          </p:cNvSpPr>
          <p:nvPr/>
        </p:nvSpPr>
        <p:spPr bwMode="auto">
          <a:xfrm flipV="1">
            <a:off x="6362700" y="3443288"/>
            <a:ext cx="1409700" cy="2413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448" y="0"/>
              </a:cxn>
              <a:cxn ang="0">
                <a:pos x="888" y="144"/>
              </a:cxn>
            </a:cxnLst>
            <a:rect l="0" t="0" r="r" b="b"/>
            <a:pathLst>
              <a:path w="888" h="152">
                <a:moveTo>
                  <a:pt x="0" y="152"/>
                </a:moveTo>
                <a:lnTo>
                  <a:pt x="448" y="0"/>
                </a:lnTo>
                <a:lnTo>
                  <a:pt x="888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WordArt 38"/>
          <p:cNvSpPr>
            <a:spLocks noChangeArrowheads="1" noChangeShapeType="1" noTextEdit="1"/>
          </p:cNvSpPr>
          <p:nvPr/>
        </p:nvSpPr>
        <p:spPr bwMode="auto">
          <a:xfrm>
            <a:off x="406399" y="255176"/>
            <a:ext cx="4404787" cy="850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Matter potential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52687" y="5231621"/>
            <a:ext cx="2852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- velocity of electrons</a:t>
            </a:r>
            <a:endParaRPr lang="en-IE" sz="2000" dirty="0"/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1879595" y="3242930"/>
            <a:ext cx="238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 flipV="1">
            <a:off x="4265083" y="1584240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72606" y="2601267"/>
            <a:ext cx="351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after </a:t>
            </a:r>
            <a:r>
              <a:rPr lang="en-IE" sz="2000" dirty="0" err="1" smtClean="0"/>
              <a:t>Fierz</a:t>
            </a:r>
            <a:r>
              <a:rPr lang="en-IE" sz="2000" dirty="0" smtClean="0"/>
              <a:t> transformation</a:t>
            </a:r>
            <a:endParaRPr lang="en-IE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382714" y="4338307"/>
            <a:ext cx="2355784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Matrix elements:</a:t>
            </a:r>
            <a:endParaRPr lang="en-IE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5173280" y="580875"/>
            <a:ext cx="1443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derivation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1793747" y="4521681"/>
            <a:ext cx="3182293" cy="912604"/>
          </a:xfrm>
          <a:prstGeom prst="rect">
            <a:avLst/>
          </a:prstGeom>
          <a:solidFill>
            <a:srgbClr val="66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7446" name="Text Box 39"/>
          <p:cNvSpPr txBox="1">
            <a:spLocks noChangeArrowheads="1"/>
          </p:cNvSpPr>
          <p:nvPr/>
        </p:nvSpPr>
        <p:spPr bwMode="auto">
          <a:xfrm>
            <a:off x="3786898" y="6134047"/>
            <a:ext cx="157286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e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 2 </a:t>
            </a:r>
            <a:r>
              <a:rPr lang="en-US" sz="2000" dirty="0" err="1" smtClean="0"/>
              <a:t>G</a:t>
            </a:r>
            <a:r>
              <a:rPr lang="en-US" sz="2000" baseline="-25000" dirty="0" err="1" smtClean="0"/>
              <a:t>F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e</a:t>
            </a:r>
            <a:endParaRPr lang="en-US" sz="2000" dirty="0"/>
          </a:p>
        </p:txBody>
      </p:sp>
      <p:sp>
        <p:nvSpPr>
          <p:cNvPr id="17447" name="Freeform 40"/>
          <p:cNvSpPr>
            <a:spLocks/>
          </p:cNvSpPr>
          <p:nvPr/>
        </p:nvSpPr>
        <p:spPr bwMode="auto">
          <a:xfrm>
            <a:off x="4350447" y="6200022"/>
            <a:ext cx="304800" cy="228600"/>
          </a:xfrm>
          <a:custGeom>
            <a:avLst/>
            <a:gdLst>
              <a:gd name="T0" fmla="*/ 0 w 192"/>
              <a:gd name="T1" fmla="*/ 2147483647 h 144"/>
              <a:gd name="T2" fmla="*/ 2147483647 w 192"/>
              <a:gd name="T3" fmla="*/ 2147483647 h 144"/>
              <a:gd name="T4" fmla="*/ 2147483647 w 192"/>
              <a:gd name="T5" fmla="*/ 0 h 144"/>
              <a:gd name="T6" fmla="*/ 2147483647 w 192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44"/>
              <a:gd name="T14" fmla="*/ 192 w 192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44">
                <a:moveTo>
                  <a:pt x="0" y="48"/>
                </a:moveTo>
                <a:lnTo>
                  <a:pt x="48" y="144"/>
                </a:lnTo>
                <a:lnTo>
                  <a:pt x="48" y="0"/>
                </a:lnTo>
                <a:lnTo>
                  <a:pt x="192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WordArt 41"/>
          <p:cNvSpPr>
            <a:spLocks noChangeArrowheads="1" noChangeShapeType="1" noTextEdit="1"/>
          </p:cNvSpPr>
          <p:nvPr/>
        </p:nvSpPr>
        <p:spPr bwMode="auto">
          <a:xfrm>
            <a:off x="510363" y="231010"/>
            <a:ext cx="4401879" cy="8072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Matter potential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Arial Blac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666" y="1933892"/>
            <a:ext cx="8144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Potential can be derived  by summation  (integration) of Yukawa potentials  with radius  1/</a:t>
            </a:r>
            <a:r>
              <a:rPr lang="en-IE" sz="2000" dirty="0" err="1" smtClean="0"/>
              <a:t>m</a:t>
            </a:r>
            <a:r>
              <a:rPr lang="en-IE" sz="2000" baseline="-25000" dirty="0" err="1" smtClean="0"/>
              <a:t>W</a:t>
            </a:r>
            <a:r>
              <a:rPr lang="en-IE" sz="2000" dirty="0" smtClean="0"/>
              <a:t>  produced by individual electrons   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001050" y="3001469"/>
            <a:ext cx="452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V(</a:t>
            </a:r>
            <a:r>
              <a:rPr lang="en-IE" sz="2000" b="1" dirty="0" smtClean="0"/>
              <a:t>r</a:t>
            </a:r>
            <a:r>
              <a:rPr lang="en-IE" sz="2000" dirty="0" smtClean="0"/>
              <a:t>) = 2         </a:t>
            </a:r>
            <a:r>
              <a:rPr lang="en-IE" sz="2000" dirty="0" err="1" smtClean="0"/>
              <a:t>d</a:t>
            </a:r>
            <a:r>
              <a:rPr lang="en-IE" sz="2000" b="1" dirty="0" err="1" smtClean="0"/>
              <a:t>x</a:t>
            </a:r>
            <a:r>
              <a:rPr lang="en-IE" sz="2000" dirty="0" smtClean="0"/>
              <a:t> </a:t>
            </a:r>
            <a:r>
              <a:rPr lang="en-US" sz="2000" dirty="0" smtClean="0"/>
              <a:t>n</a:t>
            </a:r>
            <a:r>
              <a:rPr lang="en-US" sz="2000" baseline="-25000" dirty="0" smtClean="0"/>
              <a:t>e</a:t>
            </a:r>
            <a:r>
              <a:rPr lang="en-IE" sz="2000" dirty="0" smtClean="0"/>
              <a:t>(</a:t>
            </a:r>
            <a:r>
              <a:rPr lang="en-IE" sz="2000" b="1" dirty="0" smtClean="0"/>
              <a:t>x</a:t>
            </a:r>
            <a:r>
              <a:rPr lang="en-IE" sz="2000" dirty="0" smtClean="0"/>
              <a:t>)                  e          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158529" y="2895990"/>
            <a:ext cx="1423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- </a:t>
            </a:r>
            <a:r>
              <a:rPr lang="en-IE" sz="1600" dirty="0" err="1" smtClean="0"/>
              <a:t>m</a:t>
            </a:r>
            <a:r>
              <a:rPr lang="en-IE" sz="1600" baseline="-25000" dirty="0" err="1" smtClean="0"/>
              <a:t>W</a:t>
            </a:r>
            <a:r>
              <a:rPr lang="en-IE" sz="1600" dirty="0" smtClean="0"/>
              <a:t> |</a:t>
            </a:r>
            <a:r>
              <a:rPr lang="en-IE" sz="1600" b="1" dirty="0" smtClean="0"/>
              <a:t>r</a:t>
            </a:r>
            <a:r>
              <a:rPr lang="en-IE" sz="1600" dirty="0" smtClean="0"/>
              <a:t> - </a:t>
            </a:r>
            <a:r>
              <a:rPr lang="en-IE" sz="1600" b="1" dirty="0" smtClean="0"/>
              <a:t>x</a:t>
            </a:r>
            <a:r>
              <a:rPr lang="en-IE" sz="1600" dirty="0" smtClean="0"/>
              <a:t>|</a:t>
            </a:r>
            <a:endParaRPr lang="en-IE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110854" y="2842555"/>
            <a:ext cx="46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g</a:t>
            </a:r>
            <a:r>
              <a:rPr lang="en-IE" sz="2000" baseline="30000" dirty="0" smtClean="0"/>
              <a:t>2</a:t>
            </a:r>
            <a:endParaRPr lang="en-IE" sz="2000" dirty="0" smtClean="0"/>
          </a:p>
          <a:p>
            <a:r>
              <a:rPr lang="en-IE" sz="2000" dirty="0" smtClean="0"/>
              <a:t>8 </a:t>
            </a:r>
            <a:endParaRPr lang="en-IE" sz="2000" dirty="0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611159" y="5009882"/>
            <a:ext cx="31396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Freeform 30"/>
          <p:cNvSpPr/>
          <p:nvPr/>
        </p:nvSpPr>
        <p:spPr bwMode="auto">
          <a:xfrm>
            <a:off x="2551818" y="4665930"/>
            <a:ext cx="170121" cy="707066"/>
          </a:xfrm>
          <a:custGeom>
            <a:avLst/>
            <a:gdLst>
              <a:gd name="connsiteX0" fmla="*/ 170121 w 170121"/>
              <a:gd name="connsiteY0" fmla="*/ 209108 h 707066"/>
              <a:gd name="connsiteX1" fmla="*/ 127591 w 170121"/>
              <a:gd name="connsiteY1" fmla="*/ 70884 h 707066"/>
              <a:gd name="connsiteX2" fmla="*/ 63795 w 170121"/>
              <a:gd name="connsiteY2" fmla="*/ 634410 h 707066"/>
              <a:gd name="connsiteX3" fmla="*/ 0 w 170121"/>
              <a:gd name="connsiteY3" fmla="*/ 506819 h 70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21" h="707066">
                <a:moveTo>
                  <a:pt x="170121" y="209108"/>
                </a:moveTo>
                <a:cubicBezTo>
                  <a:pt x="157716" y="104554"/>
                  <a:pt x="145312" y="0"/>
                  <a:pt x="127591" y="70884"/>
                </a:cubicBezTo>
                <a:cubicBezTo>
                  <a:pt x="109870" y="141768"/>
                  <a:pt x="85060" y="561754"/>
                  <a:pt x="63795" y="634410"/>
                </a:cubicBezTo>
                <a:cubicBezTo>
                  <a:pt x="42530" y="707066"/>
                  <a:pt x="21265" y="606942"/>
                  <a:pt x="0" y="50681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6234" y="3858217"/>
            <a:ext cx="7887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F</a:t>
            </a:r>
            <a:r>
              <a:rPr lang="en-IE" sz="2000" dirty="0" smtClean="0"/>
              <a:t>or uniform density distribution  after integration over angular variables</a:t>
            </a:r>
            <a:endParaRPr lang="en-IE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551818" y="5159529"/>
            <a:ext cx="30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0</a:t>
            </a:r>
            <a:endParaRPr lang="en-IE" sz="1600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2675619" y="4416645"/>
            <a:ext cx="419456" cy="36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8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1799415" y="4770859"/>
            <a:ext cx="3176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V = 2  </a:t>
            </a:r>
            <a:r>
              <a:rPr lang="en-IE" sz="2000" dirty="0" err="1" smtClean="0"/>
              <a:t>dr</a:t>
            </a:r>
            <a:r>
              <a:rPr lang="en-IE" sz="2000" dirty="0" smtClean="0"/>
              <a:t> r</a:t>
            </a:r>
            <a:r>
              <a:rPr lang="en-IE" sz="2000" baseline="30000" dirty="0" smtClean="0"/>
              <a:t>2 </a:t>
            </a:r>
            <a:r>
              <a:rPr lang="en-US" sz="2000" dirty="0" smtClean="0"/>
              <a:t>n</a:t>
            </a:r>
            <a:r>
              <a:rPr lang="en-US" sz="2000" baseline="-25000" dirty="0" smtClean="0"/>
              <a:t>e</a:t>
            </a:r>
            <a:r>
              <a:rPr lang="en-IE" sz="2000" baseline="30000" dirty="0" smtClean="0"/>
              <a:t> </a:t>
            </a:r>
            <a:r>
              <a:rPr lang="en-IE" sz="2000" dirty="0" smtClean="0"/>
              <a:t>     e          </a:t>
            </a:r>
            <a:endParaRPr lang="en-IE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591603" y="4633211"/>
            <a:ext cx="46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g</a:t>
            </a:r>
            <a:r>
              <a:rPr lang="en-IE" sz="2000" baseline="30000" dirty="0" smtClean="0"/>
              <a:t>2</a:t>
            </a:r>
            <a:endParaRPr lang="en-IE" sz="2000" dirty="0" smtClean="0"/>
          </a:p>
          <a:p>
            <a:r>
              <a:rPr lang="en-IE" sz="2000" dirty="0" smtClean="0"/>
              <a:t>8r </a:t>
            </a:r>
            <a:endParaRPr lang="en-IE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052723" y="4665930"/>
            <a:ext cx="871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- </a:t>
            </a:r>
            <a:r>
              <a:rPr lang="en-IE" sz="1600" dirty="0" err="1" smtClean="0"/>
              <a:t>m</a:t>
            </a:r>
            <a:r>
              <a:rPr lang="en-IE" sz="1600" baseline="-25000" dirty="0" err="1" smtClean="0"/>
              <a:t>W</a:t>
            </a:r>
            <a:r>
              <a:rPr lang="en-IE" sz="1600" dirty="0" smtClean="0"/>
              <a:t> r</a:t>
            </a:r>
            <a:endParaRPr lang="en-IE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50853" y="1129490"/>
            <a:ext cx="8304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Essentially classical consideration, electrons generate classical field</a:t>
            </a:r>
          </a:p>
          <a:p>
            <a:r>
              <a:rPr lang="en-IE" sz="2000" dirty="0" smtClean="0"/>
              <a:t>i</a:t>
            </a:r>
            <a:r>
              <a:rPr lang="en-IE" sz="2000" dirty="0" smtClean="0"/>
              <a:t>nteracting </a:t>
            </a:r>
            <a:r>
              <a:rPr lang="en-IE" sz="2000" dirty="0" smtClean="0"/>
              <a:t>with neutrinos (mean field approximation)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732045" y="2906623"/>
            <a:ext cx="14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      1 </a:t>
            </a:r>
          </a:p>
          <a:p>
            <a:r>
              <a:rPr lang="en-IE" sz="2000" dirty="0" smtClean="0"/>
              <a:t>4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 |</a:t>
            </a:r>
            <a:r>
              <a:rPr lang="en-IE" sz="2000" b="1" dirty="0" smtClean="0"/>
              <a:t>r</a:t>
            </a:r>
            <a:r>
              <a:rPr lang="en-IE" sz="2000" dirty="0" smtClean="0"/>
              <a:t> - </a:t>
            </a:r>
            <a:r>
              <a:rPr lang="en-IE" sz="2000" b="1" dirty="0" smtClean="0"/>
              <a:t>x</a:t>
            </a:r>
            <a:r>
              <a:rPr lang="en-IE" sz="2000" dirty="0" smtClean="0"/>
              <a:t>|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3786898" y="3234544"/>
            <a:ext cx="12121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Freeform 31"/>
          <p:cNvSpPr/>
          <p:nvPr/>
        </p:nvSpPr>
        <p:spPr bwMode="auto">
          <a:xfrm>
            <a:off x="2491558" y="2861858"/>
            <a:ext cx="170121" cy="707066"/>
          </a:xfrm>
          <a:custGeom>
            <a:avLst/>
            <a:gdLst>
              <a:gd name="connsiteX0" fmla="*/ 170121 w 170121"/>
              <a:gd name="connsiteY0" fmla="*/ 209108 h 707066"/>
              <a:gd name="connsiteX1" fmla="*/ 127591 w 170121"/>
              <a:gd name="connsiteY1" fmla="*/ 70884 h 707066"/>
              <a:gd name="connsiteX2" fmla="*/ 63795 w 170121"/>
              <a:gd name="connsiteY2" fmla="*/ 634410 h 707066"/>
              <a:gd name="connsiteX3" fmla="*/ 0 w 170121"/>
              <a:gd name="connsiteY3" fmla="*/ 506819 h 70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21" h="707066">
                <a:moveTo>
                  <a:pt x="170121" y="209108"/>
                </a:moveTo>
                <a:cubicBezTo>
                  <a:pt x="157716" y="104554"/>
                  <a:pt x="145312" y="0"/>
                  <a:pt x="127591" y="70884"/>
                </a:cubicBezTo>
                <a:cubicBezTo>
                  <a:pt x="109870" y="141768"/>
                  <a:pt x="85060" y="561754"/>
                  <a:pt x="63795" y="634410"/>
                </a:cubicBezTo>
                <a:cubicBezTo>
                  <a:pt x="42530" y="707066"/>
                  <a:pt x="21265" y="606942"/>
                  <a:pt x="0" y="50681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2583460" y="2655105"/>
            <a:ext cx="419456" cy="36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8</a:t>
            </a:r>
            <a:endParaRPr lang="en-IE" dirty="0"/>
          </a:p>
        </p:txBody>
      </p:sp>
      <p:sp>
        <p:nvSpPr>
          <p:cNvPr id="36" name="TextBox 35"/>
          <p:cNvSpPr txBox="1"/>
          <p:nvPr/>
        </p:nvSpPr>
        <p:spPr>
          <a:xfrm>
            <a:off x="2491558" y="3397989"/>
            <a:ext cx="30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0</a:t>
            </a:r>
            <a:endParaRPr lang="en-IE" sz="1600" dirty="0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2110854" y="3217764"/>
            <a:ext cx="38070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01242" y="5426161"/>
            <a:ext cx="8842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This requires  uniform distribution </a:t>
            </a:r>
            <a:r>
              <a:rPr lang="en-IE" sz="2000" dirty="0" smtClean="0"/>
              <a:t> </a:t>
            </a:r>
            <a:r>
              <a:rPr lang="en-US" sz="2000" dirty="0" smtClean="0"/>
              <a:t>n</a:t>
            </a:r>
            <a:r>
              <a:rPr lang="en-US" sz="2000" baseline="-25000" dirty="0" smtClean="0"/>
              <a:t>e</a:t>
            </a:r>
            <a:r>
              <a:rPr lang="en-IE" sz="2000" dirty="0" smtClean="0"/>
              <a:t>  in </a:t>
            </a:r>
            <a:r>
              <a:rPr lang="en-IE" sz="2000" dirty="0" smtClean="0"/>
              <a:t>the radius </a:t>
            </a:r>
            <a:r>
              <a:rPr lang="en-IE" sz="2000" dirty="0" smtClean="0"/>
              <a:t>  (several x 1/</a:t>
            </a:r>
            <a:r>
              <a:rPr lang="en-IE" sz="2000" dirty="0" err="1" smtClean="0"/>
              <a:t>m</a:t>
            </a:r>
            <a:r>
              <a:rPr lang="en-IE" sz="2000" baseline="-25000" dirty="0" err="1" smtClean="0"/>
              <a:t>W</a:t>
            </a:r>
            <a:r>
              <a:rPr lang="en-IE" sz="2000" dirty="0" smtClean="0"/>
              <a:t> )   </a:t>
            </a:r>
            <a:endParaRPr lang="en-IE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336203" y="5900639"/>
            <a:ext cx="2785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integration gives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9274</TotalTime>
  <Words>5350</Words>
  <Application>Microsoft Office PowerPoint</Application>
  <PresentationFormat>On-screen Show (4:3)</PresentationFormat>
  <Paragraphs>1348</Paragraphs>
  <Slides>76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</vt:vector>
  </TitlesOfParts>
  <Company>ictp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smirnov</dc:creator>
  <cp:lastModifiedBy>Smirnov</cp:lastModifiedBy>
  <cp:revision>480</cp:revision>
  <dcterms:created xsi:type="dcterms:W3CDTF">2002-07-02T21:36:52Z</dcterms:created>
  <dcterms:modified xsi:type="dcterms:W3CDTF">2024-03-02T07:03:06Z</dcterms:modified>
</cp:coreProperties>
</file>