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2"/>
  </p:notesMasterIdLst>
  <p:sldIdLst>
    <p:sldId id="1429" r:id="rId2"/>
    <p:sldId id="1564" r:id="rId3"/>
    <p:sldId id="1615" r:id="rId4"/>
    <p:sldId id="1616" r:id="rId5"/>
    <p:sldId id="1621" r:id="rId6"/>
    <p:sldId id="1622" r:id="rId7"/>
    <p:sldId id="1623" r:id="rId8"/>
    <p:sldId id="1628" r:id="rId9"/>
    <p:sldId id="1617" r:id="rId10"/>
    <p:sldId id="1626" r:id="rId11"/>
    <p:sldId id="1627" r:id="rId12"/>
    <p:sldId id="1630" r:id="rId13"/>
    <p:sldId id="1632" r:id="rId14"/>
    <p:sldId id="1635" r:id="rId15"/>
    <p:sldId id="1636" r:id="rId16"/>
    <p:sldId id="1641" r:id="rId17"/>
    <p:sldId id="1643" r:id="rId18"/>
    <p:sldId id="1642" r:id="rId19"/>
    <p:sldId id="1644" r:id="rId20"/>
    <p:sldId id="1645" r:id="rId21"/>
    <p:sldId id="1629" r:id="rId22"/>
    <p:sldId id="1152" r:id="rId23"/>
    <p:sldId id="1606" r:id="rId24"/>
    <p:sldId id="1607" r:id="rId25"/>
    <p:sldId id="1608" r:id="rId26"/>
    <p:sldId id="1565" r:id="rId27"/>
    <p:sldId id="1611" r:id="rId28"/>
    <p:sldId id="1154" r:id="rId29"/>
    <p:sldId id="1557" r:id="rId30"/>
    <p:sldId id="1555" r:id="rId31"/>
    <p:sldId id="1320" r:id="rId32"/>
    <p:sldId id="1520" r:id="rId33"/>
    <p:sldId id="1410" r:id="rId34"/>
    <p:sldId id="1306" r:id="rId35"/>
    <p:sldId id="1437" r:id="rId36"/>
    <p:sldId id="1434" r:id="rId37"/>
    <p:sldId id="1436" r:id="rId38"/>
    <p:sldId id="1603" r:id="rId39"/>
    <p:sldId id="1568" r:id="rId40"/>
    <p:sldId id="1604" r:id="rId41"/>
    <p:sldId id="1605" r:id="rId42"/>
    <p:sldId id="1602" r:id="rId43"/>
    <p:sldId id="1610" r:id="rId44"/>
    <p:sldId id="1570" r:id="rId45"/>
    <p:sldId id="1522" r:id="rId46"/>
    <p:sldId id="1575" r:id="rId47"/>
    <p:sldId id="1571" r:id="rId48"/>
    <p:sldId id="1572" r:id="rId49"/>
    <p:sldId id="1573" r:id="rId50"/>
    <p:sldId id="1688" r:id="rId51"/>
    <p:sldId id="1689" r:id="rId52"/>
    <p:sldId id="1690" r:id="rId53"/>
    <p:sldId id="1691" r:id="rId54"/>
    <p:sldId id="1692" r:id="rId55"/>
    <p:sldId id="1693" r:id="rId56"/>
    <p:sldId id="1694" r:id="rId57"/>
    <p:sldId id="1695" r:id="rId58"/>
    <p:sldId id="1696" r:id="rId59"/>
    <p:sldId id="1697" r:id="rId60"/>
    <p:sldId id="1699" r:id="rId61"/>
    <p:sldId id="1700" r:id="rId62"/>
    <p:sldId id="1701" r:id="rId63"/>
    <p:sldId id="1702" r:id="rId64"/>
    <p:sldId id="1703" r:id="rId65"/>
    <p:sldId id="1687" r:id="rId66"/>
    <p:sldId id="1663" r:id="rId67"/>
    <p:sldId id="1664" r:id="rId68"/>
    <p:sldId id="1665" r:id="rId69"/>
    <p:sldId id="1666" r:id="rId70"/>
    <p:sldId id="1667" r:id="rId71"/>
    <p:sldId id="1668" r:id="rId72"/>
    <p:sldId id="1669" r:id="rId73"/>
    <p:sldId id="1577" r:id="rId74"/>
    <p:sldId id="1578" r:id="rId75"/>
    <p:sldId id="1580" r:id="rId76"/>
    <p:sldId id="1659" r:id="rId77"/>
    <p:sldId id="1585" r:id="rId78"/>
    <p:sldId id="1586" r:id="rId79"/>
    <p:sldId id="1587" r:id="rId80"/>
    <p:sldId id="1588" r:id="rId81"/>
    <p:sldId id="1589" r:id="rId82"/>
    <p:sldId id="1601" r:id="rId83"/>
    <p:sldId id="1612" r:id="rId84"/>
    <p:sldId id="1583" r:id="rId85"/>
    <p:sldId id="1584" r:id="rId86"/>
    <p:sldId id="1591" r:id="rId87"/>
    <p:sldId id="1592" r:id="rId88"/>
    <p:sldId id="1598" r:id="rId89"/>
    <p:sldId id="1661" r:id="rId90"/>
    <p:sldId id="1599" r:id="rId91"/>
    <p:sldId id="1600" r:id="rId92"/>
    <p:sldId id="1581" r:id="rId93"/>
    <p:sldId id="1593" r:id="rId94"/>
    <p:sldId id="1633" r:id="rId95"/>
    <p:sldId id="1634" r:id="rId96"/>
    <p:sldId id="1650" r:id="rId97"/>
    <p:sldId id="1651" r:id="rId98"/>
    <p:sldId id="1652" r:id="rId99"/>
    <p:sldId id="1653" r:id="rId100"/>
    <p:sldId id="1670" r:id="rId10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99"/>
    <a:srgbClr val="FF3399"/>
    <a:srgbClr val="00FF00"/>
    <a:srgbClr val="FFCC66"/>
    <a:srgbClr val="FF00FF"/>
    <a:srgbClr val="E4A068"/>
    <a:srgbClr val="A6A6A6"/>
    <a:srgbClr val="FF99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10" autoAdjust="0"/>
    <p:restoredTop sz="94660"/>
  </p:normalViewPr>
  <p:slideViewPr>
    <p:cSldViewPr snapToGrid="0" snapToObjects="1">
      <p:cViewPr>
        <p:scale>
          <a:sx n="50" d="100"/>
          <a:sy n="50" d="100"/>
        </p:scale>
        <p:origin x="-1600" y="-284"/>
      </p:cViewPr>
      <p:guideLst>
        <p:guide orient="horz" pos="216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3332"/>
    </p:cViewPr>
  </p:sorterViewPr>
  <p:notesViewPr>
    <p:cSldViewPr snapToGrid="0" snapToObjects="1">
      <p:cViewPr varScale="1">
        <p:scale>
          <a:sx n="58" d="100"/>
          <a:sy n="58" d="100"/>
        </p:scale>
        <p:origin x="-1686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A5D9A9F-7BD7-4B52-97D5-2C8DF8C8A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D9A9F-7BD7-4B52-97D5-2C8DF8C8A16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11F141-F837-4E1B-AE66-52335F5A3E97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D9A9F-7BD7-4B52-97D5-2C8DF8C8A16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9787FD-B2CE-4CE2-8FB4-5D2E676AAF69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107E70-1BA3-45FB-AB5B-ADF6581A464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D41EAE-025E-4DB1-A881-D1B7F28BD3B3}" type="slidenum">
              <a:rPr lang="en-US" smtClean="0"/>
              <a:pPr/>
              <a:t>76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E6C7-92B5-41ED-87D1-1726F0AA5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E5739-EAF4-44BC-9076-91680DD54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05C-6FD8-46EB-A7A1-729EF0F9E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F193-B8A1-40BB-9525-0EDFCE5AF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9A37D-243E-499E-9740-E5BC9C418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E48AF-4B43-407D-B5F4-8C47359BC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61037-D674-44EF-B2CE-1F678DD61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773C1-9A25-4E43-8435-29BE4C5C9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9583E-7D23-4BC7-8345-95332ED29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DE759-C38A-4B59-A5D0-074D28B22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26494-B746-4809-A7BA-4AC9A858B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3F4588EB-C056-4F9E-A48D-910DBCC4B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4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132098" name="AutoShape 2" descr="Bildergebnis für The S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32100" name="AutoShape 4" descr="Bildergebnis für The Sun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270559" y="234770"/>
            <a:ext cx="3036165" cy="10307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III. Sources,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272870" y="2239716"/>
            <a:ext cx="2661716" cy="7883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Anomalies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pic>
        <p:nvPicPr>
          <p:cNvPr id="14" name="Picture 13" descr="borexino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16351" y="919713"/>
            <a:ext cx="6836734" cy="4997308"/>
          </a:xfrm>
          <a:prstGeom prst="rect">
            <a:avLst/>
          </a:prstGeom>
        </p:spPr>
      </p:pic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240639" y="1242767"/>
            <a:ext cx="3863195" cy="9255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Experiments,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6" charset="0"/>
              </a:rPr>
              <a:t> </a:t>
            </a:r>
          </a:p>
        </p:txBody>
      </p: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81001" y="265802"/>
            <a:ext cx="5116032" cy="8293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Discovery of neutrinos</a:t>
            </a:r>
          </a:p>
        </p:txBody>
      </p:sp>
      <p:pic>
        <p:nvPicPr>
          <p:cNvPr id="8198" name="Picture 6" descr="Reine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2971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reine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90800"/>
            <a:ext cx="43624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038600" y="2209800"/>
            <a:ext cx="345902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F. </a:t>
            </a:r>
            <a:r>
              <a:rPr lang="en-US" dirty="0" err="1">
                <a:solidFill>
                  <a:schemeClr val="tx1"/>
                </a:solidFill>
              </a:rPr>
              <a:t>Reines</a:t>
            </a:r>
            <a:r>
              <a:rPr lang="en-US" dirty="0">
                <a:solidFill>
                  <a:schemeClr val="tx1"/>
                </a:solidFill>
              </a:rPr>
              <a:t> and S. L. Cowan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822325" y="5146675"/>
            <a:ext cx="13222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F. </a:t>
            </a:r>
            <a:r>
              <a:rPr lang="en-US" dirty="0" err="1">
                <a:solidFill>
                  <a:schemeClr val="tx1"/>
                </a:solidFill>
              </a:rPr>
              <a:t>Reines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0370" y="138211"/>
            <a:ext cx="66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**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-11878" y="-591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9628" y="287079"/>
            <a:ext cx="387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D. </a:t>
            </a:r>
            <a:r>
              <a:rPr lang="en-IE" i="1" dirty="0" err="1" smtClean="0">
                <a:solidFill>
                  <a:srgbClr val="FF0000"/>
                </a:solidFill>
              </a:rPr>
              <a:t>Karlen</a:t>
            </a:r>
            <a:r>
              <a:rPr lang="en-IE" i="1" dirty="0" smtClean="0">
                <a:solidFill>
                  <a:srgbClr val="FF0000"/>
                </a:solidFill>
              </a:rPr>
              <a:t>,  ( T2K Collaboration)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574102" y="212648"/>
            <a:ext cx="3306786" cy="822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T2K results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35842" name="Picture 2" descr="https://www.mdpi.com/universe/universe-05-00021/article_deploy/html/images/universe-05-00021-g005-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274" y="1455407"/>
            <a:ext cx="6971489" cy="333501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47828" y="645778"/>
            <a:ext cx="300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Universe</a:t>
            </a:r>
            <a:r>
              <a:rPr lang="en-IE" dirty="0" smtClean="0">
                <a:solidFill>
                  <a:srgbClr val="FF0000"/>
                </a:solidFill>
              </a:rPr>
              <a:t> </a:t>
            </a:r>
            <a:r>
              <a:rPr lang="en-IE" b="1" dirty="0" smtClean="0">
                <a:solidFill>
                  <a:srgbClr val="FF0000"/>
                </a:solidFill>
              </a:rPr>
              <a:t>2019</a:t>
            </a:r>
            <a:r>
              <a:rPr lang="en-IE" dirty="0" smtClean="0">
                <a:solidFill>
                  <a:srgbClr val="FF0000"/>
                </a:solidFill>
              </a:rPr>
              <a:t>, </a:t>
            </a:r>
            <a:r>
              <a:rPr lang="en-IE" i="1" dirty="0" smtClean="0">
                <a:solidFill>
                  <a:srgbClr val="FF0000"/>
                </a:solidFill>
              </a:rPr>
              <a:t>5</a:t>
            </a:r>
            <a:r>
              <a:rPr lang="en-IE" dirty="0" smtClean="0">
                <a:solidFill>
                  <a:srgbClr val="FF0000"/>
                </a:solidFill>
              </a:rPr>
              <a:t>(1), 21.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288" y="1100613"/>
            <a:ext cx="3414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Update 2.2 </a:t>
            </a:r>
            <a:r>
              <a:rPr lang="en-IE" dirty="0" smtClean="0">
                <a:sym typeface="Wingdings" pitchFamily="2" charset="2"/>
              </a:rPr>
              <a:t> </a:t>
            </a:r>
            <a:r>
              <a:rPr lang="en-IE" dirty="0" smtClean="0"/>
              <a:t>2.6×10 </a:t>
            </a:r>
            <a:r>
              <a:rPr lang="en-IE" baseline="30000" dirty="0" smtClean="0"/>
              <a:t>21</a:t>
            </a:r>
            <a:r>
              <a:rPr lang="en-IE" dirty="0" smtClean="0"/>
              <a:t> POT </a:t>
            </a:r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4522259" y="5018575"/>
            <a:ext cx="4694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Confidence intervals for the atmospheric</a:t>
            </a:r>
          </a:p>
          <a:p>
            <a:r>
              <a:rPr lang="en-IE" dirty="0" smtClean="0"/>
              <a:t> oscillation parameters for the normal </a:t>
            </a:r>
          </a:p>
          <a:p>
            <a:r>
              <a:rPr lang="en-IE" dirty="0" smtClean="0"/>
              <a:t>and inverted mass ordering .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520937" y="5007401"/>
            <a:ext cx="392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IE" dirty="0" smtClean="0"/>
              <a:t>he rate of </a:t>
            </a:r>
            <a:r>
              <a:rPr lang="en-IE" dirty="0" err="1" smtClean="0"/>
              <a:t>muon</a:t>
            </a:r>
            <a:r>
              <a:rPr lang="en-IE" dirty="0" smtClean="0"/>
              <a:t>–neutrinos  in the far detector.  Data vs. expected rate for the best fit oscillation parameters. </a:t>
            </a:r>
          </a:p>
        </p:txBody>
      </p:sp>
      <p:sp>
        <p:nvSpPr>
          <p:cNvPr id="13" name="Right Arrow 12"/>
          <p:cNvSpPr/>
          <p:nvPr/>
        </p:nvSpPr>
        <p:spPr>
          <a:xfrm rot="16200000">
            <a:off x="7283323" y="4616770"/>
            <a:ext cx="287079" cy="244549"/>
          </a:xfrm>
          <a:prstGeom prst="righ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ight Arrow 13"/>
          <p:cNvSpPr/>
          <p:nvPr/>
        </p:nvSpPr>
        <p:spPr>
          <a:xfrm rot="16200000">
            <a:off x="6655982" y="4643346"/>
            <a:ext cx="287079" cy="244549"/>
          </a:xfrm>
          <a:prstGeom prst="righ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ight Arrow 14"/>
          <p:cNvSpPr/>
          <p:nvPr/>
        </p:nvSpPr>
        <p:spPr>
          <a:xfrm rot="16200000">
            <a:off x="5943600" y="4583097"/>
            <a:ext cx="287079" cy="244549"/>
          </a:xfrm>
          <a:prstGeom prst="righ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TextBox 19"/>
          <p:cNvSpPr txBox="1"/>
          <p:nvPr/>
        </p:nvSpPr>
        <p:spPr>
          <a:xfrm>
            <a:off x="7590396" y="4423602"/>
            <a:ext cx="140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benchmark</a:t>
            </a:r>
          </a:p>
          <a:p>
            <a:r>
              <a:rPr lang="en-US" dirty="0" smtClean="0"/>
              <a:t>values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6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 dirty="0"/>
          </a:p>
        </p:txBody>
      </p:sp>
      <p:sp>
        <p:nvSpPr>
          <p:cNvPr id="1391619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8" name="Picture 16" descr="kamlandd"/>
          <p:cNvPicPr>
            <a:picLocks noChangeAspect="1" noChangeArrowheads="1"/>
          </p:cNvPicPr>
          <p:nvPr/>
        </p:nvPicPr>
        <p:blipFill>
          <a:blip r:embed="rId2" cstate="print"/>
          <a:srcRect l="5647" t="2735" r="3764" b="4102"/>
          <a:stretch>
            <a:fillRect/>
          </a:stretch>
        </p:blipFill>
        <p:spPr bwMode="auto">
          <a:xfrm>
            <a:off x="405246" y="1306544"/>
            <a:ext cx="3872838" cy="4911725"/>
          </a:xfrm>
          <a:prstGeom prst="rect">
            <a:avLst/>
          </a:prstGeom>
          <a:noFill/>
        </p:spPr>
      </p:pic>
      <p:sp>
        <p:nvSpPr>
          <p:cNvPr id="9" name="WordArt 17"/>
          <p:cNvSpPr>
            <a:spLocks noChangeArrowheads="1" noChangeShapeType="1" noTextEdit="1"/>
          </p:cNvSpPr>
          <p:nvPr/>
        </p:nvSpPr>
        <p:spPr bwMode="auto">
          <a:xfrm>
            <a:off x="462982" y="386288"/>
            <a:ext cx="2546032" cy="6553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E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KamLAND</a:t>
            </a:r>
            <a:endParaRPr lang="en-IE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latin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1275" y="6319661"/>
            <a:ext cx="1992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IE" sz="2000" baseline="-25000" dirty="0" smtClean="0">
                <a:solidFill>
                  <a:schemeClr val="tx1"/>
                </a:solidFill>
              </a:rPr>
              <a:t>e</a:t>
            </a:r>
            <a:r>
              <a:rPr lang="en-IE" sz="2000" dirty="0" smtClean="0">
                <a:solidFill>
                  <a:schemeClr val="tx1"/>
                </a:solidFill>
              </a:rPr>
              <a:t> + p </a:t>
            </a:r>
            <a:r>
              <a:rPr lang="en-IE" sz="2000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IE" sz="2000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IE" sz="2000" dirty="0" smtClean="0">
                <a:solidFill>
                  <a:schemeClr val="tx1"/>
                </a:solidFill>
                <a:sym typeface="Wingdings" pitchFamily="2" charset="2"/>
              </a:rPr>
              <a:t> e</a:t>
            </a:r>
            <a:r>
              <a:rPr lang="en-IE" sz="2000" baseline="30000" dirty="0" smtClean="0">
                <a:solidFill>
                  <a:schemeClr val="tx1"/>
                </a:solidFill>
                <a:sym typeface="Wingdings" pitchFamily="2" charset="2"/>
              </a:rPr>
              <a:t>+</a:t>
            </a:r>
            <a:r>
              <a:rPr lang="en-IE" sz="2000" dirty="0" smtClean="0">
                <a:solidFill>
                  <a:schemeClr val="tx1"/>
                </a:solidFill>
                <a:sym typeface="Wingdings" pitchFamily="2" charset="2"/>
              </a:rPr>
              <a:t> + n </a:t>
            </a:r>
            <a:endParaRPr lang="en-IE" sz="20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364440" y="6415358"/>
            <a:ext cx="17520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721884" y="1371600"/>
            <a:ext cx="2507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tx1"/>
                </a:solidFill>
              </a:rPr>
              <a:t>53 atomic reactors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7780" y="1717288"/>
            <a:ext cx="21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tx1"/>
                </a:solidFill>
              </a:rPr>
              <a:t>&lt; L&gt;  </a:t>
            </a:r>
            <a:r>
              <a:rPr lang="en-US" sz="2000" dirty="0" smtClean="0">
                <a:solidFill>
                  <a:schemeClr val="tx1"/>
                </a:solidFill>
              </a:rPr>
              <a:t>~</a:t>
            </a:r>
            <a:r>
              <a:rPr lang="en-IE" sz="2000" dirty="0" smtClean="0">
                <a:solidFill>
                  <a:schemeClr val="tx1"/>
                </a:solidFill>
              </a:rPr>
              <a:t> 180 km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2210" y="2206243"/>
            <a:ext cx="2725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err="1" smtClean="0">
                <a:solidFill>
                  <a:schemeClr val="tx1"/>
                </a:solidFill>
              </a:rPr>
              <a:t>Scintillator</a:t>
            </a:r>
            <a:r>
              <a:rPr lang="en-IE" sz="2000" dirty="0" smtClean="0">
                <a:solidFill>
                  <a:schemeClr val="tx1"/>
                </a:solidFill>
              </a:rPr>
              <a:t> detector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5861" y="386288"/>
            <a:ext cx="5016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err="1" smtClean="0">
                <a:solidFill>
                  <a:schemeClr val="tx1"/>
                </a:solidFill>
              </a:rPr>
              <a:t>Kamioka</a:t>
            </a:r>
            <a:r>
              <a:rPr lang="en-IE" sz="2000" dirty="0" smtClean="0">
                <a:solidFill>
                  <a:schemeClr val="tx1"/>
                </a:solidFill>
              </a:rPr>
              <a:t> Liquid Anti Neutrino Detector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2597876"/>
            <a:ext cx="3106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tx1"/>
                </a:solidFill>
              </a:rPr>
              <a:t>1000 ton of mineral oil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0599" y="3075057"/>
            <a:ext cx="2667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tx1"/>
                </a:solidFill>
              </a:rPr>
              <a:t>D = 18 m  1879 PMT</a:t>
            </a:r>
            <a:endParaRPr lang="en-IE" sz="2000" dirty="0">
              <a:solidFill>
                <a:schemeClr val="tx1"/>
              </a:solidFill>
            </a:endParaRPr>
          </a:p>
        </p:txBody>
      </p:sp>
      <p:pic>
        <p:nvPicPr>
          <p:cNvPr id="20" name="Picture 6" descr="kalmand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1093" y="3593837"/>
            <a:ext cx="3595543" cy="301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450539" y="233908"/>
            <a:ext cx="4280948" cy="843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Daya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 Bay experiment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4" name="Picture 3" descr="db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6791" y="1701209"/>
            <a:ext cx="3434316" cy="3064379"/>
          </a:xfrm>
          <a:prstGeom prst="rect">
            <a:avLst/>
          </a:prstGeom>
        </p:spPr>
      </p:pic>
      <p:pic>
        <p:nvPicPr>
          <p:cNvPr id="5" name="Picture 4" descr="db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806" y="1701208"/>
            <a:ext cx="3887533" cy="3369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6689" y="213756"/>
            <a:ext cx="462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err="1" smtClean="0">
                <a:solidFill>
                  <a:srgbClr val="FF0000"/>
                </a:solidFill>
              </a:rPr>
              <a:t>Daya</a:t>
            </a:r>
            <a:r>
              <a:rPr lang="en-IE" i="1" dirty="0" smtClean="0">
                <a:solidFill>
                  <a:srgbClr val="FF0000"/>
                </a:solidFill>
              </a:rPr>
              <a:t> Bay Collaboration, F.P. Ann et al, </a:t>
            </a:r>
          </a:p>
          <a:p>
            <a:r>
              <a:rPr lang="en-IE" i="1" dirty="0" err="1" smtClean="0">
                <a:solidFill>
                  <a:srgbClr val="FF0000"/>
                </a:solidFill>
              </a:rPr>
              <a:t>Phys.Rev.Lett</a:t>
            </a:r>
            <a:r>
              <a:rPr lang="en-IE" i="1" dirty="0" smtClean="0">
                <a:solidFill>
                  <a:srgbClr val="FF0000"/>
                </a:solidFill>
              </a:rPr>
              <a:t>. 130 (2023) 16, 161802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2211.14988 [hep-ex]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806" y="5369442"/>
            <a:ext cx="7874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Eight identical gadolinium-doped liquid </a:t>
            </a:r>
            <a:r>
              <a:rPr lang="en-IE" dirty="0" err="1" smtClean="0"/>
              <a:t>scintillator</a:t>
            </a:r>
            <a:r>
              <a:rPr lang="en-IE" dirty="0" smtClean="0"/>
              <a:t> detectors.</a:t>
            </a:r>
          </a:p>
          <a:p>
            <a:r>
              <a:rPr lang="en-IE" dirty="0" smtClean="0"/>
              <a:t>Shutdown at the end of 2020. </a:t>
            </a:r>
          </a:p>
          <a:p>
            <a:r>
              <a:rPr lang="en-IE" dirty="0" smtClean="0"/>
              <a:t>Acquired nearly  10</a:t>
            </a:r>
            <a:r>
              <a:rPr lang="en-IE" baseline="30000" dirty="0" smtClean="0"/>
              <a:t>6</a:t>
            </a:r>
            <a:r>
              <a:rPr lang="en-IE" dirty="0" smtClean="0"/>
              <a:t> candidates with neutron captured on gadolinium.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471806" y="1041389"/>
            <a:ext cx="2275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and 1-3 mixing</a:t>
            </a:r>
            <a:endParaRPr lang="en-IE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429274" y="287073"/>
            <a:ext cx="4132092" cy="843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Daya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 Bay results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4" name="Picture 3" descr="db5.png"/>
          <p:cNvPicPr>
            <a:picLocks noChangeAspect="1"/>
          </p:cNvPicPr>
          <p:nvPr/>
        </p:nvPicPr>
        <p:blipFill>
          <a:blip r:embed="rId2" cstate="print"/>
          <a:srcRect t="4840" r="5131"/>
          <a:stretch>
            <a:fillRect/>
          </a:stretch>
        </p:blipFill>
        <p:spPr>
          <a:xfrm>
            <a:off x="5061098" y="1130698"/>
            <a:ext cx="3587652" cy="2809762"/>
          </a:xfrm>
          <a:prstGeom prst="rect">
            <a:avLst/>
          </a:prstGeom>
        </p:spPr>
      </p:pic>
      <p:pic>
        <p:nvPicPr>
          <p:cNvPr id="5" name="Picture 4" descr="db4.png"/>
          <p:cNvPicPr>
            <a:picLocks noChangeAspect="1"/>
          </p:cNvPicPr>
          <p:nvPr/>
        </p:nvPicPr>
        <p:blipFill>
          <a:blip r:embed="rId3" cstate="print"/>
          <a:srcRect t="23943" r="4840"/>
          <a:stretch>
            <a:fillRect/>
          </a:stretch>
        </p:blipFill>
        <p:spPr>
          <a:xfrm>
            <a:off x="588755" y="1233369"/>
            <a:ext cx="3685534" cy="2935872"/>
          </a:xfrm>
          <a:prstGeom prst="rect">
            <a:avLst/>
          </a:prstGeom>
        </p:spPr>
      </p:pic>
      <p:pic>
        <p:nvPicPr>
          <p:cNvPr id="8" name="Picture 7" descr="db1.png"/>
          <p:cNvPicPr>
            <a:picLocks noChangeAspect="1"/>
          </p:cNvPicPr>
          <p:nvPr/>
        </p:nvPicPr>
        <p:blipFill>
          <a:blip r:embed="rId4" cstate="print"/>
          <a:srcRect l="29074" b="21782"/>
          <a:stretch>
            <a:fillRect/>
          </a:stretch>
        </p:blipFill>
        <p:spPr>
          <a:xfrm>
            <a:off x="5061098" y="3881475"/>
            <a:ext cx="3792152" cy="2955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090" y="4637093"/>
            <a:ext cx="480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sin⁡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 2</a:t>
            </a:r>
            <a:r>
              <a:rPr lang="el-GR" sz="2000" dirty="0" smtClean="0"/>
              <a:t>θ</a:t>
            </a:r>
            <a:r>
              <a:rPr lang="en-IE" sz="2000" baseline="-25000" dirty="0" smtClean="0"/>
              <a:t>13</a:t>
            </a:r>
            <a:r>
              <a:rPr lang="en-IE" sz="2000" dirty="0" smtClean="0"/>
              <a:t> </a:t>
            </a:r>
            <a:r>
              <a:rPr lang="el-GR" sz="2000" dirty="0" smtClean="0"/>
              <a:t>= 0.0851 ± 0.0024, </a:t>
            </a:r>
            <a:endParaRPr lang="en-IE" sz="2000" dirty="0" smtClean="0"/>
          </a:p>
          <a:p>
            <a:r>
              <a:rPr lang="el-GR" sz="2000" dirty="0" smtClean="0"/>
              <a:t>Δ</a:t>
            </a:r>
            <a:r>
              <a:rPr lang="en-IE" sz="2000" dirty="0" smtClean="0"/>
              <a:t>m</a:t>
            </a:r>
            <a:r>
              <a:rPr lang="en-IE" sz="2000" baseline="-25000" dirty="0" smtClean="0"/>
              <a:t>32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 = (2.466 ± 0.060) 10</a:t>
            </a:r>
            <a:r>
              <a:rPr lang="en-IE" sz="2000" baseline="30000" dirty="0" smtClean="0"/>
              <a:t>-3</a:t>
            </a:r>
            <a:r>
              <a:rPr lang="en-IE" sz="2000" dirty="0" smtClean="0"/>
              <a:t> eV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(NO)</a:t>
            </a:r>
          </a:p>
          <a:p>
            <a:r>
              <a:rPr lang="el-GR" sz="2000" dirty="0" smtClean="0"/>
              <a:t>Δ</a:t>
            </a:r>
            <a:r>
              <a:rPr lang="en-IE" sz="2000" dirty="0" smtClean="0"/>
              <a:t>m</a:t>
            </a:r>
            <a:r>
              <a:rPr lang="en-IE" sz="2000" baseline="-25000" dirty="0" smtClean="0"/>
              <a:t>32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 = - (2.571 ± 0.060) 10</a:t>
            </a:r>
            <a:r>
              <a:rPr lang="en-IE" sz="2000" baseline="30000" dirty="0" smtClean="0"/>
              <a:t>-3</a:t>
            </a:r>
            <a:r>
              <a:rPr lang="en-IE" sz="2000" dirty="0" smtClean="0"/>
              <a:t> eV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 (IO)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5295" y="213756"/>
            <a:ext cx="4348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err="1" smtClean="0">
                <a:solidFill>
                  <a:srgbClr val="FF0000"/>
                </a:solidFill>
              </a:rPr>
              <a:t>Daya</a:t>
            </a:r>
            <a:r>
              <a:rPr lang="en-IE" i="1" dirty="0" smtClean="0">
                <a:solidFill>
                  <a:srgbClr val="FF0000"/>
                </a:solidFill>
              </a:rPr>
              <a:t> Bay Collaboration, F.P. Ann et al, </a:t>
            </a:r>
          </a:p>
          <a:p>
            <a:r>
              <a:rPr lang="en-IE" i="1" dirty="0" err="1" smtClean="0">
                <a:solidFill>
                  <a:srgbClr val="FF0000"/>
                </a:solidFill>
              </a:rPr>
              <a:t>Phys.Rev.Lett</a:t>
            </a:r>
            <a:r>
              <a:rPr lang="en-IE" i="1" dirty="0" smtClean="0">
                <a:solidFill>
                  <a:srgbClr val="FF0000"/>
                </a:solidFill>
              </a:rPr>
              <a:t>. 130 (2023) 16, 161802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2211.14988 [hep-ex]</a:t>
            </a:r>
            <a:endParaRPr lang="en-IE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614982" y="234975"/>
            <a:ext cx="3436022" cy="8272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Sterile neutrinos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4343400" y="381000"/>
            <a:ext cx="7620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284" name="Rectangle 4"/>
          <p:cNvSpPr>
            <a:spLocks noChangeArrowheads="1"/>
          </p:cNvSpPr>
          <p:nvPr/>
        </p:nvSpPr>
        <p:spPr bwMode="auto">
          <a:xfrm>
            <a:off x="1066800" y="1828800"/>
            <a:ext cx="2438400" cy="35052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5334000" y="609600"/>
            <a:ext cx="762000" cy="685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4800600" y="685800"/>
            <a:ext cx="762000" cy="685800"/>
          </a:xfrm>
          <a:prstGeom prst="ellipse">
            <a:avLst/>
          </a:prstGeom>
          <a:solidFill>
            <a:srgbClr val="00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4953000" y="228600"/>
            <a:ext cx="762000" cy="6858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953000" y="762000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>
                <a:solidFill>
                  <a:schemeClr val="tx2"/>
                </a:solidFill>
                <a:latin typeface="Symbol" pitchFamily="18" charset="2"/>
              </a:rPr>
              <a:t>m</a:t>
            </a:r>
            <a:endParaRPr lang="en-US" sz="24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5562600" y="685800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>
                <a:solidFill>
                  <a:schemeClr val="tx2"/>
                </a:solidFill>
                <a:latin typeface="Symbol" pitchFamily="18" charset="2"/>
              </a:rPr>
              <a:t>t</a:t>
            </a:r>
            <a:endParaRPr lang="en-US" sz="24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5129213" y="304800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>
                <a:solidFill>
                  <a:schemeClr val="tx2"/>
                </a:solidFill>
                <a:latin typeface="Times New Roman" pitchFamily="18" charset="0"/>
              </a:rPr>
              <a:t>e</a:t>
            </a:r>
            <a:endParaRPr lang="en-US" sz="24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066800" y="43434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tx2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1125538" y="4632325"/>
            <a:ext cx="398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tx2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1447800" y="4191000"/>
            <a:ext cx="1524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1447800" y="4572000"/>
            <a:ext cx="457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1600200" y="4191000"/>
            <a:ext cx="6096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209800" y="4191000"/>
            <a:ext cx="6096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2438400" y="4572000"/>
            <a:ext cx="4572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1905000" y="4572000"/>
            <a:ext cx="5334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4" name="Rectangle 21"/>
          <p:cNvSpPr>
            <a:spLocks noChangeArrowheads="1"/>
          </p:cNvSpPr>
          <p:nvPr/>
        </p:nvSpPr>
        <p:spPr bwMode="auto">
          <a:xfrm>
            <a:off x="1447800" y="4800600"/>
            <a:ext cx="838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5" name="Rectangle 22"/>
          <p:cNvSpPr>
            <a:spLocks noChangeArrowheads="1"/>
          </p:cNvSpPr>
          <p:nvPr/>
        </p:nvSpPr>
        <p:spPr bwMode="auto">
          <a:xfrm>
            <a:off x="2286000" y="4800600"/>
            <a:ext cx="3048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Rectangle 23"/>
          <p:cNvSpPr>
            <a:spLocks noChangeArrowheads="1"/>
          </p:cNvSpPr>
          <p:nvPr/>
        </p:nvSpPr>
        <p:spPr bwMode="auto">
          <a:xfrm>
            <a:off x="2590800" y="4800600"/>
            <a:ext cx="3048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Text Box 24"/>
          <p:cNvSpPr txBox="1">
            <a:spLocks noChangeArrowheads="1"/>
          </p:cNvSpPr>
          <p:nvPr/>
        </p:nvSpPr>
        <p:spPr bwMode="auto">
          <a:xfrm>
            <a:off x="990600" y="19812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tx2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1528" name="Text Box 25"/>
          <p:cNvSpPr txBox="1">
            <a:spLocks noChangeArrowheads="1"/>
          </p:cNvSpPr>
          <p:nvPr/>
        </p:nvSpPr>
        <p:spPr bwMode="auto">
          <a:xfrm rot="-5400000">
            <a:off x="523082" y="3266281"/>
            <a:ext cx="690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mass</a:t>
            </a:r>
          </a:p>
        </p:txBody>
      </p:sp>
      <p:sp>
        <p:nvSpPr>
          <p:cNvPr id="21529" name="Text Box 26"/>
          <p:cNvSpPr txBox="1">
            <a:spLocks noChangeArrowheads="1"/>
          </p:cNvSpPr>
          <p:nvPr/>
        </p:nvSpPr>
        <p:spPr bwMode="auto">
          <a:xfrm>
            <a:off x="3476625" y="4098925"/>
            <a:ext cx="784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>
                <a:latin typeface="Times New Roman" pitchFamily="18" charset="0"/>
              </a:rPr>
              <a:t>m</a:t>
            </a:r>
            <a:r>
              <a:rPr lang="en-US" sz="2000" baseline="30000">
                <a:latin typeface="Times New Roman" pitchFamily="18" charset="0"/>
              </a:rPr>
              <a:t>2</a:t>
            </a:r>
            <a:r>
              <a:rPr lang="en-US" sz="2000" baseline="-25000">
                <a:latin typeface="Times New Roman" pitchFamily="18" charset="0"/>
              </a:rPr>
              <a:t>31</a:t>
            </a:r>
            <a:endParaRPr lang="en-US" sz="2000">
              <a:latin typeface="Symbol" pitchFamily="18" charset="2"/>
            </a:endParaRPr>
          </a:p>
        </p:txBody>
      </p:sp>
      <p:sp>
        <p:nvSpPr>
          <p:cNvPr id="21530" name="Text Box 27"/>
          <p:cNvSpPr txBox="1">
            <a:spLocks noChangeArrowheads="1"/>
          </p:cNvSpPr>
          <p:nvPr/>
        </p:nvSpPr>
        <p:spPr bwMode="auto">
          <a:xfrm>
            <a:off x="3495675" y="4556125"/>
            <a:ext cx="784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>
                <a:latin typeface="Times New Roman" pitchFamily="18" charset="0"/>
              </a:rPr>
              <a:t>m</a:t>
            </a:r>
            <a:r>
              <a:rPr lang="en-US" sz="2000" baseline="30000">
                <a:latin typeface="Times New Roman" pitchFamily="18" charset="0"/>
              </a:rPr>
              <a:t>2</a:t>
            </a:r>
            <a:r>
              <a:rPr lang="en-US" sz="2000" baseline="-25000">
                <a:latin typeface="Times New Roman" pitchFamily="18" charset="0"/>
              </a:rPr>
              <a:t>21</a:t>
            </a:r>
            <a:endParaRPr lang="en-US" sz="2000">
              <a:latin typeface="Symbol" pitchFamily="18" charset="2"/>
            </a:endParaRPr>
          </a:p>
        </p:txBody>
      </p:sp>
      <p:sp>
        <p:nvSpPr>
          <p:cNvPr id="21531" name="Line 28"/>
          <p:cNvSpPr>
            <a:spLocks noChangeShapeType="1"/>
          </p:cNvSpPr>
          <p:nvPr/>
        </p:nvSpPr>
        <p:spPr bwMode="auto">
          <a:xfrm>
            <a:off x="3352800" y="2438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2" name="Line 29"/>
          <p:cNvSpPr>
            <a:spLocks noChangeShapeType="1"/>
          </p:cNvSpPr>
          <p:nvPr/>
        </p:nvSpPr>
        <p:spPr bwMode="auto">
          <a:xfrm>
            <a:off x="3048000" y="4648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3" name="Rectangle 30"/>
          <p:cNvSpPr>
            <a:spLocks noChangeArrowheads="1"/>
          </p:cNvSpPr>
          <p:nvPr/>
        </p:nvSpPr>
        <p:spPr bwMode="auto">
          <a:xfrm>
            <a:off x="2895600" y="4800600"/>
            <a:ext cx="76200" cy="152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4" name="Rectangle 31"/>
          <p:cNvSpPr>
            <a:spLocks noChangeArrowheads="1"/>
          </p:cNvSpPr>
          <p:nvPr/>
        </p:nvSpPr>
        <p:spPr bwMode="auto">
          <a:xfrm>
            <a:off x="2819400" y="4191000"/>
            <a:ext cx="152400" cy="152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5" name="Line 32"/>
          <p:cNvSpPr>
            <a:spLocks noChangeShapeType="1"/>
          </p:cNvSpPr>
          <p:nvPr/>
        </p:nvSpPr>
        <p:spPr bwMode="auto">
          <a:xfrm>
            <a:off x="32004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6" name="Text Box 33"/>
          <p:cNvSpPr txBox="1">
            <a:spLocks noChangeArrowheads="1"/>
          </p:cNvSpPr>
          <p:nvPr/>
        </p:nvSpPr>
        <p:spPr bwMode="auto">
          <a:xfrm>
            <a:off x="1066800" y="40386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tx2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1537" name="Rectangle 34"/>
          <p:cNvSpPr>
            <a:spLocks noChangeArrowheads="1"/>
          </p:cNvSpPr>
          <p:nvPr/>
        </p:nvSpPr>
        <p:spPr bwMode="auto">
          <a:xfrm>
            <a:off x="1371600" y="2286000"/>
            <a:ext cx="76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8" name="Rectangle 35"/>
          <p:cNvSpPr>
            <a:spLocks noChangeArrowheads="1"/>
          </p:cNvSpPr>
          <p:nvPr/>
        </p:nvSpPr>
        <p:spPr bwMode="auto">
          <a:xfrm>
            <a:off x="1447800" y="2286000"/>
            <a:ext cx="762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9" name="Rectangle 36"/>
          <p:cNvSpPr>
            <a:spLocks noChangeArrowheads="1"/>
          </p:cNvSpPr>
          <p:nvPr/>
        </p:nvSpPr>
        <p:spPr bwMode="auto">
          <a:xfrm>
            <a:off x="1524000" y="2286000"/>
            <a:ext cx="1524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40" name="Rectangle 37"/>
          <p:cNvSpPr>
            <a:spLocks noChangeArrowheads="1"/>
          </p:cNvSpPr>
          <p:nvPr/>
        </p:nvSpPr>
        <p:spPr bwMode="auto">
          <a:xfrm>
            <a:off x="1676400" y="2286000"/>
            <a:ext cx="1295400" cy="152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41" name="Rectangle 38"/>
          <p:cNvSpPr>
            <a:spLocks noChangeArrowheads="1"/>
          </p:cNvSpPr>
          <p:nvPr/>
        </p:nvSpPr>
        <p:spPr bwMode="auto">
          <a:xfrm>
            <a:off x="2895600" y="4572000"/>
            <a:ext cx="76200" cy="152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42" name="Text Box 39"/>
          <p:cNvSpPr txBox="1">
            <a:spLocks noChangeArrowheads="1"/>
          </p:cNvSpPr>
          <p:nvPr/>
        </p:nvSpPr>
        <p:spPr bwMode="auto">
          <a:xfrm>
            <a:off x="3505200" y="3260725"/>
            <a:ext cx="784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>
                <a:latin typeface="Times New Roman" pitchFamily="18" charset="0"/>
              </a:rPr>
              <a:t>m</a:t>
            </a:r>
            <a:r>
              <a:rPr lang="en-US" sz="2000" baseline="30000">
                <a:latin typeface="Times New Roman" pitchFamily="18" charset="0"/>
              </a:rPr>
              <a:t>2</a:t>
            </a:r>
            <a:r>
              <a:rPr lang="en-US" sz="2000" baseline="-25000">
                <a:latin typeface="Times New Roman" pitchFamily="18" charset="0"/>
              </a:rPr>
              <a:t>41</a:t>
            </a:r>
            <a:endParaRPr lang="en-US" sz="2000">
              <a:latin typeface="Symbol" pitchFamily="18" charset="2"/>
            </a:endParaRPr>
          </a:p>
        </p:txBody>
      </p:sp>
      <p:sp>
        <p:nvSpPr>
          <p:cNvPr id="21543" name="Text Box 40"/>
          <p:cNvSpPr txBox="1">
            <a:spLocks noChangeArrowheads="1"/>
          </p:cNvSpPr>
          <p:nvPr/>
        </p:nvSpPr>
        <p:spPr bwMode="auto">
          <a:xfrm>
            <a:off x="4495800" y="457200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>
                <a:solidFill>
                  <a:schemeClr val="tx2"/>
                </a:solidFill>
                <a:latin typeface="Times New Roman" pitchFamily="18" charset="0"/>
              </a:rPr>
              <a:t>s</a:t>
            </a:r>
            <a:endParaRPr lang="en-US" sz="24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21544" name="Text Box 41"/>
          <p:cNvSpPr txBox="1">
            <a:spLocks noChangeArrowheads="1"/>
          </p:cNvSpPr>
          <p:nvPr/>
        </p:nvSpPr>
        <p:spPr bwMode="auto">
          <a:xfrm>
            <a:off x="5386388" y="2393075"/>
            <a:ext cx="2389187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P ~ 4|U</a:t>
            </a:r>
            <a:r>
              <a:rPr lang="en-US" sz="2000" baseline="-25000" dirty="0"/>
              <a:t>e4 </a:t>
            </a:r>
            <a:r>
              <a:rPr lang="en-US" sz="2000" dirty="0"/>
              <a:t>|</a:t>
            </a:r>
            <a:r>
              <a:rPr lang="en-US" sz="2000" baseline="30000" dirty="0"/>
              <a:t>2</a:t>
            </a:r>
            <a:r>
              <a:rPr lang="en-US" sz="2000" dirty="0"/>
              <a:t>|U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baseline="-25000" dirty="0"/>
              <a:t>4 </a:t>
            </a:r>
            <a:r>
              <a:rPr lang="en-US" sz="2000" dirty="0"/>
              <a:t>|</a:t>
            </a:r>
            <a:r>
              <a:rPr lang="en-US" sz="2000" baseline="30000" dirty="0"/>
              <a:t>2</a:t>
            </a:r>
            <a:endParaRPr lang="en-US" sz="2000" baseline="-25000" dirty="0"/>
          </a:p>
        </p:txBody>
      </p:sp>
      <p:sp>
        <p:nvSpPr>
          <p:cNvPr id="21545" name="Text Box 42"/>
          <p:cNvSpPr txBox="1">
            <a:spLocks noChangeArrowheads="1"/>
          </p:cNvSpPr>
          <p:nvPr/>
        </p:nvSpPr>
        <p:spPr bwMode="auto">
          <a:xfrm>
            <a:off x="4939043" y="2962690"/>
            <a:ext cx="42931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restricted by short baseline  exp. </a:t>
            </a:r>
          </a:p>
          <a:p>
            <a:r>
              <a:rPr lang="en-US" sz="2000" dirty="0"/>
              <a:t>BUGEY, CHOOZ, CDHS, NOMAD </a:t>
            </a:r>
          </a:p>
        </p:txBody>
      </p:sp>
      <p:sp>
        <p:nvSpPr>
          <p:cNvPr id="21548" name="WordArt 45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391477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(3 + 1) scheme</a:t>
            </a:r>
          </a:p>
        </p:txBody>
      </p:sp>
      <p:sp>
        <p:nvSpPr>
          <p:cNvPr id="21549" name="Text Box 46"/>
          <p:cNvSpPr txBox="1">
            <a:spLocks noChangeArrowheads="1"/>
          </p:cNvSpPr>
          <p:nvPr/>
        </p:nvSpPr>
        <p:spPr bwMode="auto">
          <a:xfrm>
            <a:off x="4974895" y="1608170"/>
            <a:ext cx="34099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LSND/</a:t>
            </a:r>
            <a:r>
              <a:rPr lang="en-US" sz="2000" dirty="0" err="1"/>
              <a:t>MiniBooNE</a:t>
            </a:r>
            <a:r>
              <a:rPr lang="en-US" sz="2000" dirty="0"/>
              <a:t>: vacuum </a:t>
            </a:r>
            <a:endParaRPr lang="en-US" sz="2000" dirty="0" smtClean="0"/>
          </a:p>
          <a:p>
            <a:r>
              <a:rPr lang="en-US" sz="2000" dirty="0" smtClean="0"/>
              <a:t>oscillations</a:t>
            </a:r>
            <a:endParaRPr lang="en-US" sz="2000" dirty="0"/>
          </a:p>
        </p:txBody>
      </p:sp>
      <p:sp>
        <p:nvSpPr>
          <p:cNvPr id="21550" name="Text Box 47"/>
          <p:cNvSpPr txBox="1">
            <a:spLocks noChangeArrowheads="1"/>
          </p:cNvSpPr>
          <p:nvPr/>
        </p:nvSpPr>
        <p:spPr bwMode="auto">
          <a:xfrm>
            <a:off x="5149235" y="5344633"/>
            <a:ext cx="29883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With new reactor data:</a:t>
            </a:r>
          </a:p>
        </p:txBody>
      </p:sp>
      <p:sp>
        <p:nvSpPr>
          <p:cNvPr id="21551" name="Text Box 48"/>
          <p:cNvSpPr txBox="1">
            <a:spLocks noChangeArrowheads="1"/>
          </p:cNvSpPr>
          <p:nvPr/>
        </p:nvSpPr>
        <p:spPr bwMode="auto">
          <a:xfrm>
            <a:off x="5472113" y="5803900"/>
            <a:ext cx="2074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Symbol" pitchFamily="18" charset="2"/>
              </a:rPr>
              <a:t>D</a:t>
            </a:r>
            <a:r>
              <a:rPr lang="en-US" dirty="0"/>
              <a:t>m</a:t>
            </a:r>
            <a:r>
              <a:rPr lang="en-US" baseline="-25000" dirty="0"/>
              <a:t>41</a:t>
            </a:r>
            <a:r>
              <a:rPr lang="en-US" baseline="30000" dirty="0"/>
              <a:t>2</a:t>
            </a:r>
            <a:r>
              <a:rPr lang="en-US" dirty="0"/>
              <a:t> =  1.78 eV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21552" name="Text Box 49"/>
          <p:cNvSpPr txBox="1">
            <a:spLocks noChangeArrowheads="1"/>
          </p:cNvSpPr>
          <p:nvPr/>
        </p:nvSpPr>
        <p:spPr bwMode="auto">
          <a:xfrm>
            <a:off x="5576888" y="6184900"/>
            <a:ext cx="1358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</a:t>
            </a:r>
            <a:r>
              <a:rPr lang="en-US" baseline="-25000"/>
              <a:t>e4</a:t>
            </a:r>
            <a:r>
              <a:rPr lang="en-US"/>
              <a:t> = 0.15  </a:t>
            </a:r>
          </a:p>
        </p:txBody>
      </p:sp>
      <p:sp>
        <p:nvSpPr>
          <p:cNvPr id="21553" name="Text Box 50"/>
          <p:cNvSpPr txBox="1">
            <a:spLocks noChangeArrowheads="1"/>
          </p:cNvSpPr>
          <p:nvPr/>
        </p:nvSpPr>
        <p:spPr bwMode="auto">
          <a:xfrm>
            <a:off x="7219950" y="6170613"/>
            <a:ext cx="1262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</a:t>
            </a:r>
            <a:r>
              <a:rPr lang="en-US" baseline="-25000">
                <a:latin typeface="Symbol" pitchFamily="18" charset="2"/>
              </a:rPr>
              <a:t>m</a:t>
            </a:r>
            <a:r>
              <a:rPr lang="en-US" baseline="-25000"/>
              <a:t>4</a:t>
            </a:r>
            <a:r>
              <a:rPr lang="en-US"/>
              <a:t> = 0.23</a:t>
            </a:r>
          </a:p>
        </p:txBody>
      </p:sp>
      <p:sp>
        <p:nvSpPr>
          <p:cNvPr id="21554" name="Text Box 51"/>
          <p:cNvSpPr txBox="1">
            <a:spLocks noChangeArrowheads="1"/>
          </p:cNvSpPr>
          <p:nvPr/>
        </p:nvSpPr>
        <p:spPr bwMode="auto">
          <a:xfrm>
            <a:off x="5338763" y="4439395"/>
            <a:ext cx="3081337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P ~ 4|U</a:t>
            </a:r>
            <a:r>
              <a:rPr lang="en-US" sz="2000" baseline="-25000" dirty="0"/>
              <a:t>e4</a:t>
            </a:r>
            <a:r>
              <a:rPr lang="en-US" sz="2000" dirty="0"/>
              <a:t>|</a:t>
            </a:r>
            <a:r>
              <a:rPr lang="en-US" sz="2000" baseline="30000" dirty="0"/>
              <a:t>2 </a:t>
            </a:r>
            <a:r>
              <a:rPr lang="en-US" sz="2000" dirty="0"/>
              <a:t>(1 - |U</a:t>
            </a:r>
            <a:r>
              <a:rPr lang="en-US" sz="2000" baseline="-25000" dirty="0"/>
              <a:t>e4</a:t>
            </a:r>
            <a:r>
              <a:rPr lang="en-US" sz="2000" dirty="0"/>
              <a:t>|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endParaRPr lang="en-US" sz="2000" baseline="-25000" dirty="0"/>
          </a:p>
        </p:txBody>
      </p:sp>
      <p:sp>
        <p:nvSpPr>
          <p:cNvPr id="21555" name="Text Box 52"/>
          <p:cNvSpPr txBox="1">
            <a:spLocks noChangeArrowheads="1"/>
          </p:cNvSpPr>
          <p:nvPr/>
        </p:nvSpPr>
        <p:spPr bwMode="auto">
          <a:xfrm>
            <a:off x="5023628" y="3735900"/>
            <a:ext cx="30171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For reactor and source </a:t>
            </a:r>
            <a:endParaRPr lang="en-US" sz="2000" dirty="0" smtClean="0"/>
          </a:p>
          <a:p>
            <a:r>
              <a:rPr lang="en-US" sz="2000" dirty="0" smtClean="0"/>
              <a:t>experiments</a:t>
            </a:r>
            <a:endParaRPr lang="en-US" sz="2000" dirty="0"/>
          </a:p>
        </p:txBody>
      </p:sp>
      <p:sp>
        <p:nvSpPr>
          <p:cNvPr id="21556" name="Text Box 53"/>
          <p:cNvSpPr txBox="1">
            <a:spLocks noChangeArrowheads="1"/>
          </p:cNvSpPr>
          <p:nvPr/>
        </p:nvSpPr>
        <p:spPr bwMode="auto">
          <a:xfrm>
            <a:off x="474663" y="5881688"/>
            <a:ext cx="4484687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- additional radiation in the universe</a:t>
            </a:r>
          </a:p>
          <a:p>
            <a:r>
              <a:rPr lang="en-US" sz="2000"/>
              <a:t>- bound from LSS?</a:t>
            </a:r>
          </a:p>
        </p:txBody>
      </p:sp>
      <p:sp>
        <p:nvSpPr>
          <p:cNvPr id="21557" name="Text Box 54"/>
          <p:cNvSpPr txBox="1">
            <a:spLocks noChangeArrowheads="1"/>
          </p:cNvSpPr>
          <p:nvPr/>
        </p:nvSpPr>
        <p:spPr bwMode="auto">
          <a:xfrm>
            <a:off x="7546975" y="5775325"/>
            <a:ext cx="145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( 0.89 eV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487393" y="372126"/>
            <a:ext cx="4063342" cy="7260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DANSS Experiment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5" name="Picture 4" descr="danss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0967" y="1412875"/>
            <a:ext cx="4114810" cy="44669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6087" y="998540"/>
            <a:ext cx="253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2305.07417 [hep-ex]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2483" y="267145"/>
            <a:ext cx="314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Mikhail </a:t>
            </a:r>
            <a:r>
              <a:rPr lang="en-IE" i="1" dirty="0" err="1" smtClean="0">
                <a:solidFill>
                  <a:srgbClr val="FF0000"/>
                </a:solidFill>
              </a:rPr>
              <a:t>Danilov</a:t>
            </a:r>
            <a:r>
              <a:rPr lang="en-IE" i="1" dirty="0" smtClean="0">
                <a:solidFill>
                  <a:srgbClr val="FF0000"/>
                </a:solidFill>
              </a:rPr>
              <a:t>, 2211.01208 [hep-ex]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467" y="1412875"/>
            <a:ext cx="4637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During 6 years the DANSS collected </a:t>
            </a:r>
          </a:p>
          <a:p>
            <a:r>
              <a:rPr lang="en-IE" dirty="0" smtClean="0"/>
              <a:t>&gt; 6 million inverse beta decay events. Background measured during 4 reactor-off periods. </a:t>
            </a:r>
          </a:p>
          <a:p>
            <a:endParaRPr lang="en-IE" dirty="0" smtClean="0"/>
          </a:p>
          <a:p>
            <a:r>
              <a:rPr lang="en-IE" dirty="0" smtClean="0"/>
              <a:t>Data at 3 distances (10.9 , 11.9 , 12.9 m) from the </a:t>
            </a:r>
            <a:r>
              <a:rPr lang="en-IE" dirty="0" err="1" smtClean="0"/>
              <a:t>center</a:t>
            </a:r>
            <a:r>
              <a:rPr lang="en-IE" dirty="0" smtClean="0"/>
              <a:t> of the core of</a:t>
            </a:r>
          </a:p>
          <a:p>
            <a:r>
              <a:rPr lang="en-IE" dirty="0" smtClean="0"/>
              <a:t> a 3.1 </a:t>
            </a:r>
            <a:r>
              <a:rPr lang="en-IE" dirty="0" err="1" smtClean="0"/>
              <a:t>GWth</a:t>
            </a:r>
            <a:r>
              <a:rPr lang="en-IE" dirty="0" smtClean="0"/>
              <a:t>​ reactor,.</a:t>
            </a:r>
          </a:p>
          <a:p>
            <a:r>
              <a:rPr lang="en-IE" dirty="0" smtClean="0"/>
              <a:t>Event rate up to 5 thousand per day. </a:t>
            </a:r>
          </a:p>
          <a:p>
            <a:endParaRPr lang="en-IE" dirty="0" smtClean="0"/>
          </a:p>
          <a:p>
            <a:r>
              <a:rPr lang="en-IE" dirty="0" smtClean="0"/>
              <a:t>The significance of the best-fit point in the 4ν case increased  2.35σ. </a:t>
            </a:r>
          </a:p>
          <a:p>
            <a:endParaRPr lang="en-IE" dirty="0" smtClean="0"/>
          </a:p>
          <a:p>
            <a:r>
              <a:rPr lang="en-IE" dirty="0" smtClean="0"/>
              <a:t>Around 1 </a:t>
            </a:r>
            <a:r>
              <a:rPr lang="en-IE" dirty="0" err="1" smtClean="0"/>
              <a:t>eV</a:t>
            </a:r>
            <a:r>
              <a:rPr lang="en-IE" dirty="0" smtClean="0"/>
              <a:t>  the bound  on  mixing</a:t>
            </a:r>
          </a:p>
          <a:p>
            <a:r>
              <a:rPr lang="en-IE" dirty="0" smtClean="0"/>
              <a:t>sin</a:t>
            </a:r>
            <a:r>
              <a:rPr lang="en-IE" baseline="30000" dirty="0" smtClean="0"/>
              <a:t>2</a:t>
            </a:r>
            <a:r>
              <a:rPr lang="en-IE" dirty="0" smtClean="0"/>
              <a:t>2</a:t>
            </a:r>
            <a:r>
              <a:rPr lang="en-IE" dirty="0" smtClean="0">
                <a:latin typeface="Symbol" pitchFamily="18" charset="2"/>
              </a:rPr>
              <a:t>q</a:t>
            </a:r>
            <a:r>
              <a:rPr lang="en-IE" baseline="-25000" dirty="0" smtClean="0"/>
              <a:t>ee</a:t>
            </a:r>
            <a:r>
              <a:rPr lang="en-IE" dirty="0" smtClean="0"/>
              <a:t>  &lt; 0.004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-1245" y="-591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467772" y="287079"/>
            <a:ext cx="5497093" cy="822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Neutrino-4: another anomaly?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2363" y="1977656"/>
            <a:ext cx="3785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L/E dependence for  Neutrino-4 data points  vs. expected oscillation signal  for the best fit values (red dots).</a:t>
            </a:r>
            <a:endParaRPr lang="en-IE" dirty="0"/>
          </a:p>
        </p:txBody>
      </p:sp>
      <p:pic>
        <p:nvPicPr>
          <p:cNvPr id="75778" name="Picture 2" descr="http://inspirehep.net/record/1738523/files/Neutrino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41" y="1552353"/>
            <a:ext cx="4905522" cy="32921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43870" y="3466214"/>
            <a:ext cx="1871330" cy="37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err="1" smtClean="0">
                <a:solidFill>
                  <a:srgbClr val="FF0000"/>
                </a:solidFill>
              </a:rPr>
              <a:t>Serebrov</a:t>
            </a:r>
            <a:r>
              <a:rPr lang="en-IE" i="1" dirty="0" smtClean="0">
                <a:solidFill>
                  <a:srgbClr val="FF0000"/>
                </a:solidFill>
              </a:rPr>
              <a:t> 2019</a:t>
            </a:r>
            <a:endParaRPr lang="en-IE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551185" y="222674"/>
            <a:ext cx="2500357" cy="8272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Neutrino-4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7" name="Picture 6" descr="giunti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7590" y="1212819"/>
            <a:ext cx="4727946" cy="2251943"/>
          </a:xfrm>
          <a:prstGeom prst="rect">
            <a:avLst/>
          </a:prstGeom>
        </p:spPr>
      </p:pic>
      <p:pic>
        <p:nvPicPr>
          <p:cNvPr id="8" name="Picture 7" descr="giunti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1912" y="3668233"/>
            <a:ext cx="2718490" cy="2933138"/>
          </a:xfrm>
          <a:prstGeom prst="rect">
            <a:avLst/>
          </a:prstGeom>
        </p:spPr>
      </p:pic>
      <p:pic>
        <p:nvPicPr>
          <p:cNvPr id="9" name="Picture 8" descr="giunti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3005" y="3668232"/>
            <a:ext cx="2443717" cy="28799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37590" y="342009"/>
            <a:ext cx="5206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i="1" dirty="0" smtClean="0">
                <a:solidFill>
                  <a:srgbClr val="FF0000"/>
                </a:solidFill>
              </a:rPr>
              <a:t>C. </a:t>
            </a:r>
            <a:r>
              <a:rPr lang="en-IE" sz="2000" i="1" dirty="0" err="1" smtClean="0">
                <a:solidFill>
                  <a:srgbClr val="FF0000"/>
                </a:solidFill>
              </a:rPr>
              <a:t>Giunti</a:t>
            </a:r>
            <a:r>
              <a:rPr lang="en-IE" sz="2000" i="1" dirty="0" smtClean="0">
                <a:solidFill>
                  <a:srgbClr val="FF0000"/>
                </a:solidFill>
              </a:rPr>
              <a:t>, et al, </a:t>
            </a:r>
            <a:r>
              <a:rPr lang="en-IE" i="1" dirty="0" smtClean="0">
                <a:solidFill>
                  <a:srgbClr val="FF0000"/>
                </a:solidFill>
              </a:rPr>
              <a:t>P.L</a:t>
            </a:r>
            <a:r>
              <a:rPr lang="en-IE" sz="2000" i="1" dirty="0" smtClean="0">
                <a:solidFill>
                  <a:srgbClr val="FF0000"/>
                </a:solidFill>
              </a:rPr>
              <a:t>. B816 (2021) 136214</a:t>
            </a:r>
          </a:p>
          <a:p>
            <a:r>
              <a:rPr lang="en-IE" sz="2000" i="1" dirty="0" smtClean="0">
                <a:solidFill>
                  <a:srgbClr val="FF0000"/>
                </a:solidFill>
              </a:rPr>
              <a:t>2101.06785 [hep-ph] </a:t>
            </a:r>
            <a:endParaRPr lang="en-IE" sz="20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740" y="2968956"/>
            <a:ext cx="3097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ym typeface="Wingdings" pitchFamily="2" charset="2"/>
              </a:rPr>
              <a:t> </a:t>
            </a:r>
            <a:r>
              <a:rPr lang="en-IE" sz="2000" dirty="0" smtClean="0"/>
              <a:t>Significance reduces:</a:t>
            </a:r>
            <a:endParaRPr lang="en-IE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62270" y="1810740"/>
            <a:ext cx="3193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Energy resolution of the detector,  more reliable </a:t>
            </a:r>
          </a:p>
          <a:p>
            <a:r>
              <a:rPr lang="en-IE" sz="2000" dirty="0" smtClean="0"/>
              <a:t>Monte Carlo simulation: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09107" y="5188688"/>
            <a:ext cx="3728483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Strong  tension with the KATRIN, PROSPECT, STEREO,  solar </a:t>
            </a:r>
            <a:r>
              <a:rPr lang="en-IE" sz="2000" dirty="0" err="1" smtClean="0"/>
              <a:t>νe</a:t>
            </a:r>
            <a:r>
              <a:rPr lang="en-IE" sz="2000" dirty="0" smtClean="0"/>
              <a:t> bounds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30372" y="1212820"/>
            <a:ext cx="3076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Deep study of the data</a:t>
            </a:r>
            <a:endParaRPr lang="en-IE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63839" y="3443497"/>
            <a:ext cx="159659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3</a:t>
            </a:r>
            <a:r>
              <a:rPr lang="en-IE" sz="2000" dirty="0" smtClean="0">
                <a:latin typeface="Symbol" pitchFamily="18" charset="2"/>
              </a:rPr>
              <a:t>s</a:t>
            </a:r>
            <a:r>
              <a:rPr lang="en-IE" sz="2000" dirty="0" smtClean="0"/>
              <a:t>  </a:t>
            </a:r>
            <a:r>
              <a:rPr lang="en-IE" sz="2000" dirty="0" smtClean="0">
                <a:sym typeface="Wingdings" pitchFamily="2" charset="2"/>
              </a:rPr>
              <a:t>  2.2</a:t>
            </a:r>
            <a:r>
              <a:rPr lang="en-IE" sz="2000" dirty="0" smtClean="0">
                <a:latin typeface="Symbol" pitchFamily="18" charset="2"/>
              </a:rPr>
              <a:t>s</a:t>
            </a:r>
            <a:r>
              <a:rPr lang="en-IE" sz="2000" dirty="0" smtClean="0">
                <a:sym typeface="Wingdings" pitchFamily="2" charset="2"/>
              </a:rPr>
              <a:t> </a:t>
            </a:r>
            <a:endParaRPr lang="en-IE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70424" y="3923405"/>
            <a:ext cx="275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ym typeface="Wingdings" pitchFamily="2" charset="2"/>
              </a:rPr>
              <a:t> </a:t>
            </a:r>
            <a:r>
              <a:rPr lang="en-IE" sz="2000" dirty="0" smtClean="0"/>
              <a:t>b.f. point moves to maximal mixing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4763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618499" name="Rectangle 3"/>
          <p:cNvSpPr>
            <a:spLocks noChangeArrowheads="1"/>
          </p:cNvSpPr>
          <p:nvPr/>
        </p:nvSpPr>
        <p:spPr bwMode="auto">
          <a:xfrm>
            <a:off x="990600" y="1600200"/>
            <a:ext cx="2286000" cy="28956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5791200" y="1600200"/>
            <a:ext cx="2286000" cy="28956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0181" name="Oval 5"/>
          <p:cNvSpPr>
            <a:spLocks noChangeArrowheads="1"/>
          </p:cNvSpPr>
          <p:nvPr/>
        </p:nvSpPr>
        <p:spPr bwMode="auto">
          <a:xfrm>
            <a:off x="8096250" y="687388"/>
            <a:ext cx="762000" cy="68580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7585075" y="687388"/>
            <a:ext cx="762000" cy="685800"/>
          </a:xfrm>
          <a:prstGeom prst="ellipse">
            <a:avLst/>
          </a:prstGeom>
          <a:solidFill>
            <a:srgbClr val="00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Oval 7"/>
          <p:cNvSpPr>
            <a:spLocks noChangeArrowheads="1"/>
          </p:cNvSpPr>
          <p:nvPr/>
        </p:nvSpPr>
        <p:spPr bwMode="auto">
          <a:xfrm>
            <a:off x="7781925" y="153988"/>
            <a:ext cx="762000" cy="6858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7767638" y="774700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>
                <a:solidFill>
                  <a:schemeClr val="tx2"/>
                </a:solidFill>
                <a:latin typeface="Symbol" pitchFamily="18" charset="2"/>
              </a:rPr>
              <a:t>m</a:t>
            </a:r>
            <a:endParaRPr lang="en-US" sz="24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8304213" y="774700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>
                <a:solidFill>
                  <a:schemeClr val="tx2"/>
                </a:solidFill>
                <a:latin typeface="Symbol" pitchFamily="18" charset="2"/>
              </a:rPr>
              <a:t>t</a:t>
            </a:r>
            <a:endParaRPr lang="en-US" sz="24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7958138" y="177800"/>
            <a:ext cx="43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400" baseline="-25000">
                <a:solidFill>
                  <a:schemeClr val="tx2"/>
                </a:solidFill>
                <a:latin typeface="Times New Roman" pitchFamily="18" charset="0"/>
              </a:rPr>
              <a:t>e</a:t>
            </a:r>
            <a:endParaRPr lang="en-US" sz="24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990600" y="35052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tx2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tx2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1447800" y="2133600"/>
            <a:ext cx="76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1447800" y="3657600"/>
            <a:ext cx="457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6248400" y="2438400"/>
            <a:ext cx="838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7086600" y="2438400"/>
            <a:ext cx="3048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2133600" y="2133600"/>
            <a:ext cx="6858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2362200" y="3657600"/>
            <a:ext cx="4572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7391400" y="2438400"/>
            <a:ext cx="2286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1905000" y="3657600"/>
            <a:ext cx="4572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8" name="Text Box 23"/>
          <p:cNvSpPr txBox="1">
            <a:spLocks noChangeArrowheads="1"/>
          </p:cNvSpPr>
          <p:nvPr/>
        </p:nvSpPr>
        <p:spPr bwMode="auto">
          <a:xfrm>
            <a:off x="5791200" y="22860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n</a:t>
            </a:r>
            <a:r>
              <a:rPr lang="en-US" sz="2000" baseline="-25000">
                <a:latin typeface="Times New Roman" pitchFamily="18" charset="0"/>
              </a:rPr>
              <a:t>1</a:t>
            </a:r>
            <a:endParaRPr lang="en-US" sz="2000">
              <a:latin typeface="Symbol" pitchFamily="18" charset="2"/>
            </a:endParaRPr>
          </a:p>
        </p:txBody>
      </p:sp>
      <p:sp>
        <p:nvSpPr>
          <p:cNvPr id="50199" name="Text Box 24"/>
          <p:cNvSpPr txBox="1">
            <a:spLocks noChangeArrowheads="1"/>
          </p:cNvSpPr>
          <p:nvPr/>
        </p:nvSpPr>
        <p:spPr bwMode="auto">
          <a:xfrm>
            <a:off x="5791200" y="19812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n</a:t>
            </a:r>
            <a:r>
              <a:rPr lang="en-US" sz="2000" baseline="-25000">
                <a:latin typeface="Times New Roman" pitchFamily="18" charset="0"/>
              </a:rPr>
              <a:t>2</a:t>
            </a:r>
            <a:endParaRPr lang="en-US" sz="2000">
              <a:latin typeface="Symbol" pitchFamily="18" charset="2"/>
            </a:endParaRPr>
          </a:p>
        </p:txBody>
      </p:sp>
      <p:sp>
        <p:nvSpPr>
          <p:cNvPr id="50200" name="Text Box 25"/>
          <p:cNvSpPr txBox="1">
            <a:spLocks noChangeArrowheads="1"/>
          </p:cNvSpPr>
          <p:nvPr/>
        </p:nvSpPr>
        <p:spPr bwMode="auto">
          <a:xfrm>
            <a:off x="5791200" y="38100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n</a:t>
            </a:r>
            <a:r>
              <a:rPr lang="en-US" sz="2000" baseline="-25000">
                <a:latin typeface="Times New Roman" pitchFamily="18" charset="0"/>
              </a:rPr>
              <a:t>3</a:t>
            </a:r>
            <a:endParaRPr lang="en-US" sz="2000">
              <a:latin typeface="Symbol" pitchFamily="18" charset="2"/>
            </a:endParaRPr>
          </a:p>
        </p:txBody>
      </p:sp>
      <p:sp>
        <p:nvSpPr>
          <p:cNvPr id="50201" name="Rectangle 26"/>
          <p:cNvSpPr>
            <a:spLocks noChangeArrowheads="1"/>
          </p:cNvSpPr>
          <p:nvPr/>
        </p:nvSpPr>
        <p:spPr bwMode="auto">
          <a:xfrm>
            <a:off x="6934200" y="3962400"/>
            <a:ext cx="6858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Rectangle 27"/>
          <p:cNvSpPr>
            <a:spLocks noChangeArrowheads="1"/>
          </p:cNvSpPr>
          <p:nvPr/>
        </p:nvSpPr>
        <p:spPr bwMode="auto">
          <a:xfrm>
            <a:off x="6248400" y="3962400"/>
            <a:ext cx="76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28"/>
          <p:cNvSpPr>
            <a:spLocks noChangeArrowheads="1"/>
          </p:cNvSpPr>
          <p:nvPr/>
        </p:nvSpPr>
        <p:spPr bwMode="auto">
          <a:xfrm>
            <a:off x="6305550" y="3962400"/>
            <a:ext cx="62865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4" name="Rectangle 29"/>
          <p:cNvSpPr>
            <a:spLocks noChangeArrowheads="1"/>
          </p:cNvSpPr>
          <p:nvPr/>
        </p:nvSpPr>
        <p:spPr bwMode="auto">
          <a:xfrm>
            <a:off x="1447800" y="3962400"/>
            <a:ext cx="838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5" name="Rectangle 30"/>
          <p:cNvSpPr>
            <a:spLocks noChangeArrowheads="1"/>
          </p:cNvSpPr>
          <p:nvPr/>
        </p:nvSpPr>
        <p:spPr bwMode="auto">
          <a:xfrm>
            <a:off x="2286000" y="3962400"/>
            <a:ext cx="3810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6" name="Rectangle 31"/>
          <p:cNvSpPr>
            <a:spLocks noChangeArrowheads="1"/>
          </p:cNvSpPr>
          <p:nvPr/>
        </p:nvSpPr>
        <p:spPr bwMode="auto">
          <a:xfrm>
            <a:off x="2590800" y="3962400"/>
            <a:ext cx="2286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7" name="Rectangle 32"/>
          <p:cNvSpPr>
            <a:spLocks noChangeArrowheads="1"/>
          </p:cNvSpPr>
          <p:nvPr/>
        </p:nvSpPr>
        <p:spPr bwMode="auto">
          <a:xfrm>
            <a:off x="6248400" y="2133600"/>
            <a:ext cx="4572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8" name="Rectangle 33"/>
          <p:cNvSpPr>
            <a:spLocks noChangeArrowheads="1"/>
          </p:cNvSpPr>
          <p:nvPr/>
        </p:nvSpPr>
        <p:spPr bwMode="auto">
          <a:xfrm>
            <a:off x="6705600" y="2133600"/>
            <a:ext cx="4572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34"/>
          <p:cNvSpPr>
            <a:spLocks noChangeArrowheads="1"/>
          </p:cNvSpPr>
          <p:nvPr/>
        </p:nvSpPr>
        <p:spPr bwMode="auto">
          <a:xfrm>
            <a:off x="7162800" y="2133600"/>
            <a:ext cx="4572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0" name="Text Box 35"/>
          <p:cNvSpPr txBox="1">
            <a:spLocks noChangeArrowheads="1"/>
          </p:cNvSpPr>
          <p:nvPr/>
        </p:nvSpPr>
        <p:spPr bwMode="auto">
          <a:xfrm>
            <a:off x="990600" y="1981200"/>
            <a:ext cx="398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tx2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chemeClr val="tx2"/>
              </a:solidFill>
              <a:latin typeface="Symbol" pitchFamily="18" charset="2"/>
            </a:endParaRPr>
          </a:p>
        </p:txBody>
      </p:sp>
      <p:sp>
        <p:nvSpPr>
          <p:cNvPr id="50211" name="Text Box 36"/>
          <p:cNvSpPr txBox="1">
            <a:spLocks noChangeArrowheads="1"/>
          </p:cNvSpPr>
          <p:nvPr/>
        </p:nvSpPr>
        <p:spPr bwMode="auto">
          <a:xfrm rot="16200000">
            <a:off x="216231" y="2762250"/>
            <a:ext cx="10583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MASS</a:t>
            </a:r>
            <a:r>
              <a:rPr lang="en-US" sz="2000" baseline="30000" dirty="0" smtClean="0"/>
              <a:t>2</a:t>
            </a:r>
            <a:endParaRPr lang="en-US" sz="2000" dirty="0"/>
          </a:p>
        </p:txBody>
      </p:sp>
      <p:sp>
        <p:nvSpPr>
          <p:cNvPr id="50212" name="Text Box 38"/>
          <p:cNvSpPr txBox="1">
            <a:spLocks noChangeArrowheads="1"/>
          </p:cNvSpPr>
          <p:nvPr/>
        </p:nvSpPr>
        <p:spPr bwMode="auto">
          <a:xfrm>
            <a:off x="2325688" y="2660650"/>
            <a:ext cx="568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w</a:t>
            </a:r>
            <a:r>
              <a:rPr lang="en-US" sz="2000" baseline="-25000"/>
              <a:t>32</a:t>
            </a:r>
            <a:endParaRPr lang="en-US" sz="2000"/>
          </a:p>
        </p:txBody>
      </p:sp>
      <p:sp>
        <p:nvSpPr>
          <p:cNvPr id="50213" name="Text Box 39"/>
          <p:cNvSpPr txBox="1">
            <a:spLocks noChangeArrowheads="1"/>
          </p:cNvSpPr>
          <p:nvPr/>
        </p:nvSpPr>
        <p:spPr bwMode="auto">
          <a:xfrm>
            <a:off x="3449638" y="2486381"/>
            <a:ext cx="193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latin typeface="Symbol" pitchFamily="18" charset="2"/>
              </a:rPr>
              <a:t>w</a:t>
            </a:r>
            <a:r>
              <a:rPr lang="en-US" sz="2000" baseline="-25000" dirty="0" err="1"/>
              <a:t>ij</a:t>
            </a:r>
            <a:r>
              <a:rPr lang="en-US" sz="2000" dirty="0">
                <a:latin typeface="Symbol" pitchFamily="18" charset="2"/>
              </a:rPr>
              <a:t>  </a:t>
            </a:r>
            <a:r>
              <a:rPr lang="en-US" sz="2000" dirty="0"/>
              <a:t>=</a:t>
            </a:r>
            <a:r>
              <a:rPr lang="en-US" sz="2000" dirty="0">
                <a:latin typeface="Symbol" pitchFamily="18" charset="2"/>
              </a:rPr>
              <a:t> D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baseline="-25000" dirty="0"/>
              <a:t>ij </a:t>
            </a:r>
            <a:r>
              <a:rPr lang="en-US" sz="2000" dirty="0"/>
              <a:t>/2E</a:t>
            </a:r>
          </a:p>
        </p:txBody>
      </p:sp>
      <p:sp>
        <p:nvSpPr>
          <p:cNvPr id="50214" name="Text Box 40"/>
          <p:cNvSpPr txBox="1">
            <a:spLocks noChangeArrowheads="1"/>
          </p:cNvSpPr>
          <p:nvPr/>
        </p:nvSpPr>
        <p:spPr bwMode="auto">
          <a:xfrm>
            <a:off x="3673793" y="3702050"/>
            <a:ext cx="1433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</a:t>
            </a:r>
            <a:r>
              <a:rPr lang="en-US" sz="2000" baseline="-25000" dirty="0"/>
              <a:t>31  </a:t>
            </a:r>
            <a:r>
              <a:rPr lang="en-US" sz="2000" dirty="0"/>
              <a:t>~ 2D</a:t>
            </a:r>
            <a:r>
              <a:rPr lang="en-US" sz="2000" baseline="-25000" dirty="0"/>
              <a:t>32</a:t>
            </a:r>
            <a:endParaRPr lang="en-US" sz="2000" dirty="0"/>
          </a:p>
        </p:txBody>
      </p:sp>
      <p:sp>
        <p:nvSpPr>
          <p:cNvPr id="50215" name="Text Box 41"/>
          <p:cNvSpPr txBox="1">
            <a:spLocks noChangeArrowheads="1"/>
          </p:cNvSpPr>
          <p:nvPr/>
        </p:nvSpPr>
        <p:spPr bwMode="auto">
          <a:xfrm>
            <a:off x="5677827" y="1202846"/>
            <a:ext cx="2133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Inverted </a:t>
            </a:r>
            <a:r>
              <a:rPr lang="en-US" dirty="0" smtClean="0"/>
              <a:t>ordering</a:t>
            </a:r>
            <a:endParaRPr lang="en-US" dirty="0"/>
          </a:p>
        </p:txBody>
      </p:sp>
      <p:sp>
        <p:nvSpPr>
          <p:cNvPr id="50216" name="Line 42"/>
          <p:cNvSpPr>
            <a:spLocks noChangeShapeType="1"/>
          </p:cNvSpPr>
          <p:nvPr/>
        </p:nvSpPr>
        <p:spPr bwMode="auto">
          <a:xfrm>
            <a:off x="2919413" y="2144713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7" name="Line 44"/>
          <p:cNvSpPr>
            <a:spLocks noChangeShapeType="1"/>
          </p:cNvSpPr>
          <p:nvPr/>
        </p:nvSpPr>
        <p:spPr bwMode="auto">
          <a:xfrm>
            <a:off x="7696200" y="2438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8" name="Text Box 46"/>
          <p:cNvSpPr txBox="1">
            <a:spLocks noChangeArrowheads="1"/>
          </p:cNvSpPr>
          <p:nvPr/>
        </p:nvSpPr>
        <p:spPr bwMode="auto">
          <a:xfrm>
            <a:off x="922305" y="1192213"/>
            <a:ext cx="1943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Normal </a:t>
            </a:r>
            <a:r>
              <a:rPr lang="en-US" dirty="0" smtClean="0"/>
              <a:t>ordering</a:t>
            </a:r>
            <a:endParaRPr lang="en-US" dirty="0"/>
          </a:p>
        </p:txBody>
      </p:sp>
      <p:sp>
        <p:nvSpPr>
          <p:cNvPr id="50219" name="Rectangle 47"/>
          <p:cNvSpPr>
            <a:spLocks noChangeArrowheads="1"/>
          </p:cNvSpPr>
          <p:nvPr/>
        </p:nvSpPr>
        <p:spPr bwMode="auto">
          <a:xfrm>
            <a:off x="1447800" y="3657600"/>
            <a:ext cx="13716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0" name="Rectangle 48"/>
          <p:cNvSpPr>
            <a:spLocks noChangeArrowheads="1"/>
          </p:cNvSpPr>
          <p:nvPr/>
        </p:nvSpPr>
        <p:spPr bwMode="auto">
          <a:xfrm>
            <a:off x="1447800" y="3962400"/>
            <a:ext cx="1371600" cy="152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1" name="WordArt 49"/>
          <p:cNvSpPr>
            <a:spLocks noChangeArrowheads="1" noChangeShapeType="1" noTextEdit="1"/>
          </p:cNvSpPr>
          <p:nvPr/>
        </p:nvSpPr>
        <p:spPr bwMode="auto">
          <a:xfrm>
            <a:off x="652612" y="191379"/>
            <a:ext cx="6627812" cy="893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Mass ordering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with reactors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50222" name="Rectangle 51"/>
          <p:cNvSpPr>
            <a:spLocks noChangeArrowheads="1"/>
          </p:cNvSpPr>
          <p:nvPr/>
        </p:nvSpPr>
        <p:spPr bwMode="auto">
          <a:xfrm>
            <a:off x="2362200" y="3657600"/>
            <a:ext cx="457200" cy="1524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3" name="Rectangle 52"/>
          <p:cNvSpPr>
            <a:spLocks noChangeArrowheads="1"/>
          </p:cNvSpPr>
          <p:nvPr/>
        </p:nvSpPr>
        <p:spPr bwMode="auto">
          <a:xfrm>
            <a:off x="2286000" y="3962400"/>
            <a:ext cx="30480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4" name="Rectangle 63"/>
          <p:cNvSpPr>
            <a:spLocks noChangeArrowheads="1"/>
          </p:cNvSpPr>
          <p:nvPr/>
        </p:nvSpPr>
        <p:spPr bwMode="auto">
          <a:xfrm>
            <a:off x="1524000" y="2133600"/>
            <a:ext cx="628650" cy="1524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5" name="Text Box 67"/>
          <p:cNvSpPr txBox="1">
            <a:spLocks noChangeArrowheads="1"/>
          </p:cNvSpPr>
          <p:nvPr/>
        </p:nvSpPr>
        <p:spPr bwMode="auto">
          <a:xfrm>
            <a:off x="3481853" y="3278055"/>
            <a:ext cx="2089033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Oscillation depth:</a:t>
            </a:r>
            <a:endParaRPr lang="en-US" dirty="0"/>
          </a:p>
        </p:txBody>
      </p:sp>
      <p:sp>
        <p:nvSpPr>
          <p:cNvPr id="50227" name="Text Box 38"/>
          <p:cNvSpPr txBox="1">
            <a:spLocks noChangeArrowheads="1"/>
          </p:cNvSpPr>
          <p:nvPr/>
        </p:nvSpPr>
        <p:spPr bwMode="auto">
          <a:xfrm>
            <a:off x="2797175" y="4064000"/>
            <a:ext cx="542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w</a:t>
            </a:r>
            <a:r>
              <a:rPr lang="en-US" sz="2000" baseline="-25000"/>
              <a:t>31</a:t>
            </a:r>
            <a:endParaRPr lang="en-US" sz="2000"/>
          </a:p>
        </p:txBody>
      </p:sp>
      <p:sp>
        <p:nvSpPr>
          <p:cNvPr id="50228" name="Line 42"/>
          <p:cNvSpPr>
            <a:spLocks noChangeShapeType="1"/>
          </p:cNvSpPr>
          <p:nvPr/>
        </p:nvSpPr>
        <p:spPr bwMode="auto">
          <a:xfrm>
            <a:off x="3125788" y="2136775"/>
            <a:ext cx="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30" name="Text Box 38"/>
          <p:cNvSpPr txBox="1">
            <a:spLocks noChangeArrowheads="1"/>
          </p:cNvSpPr>
          <p:nvPr/>
        </p:nvSpPr>
        <p:spPr bwMode="auto">
          <a:xfrm>
            <a:off x="7204075" y="2946400"/>
            <a:ext cx="541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w</a:t>
            </a:r>
            <a:r>
              <a:rPr lang="en-US" sz="2000" baseline="-25000"/>
              <a:t>31</a:t>
            </a:r>
            <a:endParaRPr lang="en-US" sz="2000"/>
          </a:p>
        </p:txBody>
      </p:sp>
      <p:sp>
        <p:nvSpPr>
          <p:cNvPr id="50231" name="Text Box 38"/>
          <p:cNvSpPr txBox="1">
            <a:spLocks noChangeArrowheads="1"/>
          </p:cNvSpPr>
          <p:nvPr/>
        </p:nvSpPr>
        <p:spPr bwMode="auto">
          <a:xfrm>
            <a:off x="7615238" y="1682750"/>
            <a:ext cx="569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w</a:t>
            </a:r>
            <a:r>
              <a:rPr lang="en-US" sz="2000" baseline="-25000"/>
              <a:t>32</a:t>
            </a:r>
            <a:endParaRPr lang="en-US" sz="2000"/>
          </a:p>
        </p:txBody>
      </p:sp>
      <p:sp>
        <p:nvSpPr>
          <p:cNvPr id="50232" name="Line 42"/>
          <p:cNvSpPr>
            <a:spLocks noChangeShapeType="1"/>
          </p:cNvSpPr>
          <p:nvPr/>
        </p:nvSpPr>
        <p:spPr bwMode="auto">
          <a:xfrm>
            <a:off x="7896225" y="2136775"/>
            <a:ext cx="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33" name="Text Box 40"/>
          <p:cNvSpPr txBox="1">
            <a:spLocks noChangeArrowheads="1"/>
          </p:cNvSpPr>
          <p:nvPr/>
        </p:nvSpPr>
        <p:spPr bwMode="auto">
          <a:xfrm>
            <a:off x="1447800" y="4517876"/>
            <a:ext cx="120491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w</a:t>
            </a:r>
            <a:r>
              <a:rPr lang="en-US" sz="2000" baseline="-25000" dirty="0"/>
              <a:t>31  </a:t>
            </a:r>
            <a:r>
              <a:rPr lang="en-US" sz="2000" dirty="0"/>
              <a:t>&gt; </a:t>
            </a:r>
            <a:r>
              <a:rPr lang="en-US" sz="2000" dirty="0">
                <a:latin typeface="Symbol" pitchFamily="18" charset="2"/>
              </a:rPr>
              <a:t>w</a:t>
            </a:r>
            <a:r>
              <a:rPr lang="en-US" sz="2000" baseline="-25000" dirty="0"/>
              <a:t>32</a:t>
            </a:r>
            <a:endParaRPr lang="en-US" sz="2000" dirty="0"/>
          </a:p>
        </p:txBody>
      </p:sp>
      <p:sp>
        <p:nvSpPr>
          <p:cNvPr id="50234" name="Text Box 40"/>
          <p:cNvSpPr txBox="1">
            <a:spLocks noChangeArrowheads="1"/>
          </p:cNvSpPr>
          <p:nvPr/>
        </p:nvSpPr>
        <p:spPr bwMode="auto">
          <a:xfrm>
            <a:off x="6691313" y="4560888"/>
            <a:ext cx="1204912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w</a:t>
            </a:r>
            <a:r>
              <a:rPr lang="en-US" sz="2000" baseline="-25000"/>
              <a:t>31  </a:t>
            </a:r>
            <a:r>
              <a:rPr lang="en-US" sz="2000"/>
              <a:t>&lt; </a:t>
            </a:r>
            <a:r>
              <a:rPr lang="en-US" sz="2000">
                <a:latin typeface="Symbol" pitchFamily="18" charset="2"/>
              </a:rPr>
              <a:t>w</a:t>
            </a:r>
            <a:r>
              <a:rPr lang="en-US" sz="2000" baseline="-25000"/>
              <a:t>32</a:t>
            </a:r>
            <a:endParaRPr lang="en-US" sz="2000"/>
          </a:p>
        </p:txBody>
      </p:sp>
      <p:cxnSp>
        <p:nvCxnSpPr>
          <p:cNvPr id="50235" name="Straight Connector 79"/>
          <p:cNvCxnSpPr>
            <a:cxnSpLocks noChangeShapeType="1"/>
          </p:cNvCxnSpPr>
          <p:nvPr/>
        </p:nvCxnSpPr>
        <p:spPr bwMode="auto">
          <a:xfrm>
            <a:off x="2301875" y="5808663"/>
            <a:ext cx="12160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2" name="Freeform 81"/>
          <p:cNvSpPr/>
          <p:nvPr/>
        </p:nvSpPr>
        <p:spPr bwMode="auto">
          <a:xfrm>
            <a:off x="2579688" y="5195888"/>
            <a:ext cx="323850" cy="603250"/>
          </a:xfrm>
          <a:custGeom>
            <a:avLst/>
            <a:gdLst>
              <a:gd name="connsiteX0" fmla="*/ 0 w 322730"/>
              <a:gd name="connsiteY0" fmla="*/ 796066 h 796066"/>
              <a:gd name="connsiteX1" fmla="*/ 150607 w 322730"/>
              <a:gd name="connsiteY1" fmla="*/ 0 h 796066"/>
              <a:gd name="connsiteX2" fmla="*/ 322730 w 322730"/>
              <a:gd name="connsiteY2" fmla="*/ 796066 h 796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730" h="796066">
                <a:moveTo>
                  <a:pt x="0" y="796066"/>
                </a:moveTo>
                <a:cubicBezTo>
                  <a:pt x="48409" y="398033"/>
                  <a:pt x="96819" y="0"/>
                  <a:pt x="150607" y="0"/>
                </a:cubicBezTo>
                <a:cubicBezTo>
                  <a:pt x="204395" y="0"/>
                  <a:pt x="322730" y="796066"/>
                  <a:pt x="322730" y="796066"/>
                </a:cubicBezTo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6" name="Freeform 85"/>
          <p:cNvSpPr/>
          <p:nvPr/>
        </p:nvSpPr>
        <p:spPr bwMode="auto">
          <a:xfrm>
            <a:off x="2984500" y="4654550"/>
            <a:ext cx="322263" cy="1144588"/>
          </a:xfrm>
          <a:custGeom>
            <a:avLst/>
            <a:gdLst>
              <a:gd name="connsiteX0" fmla="*/ 0 w 322730"/>
              <a:gd name="connsiteY0" fmla="*/ 796066 h 796066"/>
              <a:gd name="connsiteX1" fmla="*/ 150607 w 322730"/>
              <a:gd name="connsiteY1" fmla="*/ 0 h 796066"/>
              <a:gd name="connsiteX2" fmla="*/ 322730 w 322730"/>
              <a:gd name="connsiteY2" fmla="*/ 796066 h 796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730" h="796066">
                <a:moveTo>
                  <a:pt x="0" y="796066"/>
                </a:moveTo>
                <a:cubicBezTo>
                  <a:pt x="48409" y="398033"/>
                  <a:pt x="96819" y="0"/>
                  <a:pt x="150607" y="0"/>
                </a:cubicBezTo>
                <a:cubicBezTo>
                  <a:pt x="204395" y="0"/>
                  <a:pt x="322730" y="796066"/>
                  <a:pt x="322730" y="796066"/>
                </a:cubicBezTo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" name="Freeform 86"/>
          <p:cNvSpPr/>
          <p:nvPr/>
        </p:nvSpPr>
        <p:spPr bwMode="auto">
          <a:xfrm>
            <a:off x="6143625" y="5173663"/>
            <a:ext cx="323850" cy="603250"/>
          </a:xfrm>
          <a:custGeom>
            <a:avLst/>
            <a:gdLst>
              <a:gd name="connsiteX0" fmla="*/ 0 w 322730"/>
              <a:gd name="connsiteY0" fmla="*/ 796066 h 796066"/>
              <a:gd name="connsiteX1" fmla="*/ 150607 w 322730"/>
              <a:gd name="connsiteY1" fmla="*/ 0 h 796066"/>
              <a:gd name="connsiteX2" fmla="*/ 322730 w 322730"/>
              <a:gd name="connsiteY2" fmla="*/ 796066 h 796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730" h="796066">
                <a:moveTo>
                  <a:pt x="0" y="796066"/>
                </a:moveTo>
                <a:cubicBezTo>
                  <a:pt x="48409" y="398033"/>
                  <a:pt x="96819" y="0"/>
                  <a:pt x="150607" y="0"/>
                </a:cubicBezTo>
                <a:cubicBezTo>
                  <a:pt x="204395" y="0"/>
                  <a:pt x="322730" y="796066"/>
                  <a:pt x="322730" y="796066"/>
                </a:cubicBezTo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0240" name="TextBox 88"/>
          <p:cNvSpPr txBox="1">
            <a:spLocks noChangeArrowheads="1"/>
          </p:cNvSpPr>
          <p:nvPr/>
        </p:nvSpPr>
        <p:spPr bwMode="auto">
          <a:xfrm>
            <a:off x="3997643" y="4917926"/>
            <a:ext cx="11096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Fourier </a:t>
            </a:r>
          </a:p>
          <a:p>
            <a:r>
              <a:rPr lang="en-US" dirty="0"/>
              <a:t>analysis</a:t>
            </a:r>
          </a:p>
        </p:txBody>
      </p:sp>
      <p:sp>
        <p:nvSpPr>
          <p:cNvPr id="90" name="Freeform 89"/>
          <p:cNvSpPr/>
          <p:nvPr/>
        </p:nvSpPr>
        <p:spPr bwMode="auto">
          <a:xfrm>
            <a:off x="5745163" y="4643438"/>
            <a:ext cx="323850" cy="1144587"/>
          </a:xfrm>
          <a:custGeom>
            <a:avLst/>
            <a:gdLst>
              <a:gd name="connsiteX0" fmla="*/ 0 w 322730"/>
              <a:gd name="connsiteY0" fmla="*/ 796066 h 796066"/>
              <a:gd name="connsiteX1" fmla="*/ 150607 w 322730"/>
              <a:gd name="connsiteY1" fmla="*/ 0 h 796066"/>
              <a:gd name="connsiteX2" fmla="*/ 322730 w 322730"/>
              <a:gd name="connsiteY2" fmla="*/ 796066 h 796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730" h="796066">
                <a:moveTo>
                  <a:pt x="0" y="796066"/>
                </a:moveTo>
                <a:cubicBezTo>
                  <a:pt x="48409" y="398033"/>
                  <a:pt x="96819" y="0"/>
                  <a:pt x="150607" y="0"/>
                </a:cubicBezTo>
                <a:cubicBezTo>
                  <a:pt x="204395" y="0"/>
                  <a:pt x="322730" y="796066"/>
                  <a:pt x="322730" y="796066"/>
                </a:cubicBezTo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50242" name="Straight Connector 93"/>
          <p:cNvCxnSpPr>
            <a:cxnSpLocks noChangeShapeType="1"/>
          </p:cNvCxnSpPr>
          <p:nvPr/>
        </p:nvCxnSpPr>
        <p:spPr bwMode="auto">
          <a:xfrm>
            <a:off x="5502275" y="5776913"/>
            <a:ext cx="12160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0244" name="Text Box 40"/>
          <p:cNvSpPr txBox="1">
            <a:spLocks noChangeArrowheads="1"/>
          </p:cNvSpPr>
          <p:nvPr/>
        </p:nvSpPr>
        <p:spPr bwMode="auto">
          <a:xfrm>
            <a:off x="6787515" y="5540693"/>
            <a:ext cx="3603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w</a:t>
            </a:r>
            <a:endParaRPr lang="en-US" sz="2000" baseline="-25000"/>
          </a:p>
        </p:txBody>
      </p:sp>
      <p:sp>
        <p:nvSpPr>
          <p:cNvPr id="50245" name="TextBox 97"/>
          <p:cNvSpPr txBox="1">
            <a:spLocks noChangeArrowheads="1"/>
          </p:cNvSpPr>
          <p:nvPr/>
        </p:nvSpPr>
        <p:spPr bwMode="auto">
          <a:xfrm>
            <a:off x="7504113" y="5140325"/>
            <a:ext cx="1450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S. Petcov M. Piai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5821" y="5810550"/>
            <a:ext cx="2309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Higher frequency -</a:t>
            </a:r>
          </a:p>
          <a:p>
            <a:r>
              <a:rPr lang="en-IE" dirty="0" smtClean="0"/>
              <a:t>larger depth</a:t>
            </a:r>
            <a:endParaRPr lang="en-IE" dirty="0"/>
          </a:p>
        </p:txBody>
      </p:sp>
      <p:sp>
        <p:nvSpPr>
          <p:cNvPr id="70" name="TextBox 69"/>
          <p:cNvSpPr txBox="1"/>
          <p:nvPr/>
        </p:nvSpPr>
        <p:spPr>
          <a:xfrm>
            <a:off x="5465329" y="5852758"/>
            <a:ext cx="231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Higher frequency –</a:t>
            </a:r>
          </a:p>
          <a:p>
            <a:r>
              <a:rPr lang="en-IE" dirty="0" smtClean="0"/>
              <a:t>smaller depth</a:t>
            </a:r>
            <a:endParaRPr lang="en-IE" dirty="0"/>
          </a:p>
        </p:txBody>
      </p:sp>
      <p:sp>
        <p:nvSpPr>
          <p:cNvPr id="71" name="Text Box 40"/>
          <p:cNvSpPr txBox="1">
            <a:spLocks noChangeArrowheads="1"/>
          </p:cNvSpPr>
          <p:nvPr/>
        </p:nvSpPr>
        <p:spPr bwMode="auto">
          <a:xfrm>
            <a:off x="703581" y="6373465"/>
            <a:ext cx="24222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D</a:t>
            </a:r>
            <a:r>
              <a:rPr lang="en-US" sz="2000" baseline="-25000" dirty="0"/>
              <a:t>31  </a:t>
            </a:r>
            <a:r>
              <a:rPr lang="en-US" sz="2000" dirty="0"/>
              <a:t>=</a:t>
            </a:r>
            <a:r>
              <a:rPr lang="en-US" sz="2000" dirty="0" smtClean="0"/>
              <a:t> 4|U</a:t>
            </a:r>
            <a:r>
              <a:rPr lang="en-US" sz="2000" baseline="-25000" dirty="0" smtClean="0"/>
              <a:t>e1</a:t>
            </a:r>
            <a:r>
              <a:rPr lang="en-US" sz="2000" dirty="0" smtClean="0"/>
              <a:t>|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|U</a:t>
            </a:r>
            <a:r>
              <a:rPr lang="en-US" sz="2000" baseline="-25000" dirty="0" smtClean="0"/>
              <a:t>e3</a:t>
            </a:r>
            <a:r>
              <a:rPr lang="en-US" sz="2000" dirty="0" smtClean="0"/>
              <a:t>|</a:t>
            </a:r>
            <a:r>
              <a:rPr lang="en-US" sz="2000" baseline="30000" dirty="0" smtClean="0"/>
              <a:t>2  </a:t>
            </a:r>
            <a:r>
              <a:rPr lang="en-US" sz="2000" baseline="-25000" dirty="0" smtClean="0"/>
              <a:t>   </a:t>
            </a:r>
            <a:endParaRPr lang="en-US" sz="2000" dirty="0"/>
          </a:p>
        </p:txBody>
      </p:sp>
      <p:sp>
        <p:nvSpPr>
          <p:cNvPr id="73" name="Text Box 40"/>
          <p:cNvSpPr txBox="1">
            <a:spLocks noChangeArrowheads="1"/>
          </p:cNvSpPr>
          <p:nvPr/>
        </p:nvSpPr>
        <p:spPr bwMode="auto">
          <a:xfrm>
            <a:off x="5474018" y="6409488"/>
            <a:ext cx="24841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D</a:t>
            </a:r>
            <a:r>
              <a:rPr lang="en-US" sz="2000" baseline="-25000" dirty="0" smtClean="0"/>
              <a:t>32  </a:t>
            </a:r>
            <a:r>
              <a:rPr lang="en-US" sz="2000" dirty="0"/>
              <a:t>=</a:t>
            </a:r>
            <a:r>
              <a:rPr lang="en-US" sz="2000" dirty="0" smtClean="0"/>
              <a:t> 4|U</a:t>
            </a:r>
            <a:r>
              <a:rPr lang="en-US" sz="2000" baseline="-25000" dirty="0" smtClean="0"/>
              <a:t>e2</a:t>
            </a:r>
            <a:r>
              <a:rPr lang="en-US" sz="2000" dirty="0" smtClean="0"/>
              <a:t>|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|U</a:t>
            </a:r>
            <a:r>
              <a:rPr lang="en-US" sz="2000" baseline="-25000" dirty="0" smtClean="0"/>
              <a:t>e3</a:t>
            </a:r>
            <a:r>
              <a:rPr lang="en-US" sz="2000" dirty="0" smtClean="0"/>
              <a:t>|</a:t>
            </a:r>
            <a:r>
              <a:rPr lang="en-US" sz="2000" baseline="30000" dirty="0" smtClean="0"/>
              <a:t>2  </a:t>
            </a:r>
            <a:r>
              <a:rPr lang="en-US" sz="2000" baseline="-25000" dirty="0" smtClean="0"/>
              <a:t>   </a:t>
            </a:r>
            <a:endParaRPr lang="en-US" sz="2000" dirty="0"/>
          </a:p>
        </p:txBody>
      </p:sp>
      <p:sp>
        <p:nvSpPr>
          <p:cNvPr id="74" name="TextBox 73"/>
          <p:cNvSpPr txBox="1"/>
          <p:nvPr/>
        </p:nvSpPr>
        <p:spPr>
          <a:xfrm>
            <a:off x="3582353" y="1779254"/>
            <a:ext cx="1797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Oscillation </a:t>
            </a:r>
          </a:p>
          <a:p>
            <a:r>
              <a:rPr lang="en-IE" sz="2000" dirty="0" smtClean="0"/>
              <a:t>frequency</a:t>
            </a:r>
            <a:endParaRPr lang="en-IE" sz="2000" dirty="0"/>
          </a:p>
        </p:txBody>
      </p:sp>
      <p:sp>
        <p:nvSpPr>
          <p:cNvPr id="75" name="Text Box 40"/>
          <p:cNvSpPr txBox="1">
            <a:spLocks noChangeArrowheads="1"/>
          </p:cNvSpPr>
          <p:nvPr/>
        </p:nvSpPr>
        <p:spPr bwMode="auto">
          <a:xfrm>
            <a:off x="3562033" y="5547678"/>
            <a:ext cx="3603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w</a:t>
            </a:r>
            <a:endParaRPr lang="en-US" sz="20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1588" y="-7938"/>
            <a:ext cx="9144001" cy="685800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528638" y="319088"/>
            <a:ext cx="1881187" cy="1141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Set-up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33425" y="3074988"/>
            <a:ext cx="113043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source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934615" y="3060700"/>
            <a:ext cx="145905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detector</a:t>
            </a:r>
            <a:endParaRPr lang="en-US" sz="2400" dirty="0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952875" y="2691368"/>
            <a:ext cx="990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medium</a:t>
            </a:r>
            <a:endParaRPr lang="en-US" dirty="0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3952875" y="1829196"/>
            <a:ext cx="420688" cy="396875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Symbol" pitchFamily="18" charset="2"/>
              </a:rPr>
              <a:t>a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43938" y="4089372"/>
            <a:ext cx="280076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Elementary processes</a:t>
            </a:r>
          </a:p>
          <a:p>
            <a:r>
              <a:rPr lang="en-US" sz="2000" dirty="0" smtClean="0"/>
              <a:t>Medium effect, </a:t>
            </a:r>
          </a:p>
          <a:p>
            <a:r>
              <a:rPr lang="en-US" sz="2000" dirty="0" smtClean="0"/>
              <a:t>physical  conditions , </a:t>
            </a:r>
          </a:p>
          <a:p>
            <a:r>
              <a:rPr lang="en-US" sz="2000" dirty="0" smtClean="0"/>
              <a:t>parameters of </a:t>
            </a:r>
          </a:p>
          <a:p>
            <a:r>
              <a:rPr lang="en-US" sz="2000" dirty="0" smtClean="0"/>
              <a:t>medium</a:t>
            </a:r>
            <a:endParaRPr lang="en-US" sz="2000" dirty="0"/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519274" y="3476835"/>
            <a:ext cx="251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 </a:t>
            </a:r>
            <a:r>
              <a:rPr lang="en-US" sz="2000" dirty="0" smtClean="0">
                <a:latin typeface="Symbol" pitchFamily="18" charset="2"/>
              </a:rPr>
              <a:t>n </a:t>
            </a:r>
            <a:r>
              <a:rPr lang="en-US" sz="2000" dirty="0" smtClean="0"/>
              <a:t>- production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528639" y="1488803"/>
            <a:ext cx="8148416" cy="153640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42568" y="1396703"/>
            <a:ext cx="1692275" cy="1600200"/>
          </a:xfrm>
          <a:prstGeom prst="ellipse">
            <a:avLst/>
          </a:prstGeom>
          <a:solidFill>
            <a:srgbClr val="FF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7152232" y="1655497"/>
            <a:ext cx="923925" cy="1098328"/>
          </a:xfrm>
          <a:prstGeom prst="can">
            <a:avLst>
              <a:gd name="adj" fmla="val 31779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1779588" y="2226071"/>
            <a:ext cx="5837833" cy="1587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678873" y="3062167"/>
            <a:ext cx="141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medium</a:t>
            </a:r>
            <a:endParaRPr lang="en-IE" sz="2400" dirty="0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091105" y="1676763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n</a:t>
            </a:r>
            <a:endParaRPr lang="en-US" sz="2400" dirty="0">
              <a:latin typeface="Symbol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52592" y="905314"/>
            <a:ext cx="252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Continuous sources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391679" y="6003381"/>
            <a:ext cx="2468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Info about sources </a:t>
            </a:r>
            <a:endParaRPr lang="en-IE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846545" y="3613092"/>
            <a:ext cx="1736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Vacuum, VEV</a:t>
            </a:r>
          </a:p>
          <a:p>
            <a:r>
              <a:rPr lang="en-IE" sz="2000" dirty="0" smtClean="0"/>
              <a:t>matter </a:t>
            </a:r>
            <a:endParaRPr lang="en-IE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3807258" y="4286334"/>
            <a:ext cx="252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Probe properties </a:t>
            </a:r>
          </a:p>
          <a:p>
            <a:r>
              <a:rPr lang="en-IE" sz="2000" dirty="0" smtClean="0"/>
              <a:t>of space, medium</a:t>
            </a:r>
            <a:endParaRPr lang="en-IE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3030273" y="5249376"/>
            <a:ext cx="20627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en-IE" sz="2000" dirty="0" smtClean="0"/>
              <a:t>Fluxes</a:t>
            </a:r>
          </a:p>
          <a:p>
            <a:r>
              <a:rPr lang="en-IE" sz="2000" dirty="0" smtClean="0"/>
              <a:t>Energy spectra </a:t>
            </a:r>
          </a:p>
          <a:p>
            <a:r>
              <a:rPr lang="en-IE" sz="2000" dirty="0" err="1" smtClean="0"/>
              <a:t>Flavor</a:t>
            </a:r>
            <a:r>
              <a:rPr lang="en-IE" sz="2000" dirty="0" smtClean="0"/>
              <a:t>  and </a:t>
            </a:r>
          </a:p>
          <a:p>
            <a:r>
              <a:rPr lang="en-IE" sz="2000" dirty="0" smtClean="0"/>
              <a:t>Charge -content</a:t>
            </a:r>
            <a:endParaRPr lang="en-IE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6870817" y="3632386"/>
            <a:ext cx="199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Detection of </a:t>
            </a:r>
          </a:p>
          <a:p>
            <a:r>
              <a:rPr lang="en-IE" sz="2000" dirty="0" smtClean="0"/>
              <a:t> </a:t>
            </a:r>
            <a:r>
              <a:rPr lang="en-US" sz="2000" dirty="0" smtClean="0">
                <a:latin typeface="Symbol" pitchFamily="18" charset="2"/>
              </a:rPr>
              <a:t>n </a:t>
            </a:r>
            <a:r>
              <a:rPr lang="en-IE" sz="2000" dirty="0" smtClean="0"/>
              <a:t>- signal</a:t>
            </a:r>
            <a:endParaRPr lang="en-IE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6945248" y="4392083"/>
            <a:ext cx="2122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Symbol"/>
              <a:buChar char="n"/>
            </a:pPr>
            <a:r>
              <a:rPr lang="en-IE" sz="2000" dirty="0" smtClean="0"/>
              <a:t>- interactions,</a:t>
            </a:r>
          </a:p>
          <a:p>
            <a:r>
              <a:rPr lang="en-IE" sz="2000" dirty="0" smtClean="0"/>
              <a:t>probe of target</a:t>
            </a:r>
          </a:p>
          <a:p>
            <a:r>
              <a:rPr lang="en-IE" sz="2000" dirty="0" smtClean="0"/>
              <a:t>(nuclei, nucleons ...)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5607" name="WordArt 8"/>
          <p:cNvSpPr>
            <a:spLocks noChangeArrowheads="1" noChangeShapeType="1" noTextEdit="1"/>
          </p:cNvSpPr>
          <p:nvPr/>
        </p:nvSpPr>
        <p:spPr bwMode="auto">
          <a:xfrm>
            <a:off x="362095" y="223278"/>
            <a:ext cx="1848668" cy="77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JUNO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25617" name="Text Box 18"/>
          <p:cNvSpPr txBox="1">
            <a:spLocks noChangeArrowheads="1"/>
          </p:cNvSpPr>
          <p:nvPr/>
        </p:nvSpPr>
        <p:spPr bwMode="auto">
          <a:xfrm>
            <a:off x="310142" y="1194425"/>
            <a:ext cx="30091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/>
              <a:t>Jiangmen</a:t>
            </a:r>
            <a:r>
              <a:rPr lang="en-US" sz="2000" dirty="0" smtClean="0"/>
              <a:t> Underground </a:t>
            </a:r>
          </a:p>
          <a:p>
            <a:r>
              <a:rPr lang="en-US" sz="2000" dirty="0" smtClean="0"/>
              <a:t>Neutrino Observatory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1166" y="1892151"/>
            <a:ext cx="384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d = 700 m,  L = 53 km,  P = 36 GW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332925" y="2231003"/>
            <a:ext cx="256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20 </a:t>
            </a:r>
            <a:r>
              <a:rPr lang="en-IE" dirty="0" err="1" smtClean="0"/>
              <a:t>kt</a:t>
            </a:r>
            <a:r>
              <a:rPr lang="en-IE" dirty="0" smtClean="0"/>
              <a:t> LAB </a:t>
            </a:r>
            <a:r>
              <a:rPr lang="en-IE" dirty="0" err="1" smtClean="0"/>
              <a:t>scintillator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391166" y="2600335"/>
            <a:ext cx="18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n + p </a:t>
            </a:r>
            <a:r>
              <a:rPr lang="en-IE" dirty="0" smtClean="0">
                <a:sym typeface="Wingdings" pitchFamily="2" charset="2"/>
              </a:rPr>
              <a:t> d  +  </a:t>
            </a:r>
            <a:r>
              <a:rPr lang="en-IE" dirty="0" smtClean="0">
                <a:latin typeface="Symbol" pitchFamily="18" charset="2"/>
                <a:sym typeface="Wingdings" pitchFamily="2" charset="2"/>
              </a:rPr>
              <a:t>g</a:t>
            </a:r>
            <a:r>
              <a:rPr lang="en-IE" dirty="0" smtClean="0">
                <a:sym typeface="Wingdings" pitchFamily="2" charset="2"/>
              </a:rPr>
              <a:t>    </a:t>
            </a:r>
            <a:endParaRPr lang="en-IE" dirty="0"/>
          </a:p>
        </p:txBody>
      </p:sp>
      <p:pic>
        <p:nvPicPr>
          <p:cNvPr id="9" name="Picture 8" descr="jun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125" y="4466762"/>
            <a:ext cx="3343250" cy="2143471"/>
          </a:xfrm>
          <a:prstGeom prst="rect">
            <a:avLst/>
          </a:prstGeom>
        </p:spPr>
      </p:pic>
      <p:pic>
        <p:nvPicPr>
          <p:cNvPr id="10" name="Picture 9" descr="jun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8851" y="3730355"/>
            <a:ext cx="4442851" cy="2883184"/>
          </a:xfrm>
          <a:prstGeom prst="rect">
            <a:avLst/>
          </a:prstGeom>
        </p:spPr>
      </p:pic>
      <p:pic>
        <p:nvPicPr>
          <p:cNvPr id="11" name="Picture 10" descr="jun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8851" y="673644"/>
            <a:ext cx="4428750" cy="28882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2125" y="3005409"/>
            <a:ext cx="351870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Key requirement: </a:t>
            </a:r>
          </a:p>
          <a:p>
            <a:r>
              <a:rPr lang="en-IE" dirty="0" smtClean="0"/>
              <a:t>energy resolution 3% at 1 </a:t>
            </a:r>
            <a:r>
              <a:rPr lang="en-IE" dirty="0" err="1" smtClean="0"/>
              <a:t>MeV</a:t>
            </a:r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299727" y="3718560"/>
            <a:ext cx="380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Operation in 2024  3</a:t>
            </a:r>
            <a:r>
              <a:rPr lang="en-IE" dirty="0" smtClean="0">
                <a:latin typeface="Symbol" pitchFamily="18" charset="2"/>
              </a:rPr>
              <a:t>s</a:t>
            </a:r>
            <a:r>
              <a:rPr lang="en-IE" dirty="0" smtClean="0"/>
              <a:t> in 6 years</a:t>
            </a:r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7286884" y="1872656"/>
            <a:ext cx="1235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IH: bigger </a:t>
            </a:r>
          </a:p>
          <a:p>
            <a:r>
              <a:rPr lang="en-IE" sz="1600" dirty="0" smtClean="0"/>
              <a:t>period</a:t>
            </a:r>
            <a:endParaRPr lang="en-IE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80972-6f92-494d-b5de-19a85a5caa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8304" y="1913842"/>
            <a:ext cx="4986664" cy="3583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8304" y="1052623"/>
            <a:ext cx="1967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February 2024</a:t>
            </a:r>
            <a:endParaRPr lang="en-I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4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132098" name="AutoShape 2" descr="Bildergebnis für The S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32100" name="AutoShape 4" descr="Bildergebnis für The Sun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8" name="Picture 7" descr="solarnu2.jpg"/>
          <p:cNvPicPr>
            <a:picLocks noChangeAspect="1"/>
          </p:cNvPicPr>
          <p:nvPr/>
        </p:nvPicPr>
        <p:blipFill>
          <a:blip r:embed="rId3" cstate="print"/>
          <a:srcRect t="4779" b="11150"/>
          <a:stretch>
            <a:fillRect/>
          </a:stretch>
        </p:blipFill>
        <p:spPr>
          <a:xfrm rot="16200000">
            <a:off x="2977546" y="718647"/>
            <a:ext cx="6872682" cy="5406025"/>
          </a:xfrm>
          <a:prstGeom prst="rect">
            <a:avLst/>
          </a:prstGeom>
        </p:spPr>
      </p:pic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313090" y="372129"/>
            <a:ext cx="2143031" cy="93589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Solar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460374" y="1722250"/>
            <a:ext cx="3250499" cy="93589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Neutrinos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-4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427074" y="330200"/>
            <a:ext cx="2563053" cy="8415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Source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6622" y="2585967"/>
            <a:ext cx="186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G. </a:t>
            </a:r>
            <a:r>
              <a:rPr lang="en-IE" i="1" dirty="0" err="1" smtClean="0">
                <a:solidFill>
                  <a:srgbClr val="FF0000"/>
                </a:solidFill>
              </a:rPr>
              <a:t>Gamov</a:t>
            </a:r>
            <a:r>
              <a:rPr lang="en-IE" i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V. </a:t>
            </a:r>
            <a:r>
              <a:rPr lang="en-IE" i="1" dirty="0" err="1" smtClean="0">
                <a:solidFill>
                  <a:srgbClr val="FF0000"/>
                </a:solidFill>
              </a:rPr>
              <a:t>Weizecker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6622" y="3285463"/>
            <a:ext cx="1864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H. Bethe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H. Bethe and 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C. </a:t>
            </a:r>
            <a:r>
              <a:rPr lang="en-IE" i="1" dirty="0" err="1" smtClean="0">
                <a:solidFill>
                  <a:srgbClr val="FF0000"/>
                </a:solidFill>
              </a:rPr>
              <a:t>Critchfield</a:t>
            </a:r>
            <a:endParaRPr lang="en-IE" i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bet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227" y="1297909"/>
            <a:ext cx="2133600" cy="30327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48400" y="330200"/>
            <a:ext cx="1470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of nuclear</a:t>
            </a:r>
          </a:p>
          <a:p>
            <a:r>
              <a:rPr lang="en-IE" sz="2000" dirty="0" smtClean="0"/>
              <a:t> reactions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102728" y="1412875"/>
            <a:ext cx="5180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Following evolution of  individual nuclei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123987" y="1877496"/>
            <a:ext cx="5637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Scanning of all possible interactions of a given nuclei – identifying the most probable  reactions, e.g.</a:t>
            </a:r>
            <a:endParaRPr lang="en-IE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953333" y="3232298"/>
            <a:ext cx="61866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p +</a:t>
            </a:r>
            <a:endParaRPr lang="en-IE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108747" y="2735427"/>
            <a:ext cx="1394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aseline="30000" dirty="0" smtClean="0"/>
              <a:t> </a:t>
            </a:r>
            <a:r>
              <a:rPr lang="en-IE" sz="2000" dirty="0" smtClean="0"/>
              <a:t> P   </a:t>
            </a:r>
            <a:r>
              <a:rPr lang="en-IE" sz="2000" dirty="0" smtClean="0">
                <a:sym typeface="Wingdings" pitchFamily="2" charset="2"/>
              </a:rPr>
              <a:t> …</a:t>
            </a:r>
          </a:p>
          <a:p>
            <a:r>
              <a:rPr lang="en-IE" sz="2000" dirty="0" smtClean="0">
                <a:sym typeface="Wingdings" pitchFamily="2" charset="2"/>
              </a:rPr>
              <a:t>  d    …</a:t>
            </a:r>
            <a:endParaRPr lang="en-IE" sz="2000" dirty="0" smtClean="0"/>
          </a:p>
          <a:p>
            <a:r>
              <a:rPr lang="en-IE" sz="2000" baseline="30000" dirty="0" smtClean="0"/>
              <a:t>3</a:t>
            </a:r>
            <a:r>
              <a:rPr lang="en-IE" sz="2000" dirty="0" smtClean="0"/>
              <a:t>He </a:t>
            </a:r>
            <a:r>
              <a:rPr lang="en-IE" sz="2000" dirty="0" smtClean="0">
                <a:sym typeface="Wingdings" pitchFamily="2" charset="2"/>
              </a:rPr>
              <a:t> … </a:t>
            </a:r>
            <a:r>
              <a:rPr lang="en-IE" sz="2000" dirty="0" smtClean="0"/>
              <a:t>  </a:t>
            </a:r>
          </a:p>
          <a:p>
            <a:r>
              <a:rPr lang="en-IE" sz="2000" baseline="30000" dirty="0" smtClean="0"/>
              <a:t>4</a:t>
            </a:r>
            <a:r>
              <a:rPr lang="en-IE" sz="2000" dirty="0" smtClean="0"/>
              <a:t>He </a:t>
            </a:r>
            <a:r>
              <a:rPr lang="en-IE" sz="2000" dirty="0" smtClean="0">
                <a:sym typeface="Wingdings" pitchFamily="2" charset="2"/>
              </a:rPr>
              <a:t> …</a:t>
            </a:r>
          </a:p>
          <a:p>
            <a:r>
              <a:rPr lang="en-IE" sz="2000" dirty="0" smtClean="0">
                <a:sym typeface="Wingdings" pitchFamily="2" charset="2"/>
              </a:rPr>
              <a:t> e p  …</a:t>
            </a:r>
          </a:p>
          <a:p>
            <a:r>
              <a:rPr lang="en-IE" sz="2000" dirty="0" smtClean="0"/>
              <a:t>  </a:t>
            </a:r>
            <a:r>
              <a:rPr lang="en-IE" sz="2000" baseline="30000" dirty="0" smtClean="0"/>
              <a:t>12</a:t>
            </a:r>
            <a:r>
              <a:rPr lang="en-IE" sz="2000" dirty="0" smtClean="0"/>
              <a:t>C </a:t>
            </a:r>
            <a:r>
              <a:rPr lang="en-IE" sz="2000" dirty="0" smtClean="0">
                <a:sym typeface="Wingdings" pitchFamily="2" charset="2"/>
              </a:rPr>
              <a:t> … </a:t>
            </a:r>
            <a:r>
              <a:rPr lang="en-IE" sz="2000" dirty="0" smtClean="0"/>
              <a:t>   </a:t>
            </a:r>
            <a:endParaRPr lang="en-IE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206193" y="4638289"/>
            <a:ext cx="5650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Only few possibilities are found which  have  character of chains and cycles of reactions  </a:t>
            </a:r>
            <a:endParaRPr lang="en-IE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18624" y="5412216"/>
            <a:ext cx="2871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To compute neutrino fluxes it is enough to know:</a:t>
            </a:r>
            <a:endParaRPr lang="en-IE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785190" y="5465130"/>
            <a:ext cx="24632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Total neutrino flux</a:t>
            </a:r>
            <a:endParaRPr lang="en-IE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753291" y="5923952"/>
            <a:ext cx="1594884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IE" sz="2000" dirty="0" err="1" smtClean="0"/>
              <a:t>Branchings</a:t>
            </a:r>
            <a:endParaRPr lang="en-IE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73794" y="6382338"/>
            <a:ext cx="4044971" cy="400110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Terminations of chains/cycles 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-4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pic>
        <p:nvPicPr>
          <p:cNvPr id="11" name="Picture 10" descr="eredfh1.png"/>
          <p:cNvPicPr>
            <a:picLocks noChangeAspect="1"/>
          </p:cNvPicPr>
          <p:nvPr/>
        </p:nvPicPr>
        <p:blipFill>
          <a:blip r:embed="rId2" cstate="print"/>
          <a:srcRect l="1000" t="9334" r="3000" b="17336"/>
          <a:stretch>
            <a:fillRect/>
          </a:stretch>
        </p:blipFill>
        <p:spPr>
          <a:xfrm>
            <a:off x="864513" y="1584056"/>
            <a:ext cx="7657187" cy="3985482"/>
          </a:xfrm>
          <a:prstGeom prst="rect">
            <a:avLst/>
          </a:prstGeom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51813" y="190499"/>
            <a:ext cx="4596488" cy="1158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The pp-chain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005" y="6032500"/>
            <a:ext cx="211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Two </a:t>
            </a:r>
            <a:r>
              <a:rPr lang="en-IE" sz="2000" dirty="0" err="1" smtClean="0"/>
              <a:t>branchings</a:t>
            </a:r>
            <a:r>
              <a:rPr lang="en-IE" sz="2000" dirty="0" smtClean="0"/>
              <a:t>:</a:t>
            </a:r>
            <a:endParaRPr lang="en-IE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630145" y="2143610"/>
            <a:ext cx="882650" cy="307777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IE" sz="1400" dirty="0" smtClean="0"/>
              <a:t>0.24%</a:t>
            </a:r>
            <a:endParaRPr lang="en-IE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409586" y="2876908"/>
            <a:ext cx="1123950" cy="307777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IE" sz="1400" dirty="0" smtClean="0"/>
              <a:t>2.5  10</a:t>
            </a:r>
            <a:r>
              <a:rPr lang="en-IE" sz="1400" baseline="30000" dirty="0" smtClean="0"/>
              <a:t>-5</a:t>
            </a:r>
            <a:r>
              <a:rPr lang="en-IE" sz="1400" dirty="0" smtClean="0"/>
              <a:t> %</a:t>
            </a:r>
            <a:endParaRPr lang="en-I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275022" y="2887041"/>
            <a:ext cx="704850" cy="307777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IE" sz="1400" dirty="0" smtClean="0"/>
              <a:t>15.4%</a:t>
            </a:r>
            <a:endParaRPr lang="en-IE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56887" y="3640731"/>
            <a:ext cx="730250" cy="307777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IE" sz="1400" dirty="0" smtClean="0"/>
              <a:t>0.11%</a:t>
            </a:r>
            <a:endParaRPr lang="en-IE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5860990"/>
            <a:ext cx="3105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aseline="30000" dirty="0" smtClean="0"/>
              <a:t>3</a:t>
            </a:r>
            <a:r>
              <a:rPr lang="en-IE" sz="2000" dirty="0" smtClean="0"/>
              <a:t>He:   b</a:t>
            </a:r>
            <a:r>
              <a:rPr lang="en-IE" sz="2000" baseline="-25000" dirty="0" smtClean="0"/>
              <a:t>34</a:t>
            </a:r>
            <a:r>
              <a:rPr lang="en-IE" sz="2000" dirty="0" smtClean="0"/>
              <a:t> = b</a:t>
            </a:r>
            <a:r>
              <a:rPr lang="en-IE" sz="2000" baseline="-25000" dirty="0" smtClean="0"/>
              <a:t>34</a:t>
            </a:r>
            <a:r>
              <a:rPr lang="en-IE" sz="2000" dirty="0" smtClean="0"/>
              <a:t>( </a:t>
            </a:r>
            <a:r>
              <a:rPr lang="en-IE" sz="2000" dirty="0" smtClean="0">
                <a:latin typeface="Symbol" pitchFamily="18" charset="2"/>
              </a:rPr>
              <a:t>s</a:t>
            </a:r>
            <a:r>
              <a:rPr lang="en-IE" sz="2000" dirty="0" smtClean="0"/>
              <a:t>, T, n)  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705100" y="6273800"/>
            <a:ext cx="3105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aseline="30000" dirty="0" smtClean="0"/>
              <a:t>7</a:t>
            </a:r>
            <a:r>
              <a:rPr lang="en-IE" sz="2000" dirty="0" smtClean="0"/>
              <a:t>Be:   b</a:t>
            </a:r>
            <a:r>
              <a:rPr lang="en-IE" sz="2000" baseline="-25000" dirty="0" smtClean="0"/>
              <a:t>17</a:t>
            </a:r>
            <a:r>
              <a:rPr lang="en-IE" sz="2000" dirty="0" smtClean="0"/>
              <a:t> = b</a:t>
            </a:r>
            <a:r>
              <a:rPr lang="en-IE" sz="2000" baseline="-25000" dirty="0" smtClean="0"/>
              <a:t>17</a:t>
            </a:r>
            <a:r>
              <a:rPr lang="en-IE" sz="2000" dirty="0" smtClean="0"/>
              <a:t>( </a:t>
            </a:r>
            <a:r>
              <a:rPr lang="en-IE" sz="2000" dirty="0" smtClean="0">
                <a:latin typeface="Symbol" pitchFamily="18" charset="2"/>
              </a:rPr>
              <a:t>s</a:t>
            </a:r>
            <a:r>
              <a:rPr lang="en-IE" sz="2000" dirty="0" smtClean="0"/>
              <a:t>, T, n)  </a:t>
            </a:r>
            <a:endParaRPr lang="en-IE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978229" y="5950634"/>
            <a:ext cx="3165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err="1" smtClean="0"/>
              <a:t>Branchings</a:t>
            </a:r>
            <a:r>
              <a:rPr lang="en-IE" sz="2000" dirty="0" smtClean="0"/>
              <a:t> averaged</a:t>
            </a:r>
          </a:p>
          <a:p>
            <a:r>
              <a:rPr lang="en-IE" sz="2000" dirty="0" smtClean="0"/>
              <a:t>over production regions 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-4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311275" y="309343"/>
            <a:ext cx="3919944" cy="120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CNO-cycles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6" name="Picture 5" descr="eredfbc1.png"/>
          <p:cNvPicPr>
            <a:picLocks noChangeAspect="1"/>
          </p:cNvPicPr>
          <p:nvPr/>
        </p:nvPicPr>
        <p:blipFill>
          <a:blip r:embed="rId2" cstate="print"/>
          <a:srcRect l="1000" t="9334" r="3000" b="44005"/>
          <a:stretch>
            <a:fillRect/>
          </a:stretch>
        </p:blipFill>
        <p:spPr>
          <a:xfrm>
            <a:off x="1382559" y="1593229"/>
            <a:ext cx="6839045" cy="2677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9100" y="1109835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bi-cycle</a:t>
            </a:r>
            <a:endParaRPr lang="en-IE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412999" y="4625945"/>
            <a:ext cx="4356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aseline="30000" dirty="0" smtClean="0"/>
              <a:t>12</a:t>
            </a:r>
            <a:r>
              <a:rPr lang="en-IE" sz="2000" dirty="0" smtClean="0"/>
              <a:t>C, </a:t>
            </a:r>
            <a:r>
              <a:rPr lang="en-IE" sz="2000" baseline="30000" dirty="0" smtClean="0"/>
              <a:t>14</a:t>
            </a:r>
            <a:r>
              <a:rPr lang="en-IE" sz="2000" dirty="0" smtClean="0"/>
              <a:t>N,  </a:t>
            </a:r>
            <a:r>
              <a:rPr lang="en-IE" sz="2000" baseline="30000" dirty="0" smtClean="0"/>
              <a:t>16</a:t>
            </a:r>
            <a:r>
              <a:rPr lang="en-IE" sz="2000" dirty="0" smtClean="0"/>
              <a:t>O – </a:t>
            </a:r>
            <a:r>
              <a:rPr lang="en-IE" sz="2000" dirty="0" err="1" smtClean="0"/>
              <a:t>catalizers</a:t>
            </a:r>
            <a:r>
              <a:rPr lang="en-IE" sz="2000" dirty="0" smtClean="0"/>
              <a:t> of cycles</a:t>
            </a:r>
            <a:endParaRPr lang="en-IE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400299" y="5454710"/>
            <a:ext cx="5613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aseline="30000" dirty="0" smtClean="0"/>
              <a:t>14</a:t>
            </a:r>
            <a:r>
              <a:rPr lang="en-IE" sz="2000" dirty="0" smtClean="0"/>
              <a:t>N – abundance changes during evolution</a:t>
            </a:r>
            <a:endParaRPr lang="en-IE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412999" y="5105400"/>
            <a:ext cx="363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aseline="30000" dirty="0" smtClean="0"/>
              <a:t>12</a:t>
            </a:r>
            <a:r>
              <a:rPr lang="en-IE" sz="2000" dirty="0" smtClean="0"/>
              <a:t>C,  </a:t>
            </a:r>
            <a:r>
              <a:rPr lang="en-IE" sz="2000" baseline="30000" dirty="0" smtClean="0"/>
              <a:t>16</a:t>
            </a:r>
            <a:r>
              <a:rPr lang="en-IE" sz="2000" dirty="0" smtClean="0"/>
              <a:t>O – initial abundances</a:t>
            </a:r>
            <a:endParaRPr lang="en-IE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520364" y="4086287"/>
            <a:ext cx="52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1%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6769100" y="309344"/>
            <a:ext cx="2024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1.6% of energy generation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-4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521612" y="297704"/>
            <a:ext cx="5624007" cy="8480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Solar neutrino spectrum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54274" name="Picture 2" descr="http://inspirehep.net/record/1417062/files/figure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512" y="1621395"/>
            <a:ext cx="5356883" cy="41962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025525" y="1294594"/>
            <a:ext cx="171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A. </a:t>
            </a:r>
            <a:r>
              <a:rPr lang="en-IE" i="1" dirty="0" err="1" smtClean="0">
                <a:solidFill>
                  <a:srgbClr val="FF0000"/>
                </a:solidFill>
              </a:rPr>
              <a:t>Serenelly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31270" y="2349795"/>
            <a:ext cx="3967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pp-, N-, O- asymmetric</a:t>
            </a:r>
          </a:p>
          <a:p>
            <a:r>
              <a:rPr lang="en-IE" dirty="0" smtClean="0"/>
              <a:t> with sharp decrease after maximum 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6145619" y="4029740"/>
            <a:ext cx="1435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Be-, Hep – symmetric spectra due to final state 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7239000" y="5054600"/>
            <a:ext cx="1524000" cy="1524000"/>
          </a:xfrm>
          <a:prstGeom prst="ellipse">
            <a:avLst/>
          </a:prstGeom>
          <a:gradFill rotWithShape="0">
            <a:gsLst>
              <a:gs pos="0">
                <a:srgbClr val="00CCFF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8661400" y="5975350"/>
            <a:ext cx="76200" cy="76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394325" y="6765925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-409575" y="-538163"/>
            <a:ext cx="6327775" cy="6253163"/>
          </a:xfrm>
          <a:prstGeom prst="ellipse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rot="185466">
            <a:off x="2595563" y="2781300"/>
            <a:ext cx="6211887" cy="30892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493000" y="4103292"/>
            <a:ext cx="169469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Oscillations 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  matter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of the Earth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61925" y="3649663"/>
            <a:ext cx="4168775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3624278" y="2616063"/>
            <a:ext cx="14414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Adiabatic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conversion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756" y="3430359"/>
            <a:ext cx="1488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bg1"/>
                </a:solidFill>
              </a:rPr>
              <a:t>Loss of coherence</a:t>
            </a: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15" name="WordArt 10"/>
          <p:cNvSpPr>
            <a:spLocks noChangeArrowheads="1" noChangeShapeType="1" noTextEdit="1"/>
          </p:cNvSpPr>
          <p:nvPr/>
        </p:nvSpPr>
        <p:spPr bwMode="auto">
          <a:xfrm>
            <a:off x="677824" y="648587"/>
            <a:ext cx="4600534" cy="6969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LMA MSW: evolution of neutrinos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0" y="-2727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10249" name="Line 21"/>
          <p:cNvSpPr>
            <a:spLocks noChangeShapeType="1"/>
          </p:cNvSpPr>
          <p:nvPr/>
        </p:nvSpPr>
        <p:spPr bwMode="auto">
          <a:xfrm>
            <a:off x="2869129" y="2187187"/>
            <a:ext cx="121281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49"/>
          <p:cNvSpPr txBox="1">
            <a:spLocks noChangeArrowheads="1"/>
          </p:cNvSpPr>
          <p:nvPr/>
        </p:nvSpPr>
        <p:spPr bwMode="auto">
          <a:xfrm>
            <a:off x="2159908" y="1917098"/>
            <a:ext cx="70224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1m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10271" name="Line 64"/>
          <p:cNvSpPr>
            <a:spLocks noChangeShapeType="1"/>
          </p:cNvSpPr>
          <p:nvPr/>
        </p:nvSpPr>
        <p:spPr bwMode="auto">
          <a:xfrm>
            <a:off x="1008208" y="2945117"/>
            <a:ext cx="112017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8" name="Line 71"/>
          <p:cNvSpPr>
            <a:spLocks noChangeShapeType="1"/>
          </p:cNvSpPr>
          <p:nvPr/>
        </p:nvSpPr>
        <p:spPr bwMode="auto">
          <a:xfrm flipV="1">
            <a:off x="6307275" y="2942263"/>
            <a:ext cx="121855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85" name="Text Box 84"/>
          <p:cNvSpPr txBox="1">
            <a:spLocks noChangeArrowheads="1"/>
          </p:cNvSpPr>
          <p:nvPr/>
        </p:nvSpPr>
        <p:spPr bwMode="auto">
          <a:xfrm>
            <a:off x="570119" y="1301262"/>
            <a:ext cx="141897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cs typeface="Times New Roman" pitchFamily="18" charset="0"/>
              </a:rPr>
              <a:t>projection</a:t>
            </a:r>
          </a:p>
        </p:txBody>
      </p:sp>
      <p:sp>
        <p:nvSpPr>
          <p:cNvPr id="10297" name="Text Box 97"/>
          <p:cNvSpPr txBox="1">
            <a:spLocks noChangeArrowheads="1"/>
          </p:cNvSpPr>
          <p:nvPr/>
        </p:nvSpPr>
        <p:spPr bwMode="auto">
          <a:xfrm>
            <a:off x="6408143" y="1118880"/>
            <a:ext cx="163698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propagation</a:t>
            </a:r>
          </a:p>
          <a:p>
            <a:r>
              <a:rPr lang="en-US" sz="2000" dirty="0" smtClean="0">
                <a:cs typeface="Times New Roman" pitchFamily="18" charset="0"/>
              </a:rPr>
              <a:t>in the Earth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0301" name="Text Box 61"/>
          <p:cNvSpPr txBox="1">
            <a:spLocks noChangeArrowheads="1"/>
          </p:cNvSpPr>
          <p:nvPr/>
        </p:nvSpPr>
        <p:spPr bwMode="auto">
          <a:xfrm>
            <a:off x="6686853" y="2498199"/>
            <a:ext cx="6140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P</a:t>
            </a:r>
            <a:r>
              <a:rPr lang="en-US" sz="2000" baseline="-25000" dirty="0" smtClean="0">
                <a:cs typeface="Times New Roman" pitchFamily="18" charset="0"/>
              </a:rPr>
              <a:t>2e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64" name="Text Box 97"/>
          <p:cNvSpPr txBox="1">
            <a:spLocks noChangeArrowheads="1"/>
          </p:cNvSpPr>
          <p:nvPr/>
        </p:nvSpPr>
        <p:spPr bwMode="auto">
          <a:xfrm>
            <a:off x="2738395" y="1181203"/>
            <a:ext cx="157927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propagation</a:t>
            </a:r>
          </a:p>
          <a:p>
            <a:r>
              <a:rPr lang="en-US" sz="2000" dirty="0" smtClean="0">
                <a:cs typeface="Times New Roman" pitchFamily="18" charset="0"/>
              </a:rPr>
              <a:t>in the Sun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65" name="Text Box 49"/>
          <p:cNvSpPr txBox="1">
            <a:spLocks noChangeArrowheads="1"/>
          </p:cNvSpPr>
          <p:nvPr/>
        </p:nvSpPr>
        <p:spPr bwMode="auto">
          <a:xfrm>
            <a:off x="2128386" y="2670747"/>
            <a:ext cx="70224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2m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7528712" y="2584820"/>
            <a:ext cx="674131" cy="69563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2166886" y="3457383"/>
            <a:ext cx="70224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3m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7622946" y="2619008"/>
            <a:ext cx="523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n</a:t>
            </a:r>
            <a:r>
              <a:rPr lang="en-US" sz="2800" baseline="-25000" dirty="0">
                <a:latin typeface="Times New Roman" pitchFamily="18" charset="0"/>
              </a:rPr>
              <a:t>e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69" name="Text Box 49"/>
          <p:cNvSpPr txBox="1">
            <a:spLocks noChangeArrowheads="1"/>
          </p:cNvSpPr>
          <p:nvPr/>
        </p:nvSpPr>
        <p:spPr bwMode="auto">
          <a:xfrm>
            <a:off x="4091568" y="1878598"/>
            <a:ext cx="53677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1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72" name="Text Box 49"/>
          <p:cNvSpPr txBox="1">
            <a:spLocks noChangeArrowheads="1"/>
          </p:cNvSpPr>
          <p:nvPr/>
        </p:nvSpPr>
        <p:spPr bwMode="auto">
          <a:xfrm>
            <a:off x="4065911" y="2687122"/>
            <a:ext cx="53677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2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74" name="Text Box 49"/>
          <p:cNvSpPr txBox="1">
            <a:spLocks noChangeArrowheads="1"/>
          </p:cNvSpPr>
          <p:nvPr/>
        </p:nvSpPr>
        <p:spPr bwMode="auto">
          <a:xfrm>
            <a:off x="4087543" y="3450946"/>
            <a:ext cx="53677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3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77" name="Oval 4"/>
          <p:cNvSpPr>
            <a:spLocks noChangeArrowheads="1"/>
          </p:cNvSpPr>
          <p:nvPr/>
        </p:nvSpPr>
        <p:spPr bwMode="auto">
          <a:xfrm>
            <a:off x="352488" y="2572728"/>
            <a:ext cx="674131" cy="69563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73869" y="2584122"/>
            <a:ext cx="523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n</a:t>
            </a:r>
            <a:r>
              <a:rPr lang="en-US" sz="2800" baseline="-25000" dirty="0">
                <a:latin typeface="Times New Roman" pitchFamily="18" charset="0"/>
              </a:rPr>
              <a:t>e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78" name="Line 21"/>
          <p:cNvSpPr>
            <a:spLocks noChangeShapeType="1"/>
          </p:cNvSpPr>
          <p:nvPr/>
        </p:nvSpPr>
        <p:spPr bwMode="auto">
          <a:xfrm flipV="1">
            <a:off x="2862151" y="2945117"/>
            <a:ext cx="120376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 flipV="1">
            <a:off x="1026619" y="2203261"/>
            <a:ext cx="1101767" cy="57364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auto">
          <a:xfrm flipV="1">
            <a:off x="2882273" y="3742381"/>
            <a:ext cx="119967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>
            <a:off x="952807" y="3152861"/>
            <a:ext cx="1204455" cy="577263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64"/>
          <p:cNvSpPr>
            <a:spLocks noChangeShapeType="1"/>
          </p:cNvSpPr>
          <p:nvPr/>
        </p:nvSpPr>
        <p:spPr bwMode="auto">
          <a:xfrm flipV="1">
            <a:off x="6354945" y="3714823"/>
            <a:ext cx="11829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61"/>
          <p:cNvSpPr txBox="1">
            <a:spLocks noChangeArrowheads="1"/>
          </p:cNvSpPr>
          <p:nvPr/>
        </p:nvSpPr>
        <p:spPr bwMode="auto">
          <a:xfrm>
            <a:off x="6588418" y="3280457"/>
            <a:ext cx="979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|U</a:t>
            </a:r>
            <a:r>
              <a:rPr lang="en-US" sz="2000" baseline="-25000" dirty="0" smtClean="0">
                <a:cs typeface="Times New Roman" pitchFamily="18" charset="0"/>
              </a:rPr>
              <a:t>e3</a:t>
            </a:r>
            <a:r>
              <a:rPr lang="en-US" sz="2000" dirty="0" smtClean="0">
                <a:cs typeface="Times New Roman" pitchFamily="18" charset="0"/>
              </a:rPr>
              <a:t>|</a:t>
            </a:r>
            <a:r>
              <a:rPr lang="en-US" sz="2000" baseline="30000" dirty="0" smtClean="0">
                <a:cs typeface="Times New Roman" pitchFamily="18" charset="0"/>
              </a:rPr>
              <a:t>2</a:t>
            </a:r>
            <a:r>
              <a:rPr lang="en-US" sz="2000" baseline="-25000" dirty="0" smtClean="0">
                <a:cs typeface="Times New Roman" pitchFamily="18" charset="0"/>
              </a:rPr>
              <a:t>  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>
            <a:off x="6308492" y="2200538"/>
            <a:ext cx="121281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61"/>
          <p:cNvSpPr txBox="1">
            <a:spLocks noChangeArrowheads="1"/>
          </p:cNvSpPr>
          <p:nvPr/>
        </p:nvSpPr>
        <p:spPr bwMode="auto">
          <a:xfrm>
            <a:off x="6710310" y="1757421"/>
            <a:ext cx="4906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P</a:t>
            </a:r>
            <a:r>
              <a:rPr lang="en-US" sz="2000" baseline="-25000" dirty="0" smtClean="0">
                <a:cs typeface="Times New Roman" pitchFamily="18" charset="0"/>
              </a:rPr>
              <a:t>1e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32" name="WordArt 4"/>
          <p:cNvSpPr>
            <a:spLocks noChangeArrowheads="1" noChangeShapeType="1" noTextEdit="1"/>
          </p:cNvSpPr>
          <p:nvPr/>
        </p:nvSpPr>
        <p:spPr bwMode="auto">
          <a:xfrm>
            <a:off x="346757" y="191381"/>
            <a:ext cx="4537214" cy="7304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LMA-MSW physics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12062" y="4214840"/>
            <a:ext cx="158736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 adiabatic conversion</a:t>
            </a:r>
            <a:endParaRPr lang="en-IE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6287625" y="4202234"/>
            <a:ext cx="175492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oscillations </a:t>
            </a:r>
          </a:p>
          <a:p>
            <a:r>
              <a:rPr lang="en-IE" sz="2000" dirty="0" smtClean="0"/>
              <a:t>in multi-layer medium</a:t>
            </a:r>
            <a:endParaRPr lang="en-IE" sz="2000" dirty="0"/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2159146" y="5396555"/>
            <a:ext cx="3084913" cy="46166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P</a:t>
            </a:r>
            <a:r>
              <a:rPr lang="en-US" sz="2400" baseline="-25000" dirty="0" smtClean="0"/>
              <a:t>ee</a:t>
            </a:r>
            <a:r>
              <a:rPr lang="en-US" sz="2400" dirty="0" smtClean="0"/>
              <a:t> = </a:t>
            </a:r>
            <a:r>
              <a:rPr lang="en-US" sz="2400" dirty="0" err="1" smtClean="0">
                <a:latin typeface="Symbol" pitchFamily="18" charset="2"/>
              </a:rPr>
              <a:t>S</a:t>
            </a:r>
            <a:r>
              <a:rPr lang="en-US" sz="2400" baseline="-25000" dirty="0" err="1" smtClean="0"/>
              <a:t>i</a:t>
            </a:r>
            <a:r>
              <a:rPr lang="en-US" sz="2400" dirty="0" err="1" smtClean="0"/>
              <a:t>|U</a:t>
            </a:r>
            <a:r>
              <a:rPr lang="en-US" sz="2400" baseline="-25000" dirty="0" err="1" smtClean="0"/>
              <a:t>ei</a:t>
            </a:r>
            <a:r>
              <a:rPr lang="en-US" sz="2400" baseline="30000" dirty="0" err="1" smtClean="0"/>
              <a:t>m</a:t>
            </a:r>
            <a:r>
              <a:rPr lang="en-US" sz="2400" dirty="0" smtClean="0"/>
              <a:t>(n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)|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P</a:t>
            </a:r>
            <a:r>
              <a:rPr lang="en-US" sz="2400" baseline="-25000" dirty="0" smtClean="0"/>
              <a:t>ie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715910" y="4194582"/>
            <a:ext cx="148586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mixing at </a:t>
            </a:r>
          </a:p>
          <a:p>
            <a:r>
              <a:rPr lang="en-US" sz="2000" dirty="0" smtClean="0"/>
              <a:t>production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20498" y="6027187"/>
            <a:ext cx="18422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P</a:t>
            </a:r>
            <a:r>
              <a:rPr lang="en-US" sz="2400" baseline="-25000" dirty="0" smtClean="0"/>
              <a:t>ie</a:t>
            </a:r>
            <a:r>
              <a:rPr lang="en-IE" sz="2400" dirty="0" smtClean="0"/>
              <a:t> =</a:t>
            </a:r>
            <a:r>
              <a:rPr lang="en-US" sz="2400" dirty="0" smtClean="0"/>
              <a:t> |U</a:t>
            </a:r>
            <a:r>
              <a:rPr lang="en-US" sz="2400" baseline="-25000" dirty="0" smtClean="0"/>
              <a:t>ei</a:t>
            </a:r>
            <a:r>
              <a:rPr lang="en-US" sz="2400" dirty="0" smtClean="0"/>
              <a:t>|</a:t>
            </a:r>
            <a:r>
              <a:rPr lang="en-US" sz="2400" baseline="30000" dirty="0" smtClean="0"/>
              <a:t>2</a:t>
            </a:r>
            <a:r>
              <a:rPr lang="en-IE" sz="2400" dirty="0" smtClean="0"/>
              <a:t>    </a:t>
            </a:r>
            <a:endParaRPr lang="en-IE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115387" y="6099375"/>
            <a:ext cx="1674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during a day</a:t>
            </a:r>
            <a:endParaRPr lang="en-IE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5667794" y="5501453"/>
            <a:ext cx="3539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In the Sun: scale invariance: </a:t>
            </a:r>
          </a:p>
          <a:p>
            <a:r>
              <a:rPr lang="en-IE" sz="2000" dirty="0" smtClean="0"/>
              <a:t>no dependence  of</a:t>
            </a:r>
            <a:r>
              <a:rPr lang="en-US" sz="2000" dirty="0" smtClean="0"/>
              <a:t> P</a:t>
            </a:r>
            <a:r>
              <a:rPr lang="en-US" sz="2000" baseline="-25000" dirty="0" smtClean="0"/>
              <a:t>ee </a:t>
            </a:r>
            <a:r>
              <a:rPr lang="en-IE" sz="2000" dirty="0" smtClean="0"/>
              <a:t> on distance and phase -    </a:t>
            </a:r>
          </a:p>
          <a:p>
            <a:r>
              <a:rPr lang="en-IE" sz="2000" dirty="0" smtClean="0"/>
              <a:t>oscillations irrelevant</a:t>
            </a:r>
            <a:endParaRPr lang="en-IE" sz="2000" dirty="0"/>
          </a:p>
        </p:txBody>
      </p:sp>
      <p:sp>
        <p:nvSpPr>
          <p:cNvPr id="46" name="Isosceles Triangle 45"/>
          <p:cNvSpPr/>
          <p:nvPr/>
        </p:nvSpPr>
        <p:spPr bwMode="auto">
          <a:xfrm rot="16200000">
            <a:off x="4658211" y="1680339"/>
            <a:ext cx="144361" cy="3281366"/>
          </a:xfrm>
          <a:prstGeom prst="triangl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omic Sans MS" pitchFamily="66" charset="0"/>
            </a:endParaRPr>
          </a:p>
        </p:txBody>
      </p:sp>
      <p:sp>
        <p:nvSpPr>
          <p:cNvPr id="50" name="Text Box 49"/>
          <p:cNvSpPr txBox="1">
            <a:spLocks noChangeArrowheads="1"/>
          </p:cNvSpPr>
          <p:nvPr/>
        </p:nvSpPr>
        <p:spPr bwMode="auto">
          <a:xfrm>
            <a:off x="5822448" y="1925577"/>
            <a:ext cx="53677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1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51" name="Line 21"/>
          <p:cNvSpPr>
            <a:spLocks noChangeShapeType="1"/>
          </p:cNvSpPr>
          <p:nvPr/>
        </p:nvSpPr>
        <p:spPr bwMode="auto">
          <a:xfrm>
            <a:off x="4602685" y="2187187"/>
            <a:ext cx="121281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21"/>
          <p:cNvSpPr>
            <a:spLocks noChangeShapeType="1"/>
          </p:cNvSpPr>
          <p:nvPr/>
        </p:nvSpPr>
        <p:spPr bwMode="auto">
          <a:xfrm>
            <a:off x="4618717" y="2936063"/>
            <a:ext cx="119678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49"/>
          <p:cNvSpPr txBox="1">
            <a:spLocks noChangeArrowheads="1"/>
          </p:cNvSpPr>
          <p:nvPr/>
        </p:nvSpPr>
        <p:spPr bwMode="auto">
          <a:xfrm>
            <a:off x="5815499" y="2684649"/>
            <a:ext cx="53677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2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97498" y="4226481"/>
            <a:ext cx="149745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 loss of </a:t>
            </a:r>
          </a:p>
          <a:p>
            <a:r>
              <a:rPr lang="en-IE" sz="2000" dirty="0" smtClean="0"/>
              <a:t>coherence</a:t>
            </a:r>
            <a:endParaRPr lang="en-IE" sz="2000" dirty="0"/>
          </a:p>
        </p:txBody>
      </p:sp>
      <p:sp>
        <p:nvSpPr>
          <p:cNvPr id="60" name="Text Box 49"/>
          <p:cNvSpPr txBox="1">
            <a:spLocks noChangeArrowheads="1"/>
          </p:cNvSpPr>
          <p:nvPr/>
        </p:nvSpPr>
        <p:spPr bwMode="auto">
          <a:xfrm>
            <a:off x="5846149" y="3454645"/>
            <a:ext cx="53677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3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61" name="Line 21"/>
          <p:cNvSpPr>
            <a:spLocks noChangeShapeType="1"/>
          </p:cNvSpPr>
          <p:nvPr/>
        </p:nvSpPr>
        <p:spPr bwMode="auto">
          <a:xfrm flipV="1">
            <a:off x="4632423" y="3721531"/>
            <a:ext cx="119967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Text Box 97"/>
          <p:cNvSpPr txBox="1">
            <a:spLocks noChangeArrowheads="1"/>
          </p:cNvSpPr>
          <p:nvPr/>
        </p:nvSpPr>
        <p:spPr bwMode="auto">
          <a:xfrm>
            <a:off x="4355581" y="1166452"/>
            <a:ext cx="184698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from the Sun</a:t>
            </a:r>
          </a:p>
          <a:p>
            <a:r>
              <a:rPr lang="en-US" sz="2000" dirty="0" smtClean="0">
                <a:cs typeface="Times New Roman" pitchFamily="18" charset="0"/>
              </a:rPr>
              <a:t>to the Earth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63" name="Isosceles Triangle 62"/>
          <p:cNvSpPr/>
          <p:nvPr/>
        </p:nvSpPr>
        <p:spPr bwMode="auto">
          <a:xfrm rot="16200000">
            <a:off x="5087701" y="1300999"/>
            <a:ext cx="97953" cy="2508189"/>
          </a:xfrm>
          <a:prstGeom prst="triangl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omic Sans MS" pitchFamily="66" charset="0"/>
            </a:endParaRP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 rot="19889162">
            <a:off x="914999" y="2107910"/>
            <a:ext cx="1283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|U</a:t>
            </a:r>
            <a:r>
              <a:rPr lang="en-US" baseline="-25000" dirty="0" smtClean="0"/>
              <a:t>e1</a:t>
            </a:r>
            <a:r>
              <a:rPr lang="en-US" baseline="30000" dirty="0" smtClean="0"/>
              <a:t>m</a:t>
            </a:r>
            <a:r>
              <a:rPr lang="en-US" dirty="0" smtClean="0"/>
              <a:t>(n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968870" y="2893801"/>
            <a:ext cx="1283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|U</a:t>
            </a:r>
            <a:r>
              <a:rPr lang="en-US" baseline="-25000" dirty="0" smtClean="0"/>
              <a:t>e2</a:t>
            </a:r>
            <a:r>
              <a:rPr lang="en-US" baseline="30000" dirty="0" smtClean="0"/>
              <a:t>m</a:t>
            </a:r>
            <a:r>
              <a:rPr lang="en-US" dirty="0" smtClean="0"/>
              <a:t>(n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73" name="Text Box 19"/>
          <p:cNvSpPr txBox="1">
            <a:spLocks noChangeArrowheads="1"/>
          </p:cNvSpPr>
          <p:nvPr/>
        </p:nvSpPr>
        <p:spPr bwMode="auto">
          <a:xfrm rot="1499153">
            <a:off x="844977" y="3457261"/>
            <a:ext cx="1283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|U</a:t>
            </a:r>
            <a:r>
              <a:rPr lang="en-US" baseline="-25000" dirty="0" smtClean="0"/>
              <a:t>e3</a:t>
            </a:r>
            <a:r>
              <a:rPr lang="en-US" baseline="30000" dirty="0" smtClean="0"/>
              <a:t>m</a:t>
            </a:r>
            <a:r>
              <a:rPr lang="en-US" dirty="0" smtClean="0"/>
              <a:t>(n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79" name="Oval 4"/>
          <p:cNvSpPr>
            <a:spLocks noChangeArrowheads="1"/>
          </p:cNvSpPr>
          <p:nvPr/>
        </p:nvSpPr>
        <p:spPr bwMode="auto">
          <a:xfrm>
            <a:off x="7537882" y="3391609"/>
            <a:ext cx="674131" cy="69563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4"/>
          <p:cNvSpPr>
            <a:spLocks noChangeArrowheads="1"/>
          </p:cNvSpPr>
          <p:nvPr/>
        </p:nvSpPr>
        <p:spPr bwMode="auto">
          <a:xfrm>
            <a:off x="7515471" y="1839369"/>
            <a:ext cx="674131" cy="69563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7620069" y="1869298"/>
            <a:ext cx="523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n</a:t>
            </a:r>
            <a:r>
              <a:rPr lang="en-US" sz="2800" baseline="-25000" dirty="0">
                <a:latin typeface="Times New Roman" pitchFamily="18" charset="0"/>
              </a:rPr>
              <a:t>e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7633828" y="3440313"/>
            <a:ext cx="523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n</a:t>
            </a:r>
            <a:r>
              <a:rPr lang="en-US" sz="2800" baseline="-25000" dirty="0">
                <a:latin typeface="Times New Roman" pitchFamily="18" charset="0"/>
              </a:rPr>
              <a:t>e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467421" y="2540955"/>
            <a:ext cx="45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 smtClean="0">
                <a:latin typeface="Symbol" pitchFamily="18" charset="2"/>
              </a:rPr>
              <a:t>S</a:t>
            </a:r>
            <a:endParaRPr lang="en-I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-4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71033" y="255180"/>
            <a:ext cx="4753859" cy="8546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In terms of mixing angles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925624" y="3188656"/>
            <a:ext cx="736776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P</a:t>
            </a:r>
            <a:r>
              <a:rPr lang="en-US" sz="2400" baseline="-25000" dirty="0" smtClean="0"/>
              <a:t>ee</a:t>
            </a:r>
            <a:r>
              <a:rPr lang="en-US" sz="2400" dirty="0" smtClean="0"/>
              <a:t> = c</a:t>
            </a:r>
            <a:r>
              <a:rPr lang="en-US" sz="2400" baseline="-25000" dirty="0" smtClean="0"/>
              <a:t>13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13</a:t>
            </a:r>
            <a:r>
              <a:rPr lang="en-US" sz="2400" baseline="30000" dirty="0" smtClean="0"/>
              <a:t>m2</a:t>
            </a:r>
            <a:r>
              <a:rPr lang="en-US" sz="2400" dirty="0" smtClean="0"/>
              <a:t> P</a:t>
            </a:r>
            <a:r>
              <a:rPr lang="en-US" sz="2400" baseline="-25000" dirty="0" smtClean="0"/>
              <a:t>2</a:t>
            </a:r>
            <a:r>
              <a:rPr lang="en-US" sz="2400" baseline="30000" dirty="0" smtClean="0"/>
              <a:t>ad</a:t>
            </a:r>
            <a:r>
              <a:rPr lang="en-US" sz="2400" dirty="0" smtClean="0"/>
              <a:t>  +  s</a:t>
            </a:r>
            <a:r>
              <a:rPr lang="en-US" sz="2400" baseline="-25000" dirty="0" smtClean="0"/>
              <a:t>13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s</a:t>
            </a:r>
            <a:r>
              <a:rPr lang="en-US" sz="2400" baseline="-25000" dirty="0" smtClean="0"/>
              <a:t>13</a:t>
            </a:r>
            <a:r>
              <a:rPr lang="en-US" sz="2400" baseline="30000" dirty="0" smtClean="0"/>
              <a:t>m2  </a:t>
            </a:r>
            <a:r>
              <a:rPr lang="en-US" sz="2400" dirty="0" smtClean="0"/>
              <a:t>-  c</a:t>
            </a:r>
            <a:r>
              <a:rPr lang="en-US" sz="2400" baseline="-25000" dirty="0" smtClean="0"/>
              <a:t>13</a:t>
            </a:r>
            <a:r>
              <a:rPr lang="en-US" sz="2400" baseline="30000" dirty="0" smtClean="0"/>
              <a:t>m2 </a:t>
            </a:r>
            <a:r>
              <a:rPr lang="en-US" sz="2400" dirty="0" smtClean="0"/>
              <a:t>cos2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12</a:t>
            </a:r>
            <a:r>
              <a:rPr lang="en-US" sz="2400" baseline="30000" dirty="0" smtClean="0"/>
              <a:t>m</a:t>
            </a:r>
            <a:r>
              <a:rPr lang="en-US" sz="2400" dirty="0" smtClean="0"/>
              <a:t>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reg</a:t>
            </a:r>
            <a:endParaRPr lang="en-US" sz="2400" dirty="0">
              <a:latin typeface="Symbol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47" y="1117710"/>
            <a:ext cx="8553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Using the same standard </a:t>
            </a:r>
            <a:r>
              <a:rPr lang="en-IE" sz="2000" dirty="0" err="1" smtClean="0"/>
              <a:t>parametrization</a:t>
            </a:r>
            <a:r>
              <a:rPr lang="en-IE" sz="2000" dirty="0" smtClean="0"/>
              <a:t> for mixing matrix in matter:</a:t>
            </a:r>
            <a:endParaRPr lang="en-IE" sz="2000" dirty="0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925624" y="1518457"/>
            <a:ext cx="648526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U</a:t>
            </a:r>
            <a:r>
              <a:rPr lang="en-US" sz="2000" baseline="-25000" dirty="0" smtClean="0"/>
              <a:t>e1</a:t>
            </a:r>
            <a:r>
              <a:rPr lang="en-US" sz="2000" baseline="30000" dirty="0" smtClean="0"/>
              <a:t>m</a:t>
            </a:r>
            <a:r>
              <a:rPr lang="en-US" sz="2000" dirty="0" smtClean="0"/>
              <a:t> = c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m </a:t>
            </a:r>
            <a:r>
              <a:rPr lang="en-US" sz="2000" dirty="0" smtClean="0"/>
              <a:t>cos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r>
              <a:rPr lang="en-US" sz="2000" baseline="30000" dirty="0" smtClean="0"/>
              <a:t>m</a:t>
            </a:r>
            <a:r>
              <a:rPr lang="en-US" sz="2000" dirty="0" smtClean="0"/>
              <a:t>,  U</a:t>
            </a:r>
            <a:r>
              <a:rPr lang="en-US" sz="2000" baseline="-25000" dirty="0" smtClean="0"/>
              <a:t>e2</a:t>
            </a:r>
            <a:r>
              <a:rPr lang="en-US" sz="2000" baseline="30000" dirty="0" smtClean="0"/>
              <a:t>m</a:t>
            </a:r>
            <a:r>
              <a:rPr lang="en-US" sz="2000" dirty="0" smtClean="0"/>
              <a:t> = c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m</a:t>
            </a:r>
            <a:r>
              <a:rPr lang="en-US" sz="2000" dirty="0" smtClean="0"/>
              <a:t> sin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r>
              <a:rPr lang="en-US" sz="2000" baseline="30000" dirty="0" smtClean="0"/>
              <a:t>m</a:t>
            </a:r>
            <a:r>
              <a:rPr lang="en-US" sz="2000" dirty="0" smtClean="0"/>
              <a:t>, |U</a:t>
            </a:r>
            <a:r>
              <a:rPr lang="en-US" sz="2000" baseline="-25000" dirty="0" smtClean="0"/>
              <a:t>e3</a:t>
            </a:r>
            <a:r>
              <a:rPr lang="en-US" sz="2000" baseline="30000" dirty="0" smtClean="0"/>
              <a:t>m</a:t>
            </a:r>
            <a:r>
              <a:rPr lang="en-US" sz="2000" dirty="0" smtClean="0"/>
              <a:t> |= s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m</a:t>
            </a:r>
            <a:r>
              <a:rPr lang="en-US" sz="2000" dirty="0" smtClean="0"/>
              <a:t> 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885894" y="4442685"/>
            <a:ext cx="4269819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P</a:t>
            </a:r>
            <a:r>
              <a:rPr lang="en-US" sz="2400" baseline="-25000" dirty="0" smtClean="0"/>
              <a:t>2</a:t>
            </a:r>
            <a:r>
              <a:rPr lang="en-US" sz="2400" baseline="30000" dirty="0" smtClean="0"/>
              <a:t>ad</a:t>
            </a:r>
            <a:r>
              <a:rPr lang="en-US" sz="2400" dirty="0" smtClean="0"/>
              <a:t> = ½ (1 + cos2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12 </a:t>
            </a:r>
            <a:r>
              <a:rPr lang="en-US" sz="2400" dirty="0" smtClean="0"/>
              <a:t>cos2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12</a:t>
            </a:r>
            <a:r>
              <a:rPr lang="en-US" sz="2400" baseline="30000" dirty="0" smtClean="0"/>
              <a:t>m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  </a:t>
            </a:r>
            <a:endParaRPr lang="en-US" sz="2400" dirty="0" smtClean="0">
              <a:latin typeface="Symbol" pitchFamily="18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1034" y="2294260"/>
            <a:ext cx="7422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and regeneration factor one finds from general formula </a:t>
            </a:r>
            <a:endParaRPr lang="en-IE" sz="2000" dirty="0"/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949163" y="1911878"/>
            <a:ext cx="44840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( c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= cos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,  c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m  </a:t>
            </a:r>
            <a:r>
              <a:rPr lang="en-US" sz="2000" dirty="0" smtClean="0"/>
              <a:t>= cos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m</a:t>
            </a:r>
            <a:r>
              <a:rPr lang="en-US" sz="2000" dirty="0" smtClean="0"/>
              <a:t> , etc.)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895003" y="3753286"/>
            <a:ext cx="4654166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P</a:t>
            </a:r>
            <a:r>
              <a:rPr lang="en-US" sz="2400" baseline="-25000" dirty="0" smtClean="0"/>
              <a:t>2</a:t>
            </a:r>
            <a:r>
              <a:rPr lang="en-US" sz="2400" baseline="30000" dirty="0" smtClean="0"/>
              <a:t>ad</a:t>
            </a:r>
            <a:r>
              <a:rPr lang="en-US" sz="2400" dirty="0" smtClean="0"/>
              <a:t> = sin</a:t>
            </a:r>
            <a:r>
              <a:rPr lang="en-US" sz="2400" baseline="30000" dirty="0" smtClean="0"/>
              <a:t>2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12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+ cos2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12 </a:t>
            </a:r>
            <a:r>
              <a:rPr lang="en-US" sz="2400" dirty="0" smtClean="0"/>
              <a:t>cos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12</a:t>
            </a:r>
            <a:r>
              <a:rPr lang="en-US" sz="2400" baseline="30000" dirty="0" smtClean="0"/>
              <a:t>m</a:t>
            </a:r>
            <a:endParaRPr lang="en-US" sz="2400" dirty="0" smtClean="0">
              <a:latin typeface="Symbol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0009" y="4444657"/>
            <a:ext cx="597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or</a:t>
            </a:r>
            <a:endParaRPr lang="en-IE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13565" y="5362744"/>
            <a:ext cx="767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Here the mixing parameters in matter</a:t>
            </a:r>
            <a:r>
              <a:rPr lang="en-US" sz="2000" dirty="0" smtClean="0"/>
              <a:t> </a:t>
            </a:r>
            <a:r>
              <a:rPr lang="en-US" sz="2000" dirty="0" err="1" smtClean="0">
                <a:latin typeface="Symbol" pitchFamily="18" charset="2"/>
              </a:rPr>
              <a:t>q</a:t>
            </a:r>
            <a:r>
              <a:rPr lang="en-US" sz="2000" baseline="-25000" dirty="0" err="1" smtClean="0"/>
              <a:t>ij</a:t>
            </a:r>
            <a:r>
              <a:rPr lang="en-US" sz="2000" baseline="30000" dirty="0" err="1" smtClean="0"/>
              <a:t>m</a:t>
            </a:r>
            <a:r>
              <a:rPr lang="en-US" sz="2000" dirty="0" smtClean="0"/>
              <a:t> = </a:t>
            </a:r>
            <a:r>
              <a:rPr lang="en-US" sz="2000" dirty="0" err="1" smtClean="0">
                <a:latin typeface="Symbol" pitchFamily="18" charset="2"/>
              </a:rPr>
              <a:t>q</a:t>
            </a:r>
            <a:r>
              <a:rPr lang="en-US" sz="2000" baseline="-25000" dirty="0" err="1" smtClean="0"/>
              <a:t>ij</a:t>
            </a:r>
            <a:r>
              <a:rPr lang="en-US" sz="2000" baseline="30000" dirty="0" err="1" smtClean="0"/>
              <a:t>m</a:t>
            </a:r>
            <a:r>
              <a:rPr lang="en-US" sz="2000" dirty="0" smtClean="0"/>
              <a:t>(n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, E)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186" y="5681698"/>
            <a:ext cx="6411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should be computed in the neutrino production point</a:t>
            </a:r>
            <a:endParaRPr lang="en-IE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989422" y="3785183"/>
            <a:ext cx="1090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where</a:t>
            </a:r>
            <a:endParaRPr lang="en-IE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410370" y="138211"/>
            <a:ext cx="66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**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362884" y="223280"/>
            <a:ext cx="6867255" cy="822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Grand Unified neutrino spectrum at the Earth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5605" y="955675"/>
            <a:ext cx="4148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err="1" smtClean="0">
                <a:solidFill>
                  <a:srgbClr val="FF0000"/>
                </a:solidFill>
              </a:rPr>
              <a:t>E.Vitagliano</a:t>
            </a:r>
            <a:r>
              <a:rPr lang="en-IE" i="1" dirty="0" smtClean="0">
                <a:solidFill>
                  <a:srgbClr val="FF0000"/>
                </a:solidFill>
              </a:rPr>
              <a:t>, I. </a:t>
            </a:r>
            <a:r>
              <a:rPr lang="en-IE" i="1" dirty="0" err="1" smtClean="0">
                <a:solidFill>
                  <a:srgbClr val="FF0000"/>
                </a:solidFill>
              </a:rPr>
              <a:t>Tamborra</a:t>
            </a:r>
            <a:r>
              <a:rPr lang="en-IE" i="1" dirty="0" smtClean="0">
                <a:solidFill>
                  <a:srgbClr val="FF0000"/>
                </a:solidFill>
              </a:rPr>
              <a:t> , </a:t>
            </a:r>
            <a:r>
              <a:rPr lang="en-IE" i="1" dirty="0" err="1" smtClean="0">
                <a:solidFill>
                  <a:srgbClr val="FF0000"/>
                </a:solidFill>
              </a:rPr>
              <a:t>G.Raffelt</a:t>
            </a:r>
            <a:r>
              <a:rPr lang="en-IE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 </a:t>
            </a:r>
            <a:r>
              <a:rPr lang="en-IE" i="1" dirty="0" err="1" smtClean="0">
                <a:solidFill>
                  <a:srgbClr val="FF0000"/>
                </a:solidFill>
              </a:rPr>
              <a:t>Rev.Mod.Phys</a:t>
            </a:r>
            <a:r>
              <a:rPr lang="en-IE" i="1" dirty="0" smtClean="0">
                <a:solidFill>
                  <a:srgbClr val="FF0000"/>
                </a:solidFill>
              </a:rPr>
              <a:t>. 92 (2020) 45006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1910.11878  [</a:t>
            </a:r>
            <a:r>
              <a:rPr lang="en-IE" i="1" dirty="0" err="1" smtClean="0">
                <a:solidFill>
                  <a:srgbClr val="FF0000"/>
                </a:solidFill>
              </a:rPr>
              <a:t>astro-ph.HE</a:t>
            </a:r>
            <a:r>
              <a:rPr lang="en-IE" i="1" dirty="0" smtClean="0">
                <a:solidFill>
                  <a:srgbClr val="FF0000"/>
                </a:solidFill>
              </a:rPr>
              <a:t>]</a:t>
            </a:r>
          </a:p>
        </p:txBody>
      </p:sp>
      <p:pic>
        <p:nvPicPr>
          <p:cNvPr id="14" name="Picture 13" descr="spec1.png"/>
          <p:cNvPicPr>
            <a:picLocks noChangeAspect="1"/>
          </p:cNvPicPr>
          <p:nvPr/>
        </p:nvPicPr>
        <p:blipFill>
          <a:blip r:embed="rId2" cstate="print"/>
          <a:srcRect t="18667" b="18667"/>
          <a:stretch>
            <a:fillRect/>
          </a:stretch>
        </p:blipFill>
        <p:spPr>
          <a:xfrm>
            <a:off x="1042000" y="1818171"/>
            <a:ext cx="5932967" cy="4114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0734" y="4699599"/>
            <a:ext cx="128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/>
              <a:t>accelerators</a:t>
            </a:r>
            <a:endParaRPr lang="en-IE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4581" name="WordArt 6"/>
          <p:cNvSpPr>
            <a:spLocks noChangeArrowheads="1" noChangeShapeType="1" noTextEdit="1"/>
          </p:cNvSpPr>
          <p:nvPr/>
        </p:nvSpPr>
        <p:spPr bwMode="auto">
          <a:xfrm>
            <a:off x="376021" y="265806"/>
            <a:ext cx="5514416" cy="8221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For high energy part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742415" name="Text Box 15"/>
          <p:cNvSpPr txBox="1">
            <a:spLocks noChangeArrowheads="1"/>
          </p:cNvSpPr>
          <p:nvPr/>
        </p:nvSpPr>
        <p:spPr bwMode="auto">
          <a:xfrm>
            <a:off x="872544" y="4508205"/>
            <a:ext cx="3545615" cy="707886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m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- mixing angle in matter</a:t>
            </a:r>
          </a:p>
          <a:p>
            <a:r>
              <a:rPr lang="en-US" sz="2000" dirty="0" smtClean="0"/>
              <a:t> in production point 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16200000">
            <a:off x="4419324" y="2931052"/>
            <a:ext cx="418018" cy="42034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8944" y="3464880"/>
            <a:ext cx="21269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non-oscillatory</a:t>
            </a:r>
          </a:p>
          <a:p>
            <a:r>
              <a:rPr lang="en-IE" sz="2000" dirty="0" smtClean="0"/>
              <a:t>transition</a:t>
            </a:r>
            <a:endParaRPr lang="en-IE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501110" y="3379816"/>
            <a:ext cx="25958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contribution from oscillations in the Sun</a:t>
            </a:r>
            <a:endParaRPr lang="en-IE" dirty="0"/>
          </a:p>
        </p:txBody>
      </p:sp>
      <p:sp>
        <p:nvSpPr>
          <p:cNvPr id="25" name="Right Arrow 24"/>
          <p:cNvSpPr/>
          <p:nvPr/>
        </p:nvSpPr>
        <p:spPr bwMode="auto">
          <a:xfrm rot="17685294">
            <a:off x="2255566" y="2862250"/>
            <a:ext cx="418018" cy="42034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1509328" y="2271393"/>
            <a:ext cx="5596391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P </a:t>
            </a:r>
            <a:r>
              <a:rPr lang="en-US" sz="2800" dirty="0"/>
              <a:t>= sin</a:t>
            </a:r>
            <a:r>
              <a:rPr lang="en-US" sz="2800" baseline="30000" dirty="0"/>
              <a:t>2</a:t>
            </a:r>
            <a:r>
              <a:rPr lang="en-US" sz="2800" dirty="0">
                <a:latin typeface="Symbol" pitchFamily="18" charset="2"/>
              </a:rPr>
              <a:t>q</a:t>
            </a:r>
            <a:r>
              <a:rPr lang="en-US" sz="2800" baseline="-25000" dirty="0"/>
              <a:t> 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+ cos2</a:t>
            </a:r>
            <a:r>
              <a:rPr lang="en-US" sz="2800" dirty="0" smtClean="0">
                <a:latin typeface="Symbol" pitchFamily="18" charset="2"/>
              </a:rPr>
              <a:t>q</a:t>
            </a:r>
            <a:r>
              <a:rPr lang="en-US" sz="2800" dirty="0" smtClean="0"/>
              <a:t> cos</a:t>
            </a:r>
            <a:r>
              <a:rPr lang="en-US" sz="2800" baseline="30000" dirty="0" smtClean="0"/>
              <a:t>2</a:t>
            </a:r>
            <a:r>
              <a:rPr lang="en-US" sz="2800" dirty="0" smtClean="0">
                <a:latin typeface="Symbol" pitchFamily="18" charset="2"/>
              </a:rPr>
              <a:t>q</a:t>
            </a:r>
            <a:r>
              <a:rPr lang="en-US" sz="2800" baseline="-25000" dirty="0" smtClean="0"/>
              <a:t>m</a:t>
            </a:r>
            <a:r>
              <a:rPr lang="en-US" sz="2800" baseline="30000" dirty="0" smtClean="0"/>
              <a:t>0  </a:t>
            </a:r>
            <a:r>
              <a:rPr lang="en-US" sz="2800" dirty="0" smtClean="0"/>
              <a:t>+ </a:t>
            </a:r>
            <a:r>
              <a:rPr lang="en-US" sz="2800" dirty="0" err="1" smtClean="0"/>
              <a:t>F</a:t>
            </a:r>
            <a:r>
              <a:rPr lang="en-US" sz="2800" baseline="-25000" dirty="0" err="1" smtClean="0"/>
              <a:t>reg</a:t>
            </a:r>
            <a:r>
              <a:rPr lang="en-US" sz="2800" baseline="30000" dirty="0" smtClean="0"/>
              <a:t>             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502" y="1594825"/>
            <a:ext cx="2622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Complete expression</a:t>
            </a:r>
            <a:endParaRPr lang="en-IE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324596" y="3307703"/>
            <a:ext cx="2775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Contribution from oscillations in the Earth</a:t>
            </a:r>
            <a:endParaRPr lang="en-IE" dirty="0"/>
          </a:p>
        </p:txBody>
      </p:sp>
      <p:sp>
        <p:nvSpPr>
          <p:cNvPr id="26" name="Right Arrow 25"/>
          <p:cNvSpPr/>
          <p:nvPr/>
        </p:nvSpPr>
        <p:spPr bwMode="auto">
          <a:xfrm rot="14815866">
            <a:off x="6390852" y="2822879"/>
            <a:ext cx="418018" cy="42034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12372" y="5471308"/>
            <a:ext cx="633418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P(E)  is determined by the energy dependence of   the mixing angle in production point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02674" y="1633896"/>
            <a:ext cx="156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(1-2 mixing)</a:t>
            </a:r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9050">
            <a:noFill/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4276" name="WordArt 4"/>
          <p:cNvSpPr>
            <a:spLocks noChangeArrowheads="1" noChangeShapeType="1" noTextEdit="1"/>
          </p:cNvSpPr>
          <p:nvPr/>
        </p:nvSpPr>
        <p:spPr bwMode="auto">
          <a:xfrm>
            <a:off x="226986" y="215069"/>
            <a:ext cx="4182287" cy="904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E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Survival probability</a:t>
            </a:r>
            <a:endParaRPr lang="en-IE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5" name="Picture 4" descr="fig-profi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747" y="1541406"/>
            <a:ext cx="5895068" cy="39624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2703442" y="1781707"/>
            <a:ext cx="209007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Transition region </a:t>
            </a:r>
          </a:p>
          <a:p>
            <a:r>
              <a:rPr lang="en-IE" dirty="0" smtClean="0"/>
              <a:t>resonance turn on</a:t>
            </a:r>
            <a:endParaRPr lang="en-IE" dirty="0"/>
          </a:p>
        </p:txBody>
      </p:sp>
      <p:sp>
        <p:nvSpPr>
          <p:cNvPr id="18" name="TextBox 17"/>
          <p:cNvSpPr txBox="1"/>
          <p:nvPr/>
        </p:nvSpPr>
        <p:spPr>
          <a:xfrm>
            <a:off x="7017665" y="2907310"/>
            <a:ext cx="233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best fit value </a:t>
            </a:r>
          </a:p>
          <a:p>
            <a:r>
              <a:rPr lang="en-IE" sz="2000" dirty="0" smtClean="0"/>
              <a:t>from  solar data</a:t>
            </a:r>
            <a:endParaRPr lang="en-IE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098737" y="3623874"/>
            <a:ext cx="199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best global fit </a:t>
            </a:r>
            <a:endParaRPr lang="en-IE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125434" y="3106473"/>
            <a:ext cx="916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>
                <a:solidFill>
                  <a:srgbClr val="FF0000"/>
                </a:solidFill>
              </a:rPr>
              <a:t>upturn</a:t>
            </a:r>
            <a:endParaRPr lang="en-IE" sz="1600" dirty="0">
              <a:solidFill>
                <a:srgbClr val="FF0000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465585" y="2009176"/>
            <a:ext cx="23572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for two different values of 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21</a:t>
            </a:r>
            <a:r>
              <a:rPr lang="en-US" sz="2000" baseline="30000" dirty="0" smtClean="0"/>
              <a:t>2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608700" y="5709684"/>
            <a:ext cx="4024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Reconstructed  exp. points </a:t>
            </a:r>
          </a:p>
          <a:p>
            <a:r>
              <a:rPr lang="en-IE" sz="2000" dirty="0" smtClean="0"/>
              <a:t>for SK, SNO and BOREXINO </a:t>
            </a:r>
          </a:p>
          <a:p>
            <a:r>
              <a:rPr lang="en-IE" sz="2000" dirty="0" smtClean="0"/>
              <a:t>at high energies</a:t>
            </a:r>
            <a:endParaRPr lang="en-IE" sz="2000" dirty="0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6444319" y="3113314"/>
            <a:ext cx="53841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6476977" y="3829839"/>
            <a:ext cx="53841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455709" y="1699184"/>
            <a:ext cx="2879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LMA MSW prediction</a:t>
            </a:r>
            <a:endParaRPr lang="en-IE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314228" y="151271"/>
            <a:ext cx="260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M. </a:t>
            </a:r>
            <a:r>
              <a:rPr lang="en-IE" i="1" dirty="0" err="1" smtClean="0">
                <a:solidFill>
                  <a:srgbClr val="FF0000"/>
                </a:solidFill>
              </a:rPr>
              <a:t>Maltoni</a:t>
            </a:r>
            <a:r>
              <a:rPr lang="en-IE" i="1" dirty="0" smtClean="0">
                <a:solidFill>
                  <a:srgbClr val="FF0000"/>
                </a:solidFill>
              </a:rPr>
              <a:t>, A.Y.S. 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1507.05287 [hep-ph]</a:t>
            </a:r>
            <a:endParaRPr lang="en-IE" i="1" dirty="0">
              <a:solidFill>
                <a:srgbClr val="FF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1157255" y="2295728"/>
            <a:ext cx="0" cy="99060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Oval 37"/>
          <p:cNvSpPr/>
          <p:nvPr/>
        </p:nvSpPr>
        <p:spPr bwMode="auto">
          <a:xfrm>
            <a:off x="1130791" y="2773899"/>
            <a:ext cx="45719" cy="45719"/>
          </a:xfrm>
          <a:prstGeom prst="ellipse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1755397" y="2647507"/>
            <a:ext cx="0" cy="61846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Oval 47"/>
          <p:cNvSpPr/>
          <p:nvPr/>
        </p:nvSpPr>
        <p:spPr bwMode="auto">
          <a:xfrm>
            <a:off x="1722414" y="2955879"/>
            <a:ext cx="63796" cy="45719"/>
          </a:xfrm>
          <a:prstGeom prst="ellipse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2241821" y="2915315"/>
            <a:ext cx="0" cy="109915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/>
          <p:cNvSpPr/>
          <p:nvPr/>
        </p:nvSpPr>
        <p:spPr bwMode="auto">
          <a:xfrm>
            <a:off x="2211528" y="3476888"/>
            <a:ext cx="74428" cy="45719"/>
          </a:xfrm>
          <a:prstGeom prst="ellipse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5314758" y="4014472"/>
            <a:ext cx="45719" cy="4571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4433779" y="3786985"/>
            <a:ext cx="95541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5041838" y="3306798"/>
            <a:ext cx="0" cy="8812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5499057" y="3481197"/>
            <a:ext cx="0" cy="8663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5117829" y="3875587"/>
            <a:ext cx="95541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07747" y="5816014"/>
            <a:ext cx="3145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err="1" smtClean="0">
                <a:solidFill>
                  <a:srgbClr val="FF0000"/>
                </a:solidFill>
              </a:rPr>
              <a:t>Borexino</a:t>
            </a:r>
            <a:r>
              <a:rPr lang="en-IE" i="1" dirty="0" smtClean="0">
                <a:solidFill>
                  <a:srgbClr val="FF0000"/>
                </a:solidFill>
              </a:rPr>
              <a:t> Collaboration (</a:t>
            </a:r>
            <a:r>
              <a:rPr lang="en-IE" i="1" dirty="0" err="1" smtClean="0">
                <a:solidFill>
                  <a:srgbClr val="FF0000"/>
                </a:solidFill>
              </a:rPr>
              <a:t>Agostini</a:t>
            </a:r>
            <a:r>
              <a:rPr lang="en-IE" i="1" dirty="0" smtClean="0">
                <a:solidFill>
                  <a:srgbClr val="FF0000"/>
                </a:solidFill>
              </a:rPr>
              <a:t>, M. et al.) arXiv:1707.09279 [hep-ex] </a:t>
            </a:r>
            <a:endParaRPr lang="en-IE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1508" name="WordArt 4"/>
          <p:cNvSpPr>
            <a:spLocks noChangeArrowheads="1" noChangeShapeType="1" noTextEdit="1"/>
          </p:cNvSpPr>
          <p:nvPr/>
        </p:nvSpPr>
        <p:spPr bwMode="auto">
          <a:xfrm>
            <a:off x="1993596" y="272396"/>
            <a:ext cx="4300897" cy="9184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Loss of coherence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76238" y="2208213"/>
            <a:ext cx="544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bg1"/>
                </a:solidFill>
              </a:rPr>
              <a:t>2m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8697913" y="5008563"/>
            <a:ext cx="319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322263" y="4094163"/>
            <a:ext cx="519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>
                <a:solidFill>
                  <a:schemeClr val="bg1"/>
                </a:solidFill>
              </a:rPr>
              <a:t>1m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1518" name="Freeform 27"/>
          <p:cNvSpPr>
            <a:spLocks/>
          </p:cNvSpPr>
          <p:nvPr/>
        </p:nvSpPr>
        <p:spPr bwMode="auto">
          <a:xfrm>
            <a:off x="4088100" y="1828800"/>
            <a:ext cx="3078162" cy="1949450"/>
          </a:xfrm>
          <a:custGeom>
            <a:avLst/>
            <a:gdLst>
              <a:gd name="T0" fmla="*/ 0 w 1939"/>
              <a:gd name="T1" fmla="*/ 2147483647 h 1228"/>
              <a:gd name="T2" fmla="*/ 2147483647 w 1939"/>
              <a:gd name="T3" fmla="*/ 2147483647 h 1228"/>
              <a:gd name="T4" fmla="*/ 2147483647 w 1939"/>
              <a:gd name="T5" fmla="*/ 0 h 1228"/>
              <a:gd name="T6" fmla="*/ 2147483647 w 1939"/>
              <a:gd name="T7" fmla="*/ 2147483647 h 1228"/>
              <a:gd name="T8" fmla="*/ 2147483647 w 1939"/>
              <a:gd name="T9" fmla="*/ 2147483647 h 1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9"/>
              <a:gd name="T16" fmla="*/ 0 h 1228"/>
              <a:gd name="T17" fmla="*/ 1939 w 1939"/>
              <a:gd name="T18" fmla="*/ 1228 h 1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9" h="1228">
                <a:moveTo>
                  <a:pt x="0" y="1170"/>
                </a:moveTo>
                <a:cubicBezTo>
                  <a:pt x="131" y="1199"/>
                  <a:pt x="262" y="1228"/>
                  <a:pt x="430" y="1033"/>
                </a:cubicBezTo>
                <a:cubicBezTo>
                  <a:pt x="598" y="838"/>
                  <a:pt x="819" y="0"/>
                  <a:pt x="1006" y="0"/>
                </a:cubicBezTo>
                <a:cubicBezTo>
                  <a:pt x="1193" y="0"/>
                  <a:pt x="1400" y="840"/>
                  <a:pt x="1555" y="1033"/>
                </a:cubicBezTo>
                <a:cubicBezTo>
                  <a:pt x="1710" y="1226"/>
                  <a:pt x="1878" y="1141"/>
                  <a:pt x="1939" y="1161"/>
                </a:cubicBezTo>
              </a:path>
            </a:pathLst>
          </a:custGeom>
          <a:solidFill>
            <a:srgbClr val="FF0000"/>
          </a:soli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0" name="Freeform 29"/>
          <p:cNvSpPr>
            <a:spLocks/>
          </p:cNvSpPr>
          <p:nvPr/>
        </p:nvSpPr>
        <p:spPr bwMode="auto">
          <a:xfrm>
            <a:off x="4090795" y="2465388"/>
            <a:ext cx="3078163" cy="1277937"/>
          </a:xfrm>
          <a:custGeom>
            <a:avLst/>
            <a:gdLst>
              <a:gd name="T0" fmla="*/ 0 w 1939"/>
              <a:gd name="T1" fmla="*/ 2147483647 h 1228"/>
              <a:gd name="T2" fmla="*/ 2147483647 w 1939"/>
              <a:gd name="T3" fmla="*/ 2147483647 h 1228"/>
              <a:gd name="T4" fmla="*/ 2147483647 w 1939"/>
              <a:gd name="T5" fmla="*/ 0 h 1228"/>
              <a:gd name="T6" fmla="*/ 2147483647 w 1939"/>
              <a:gd name="T7" fmla="*/ 2147483647 h 1228"/>
              <a:gd name="T8" fmla="*/ 2147483647 w 1939"/>
              <a:gd name="T9" fmla="*/ 2147483647 h 1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9"/>
              <a:gd name="T16" fmla="*/ 0 h 1228"/>
              <a:gd name="T17" fmla="*/ 1939 w 1939"/>
              <a:gd name="T18" fmla="*/ 1228 h 1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9" h="1228">
                <a:moveTo>
                  <a:pt x="0" y="1170"/>
                </a:moveTo>
                <a:cubicBezTo>
                  <a:pt x="131" y="1199"/>
                  <a:pt x="262" y="1228"/>
                  <a:pt x="430" y="1033"/>
                </a:cubicBezTo>
                <a:cubicBezTo>
                  <a:pt x="598" y="838"/>
                  <a:pt x="819" y="0"/>
                  <a:pt x="1006" y="0"/>
                </a:cubicBezTo>
                <a:cubicBezTo>
                  <a:pt x="1193" y="0"/>
                  <a:pt x="1400" y="840"/>
                  <a:pt x="1555" y="1033"/>
                </a:cubicBezTo>
                <a:cubicBezTo>
                  <a:pt x="1710" y="1226"/>
                  <a:pt x="1878" y="1141"/>
                  <a:pt x="1939" y="1161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2" name="Freeform 31"/>
          <p:cNvSpPr>
            <a:spLocks/>
          </p:cNvSpPr>
          <p:nvPr/>
        </p:nvSpPr>
        <p:spPr bwMode="auto">
          <a:xfrm>
            <a:off x="6072188" y="4164013"/>
            <a:ext cx="3078162" cy="622300"/>
          </a:xfrm>
          <a:custGeom>
            <a:avLst/>
            <a:gdLst>
              <a:gd name="T0" fmla="*/ 0 w 1939"/>
              <a:gd name="T1" fmla="*/ 2147483647 h 1228"/>
              <a:gd name="T2" fmla="*/ 2147483647 w 1939"/>
              <a:gd name="T3" fmla="*/ 2147483647 h 1228"/>
              <a:gd name="T4" fmla="*/ 2147483647 w 1939"/>
              <a:gd name="T5" fmla="*/ 0 h 1228"/>
              <a:gd name="T6" fmla="*/ 2147483647 w 1939"/>
              <a:gd name="T7" fmla="*/ 2147483647 h 1228"/>
              <a:gd name="T8" fmla="*/ 2147483647 w 1939"/>
              <a:gd name="T9" fmla="*/ 2147483647 h 1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9"/>
              <a:gd name="T16" fmla="*/ 0 h 1228"/>
              <a:gd name="T17" fmla="*/ 1939 w 1939"/>
              <a:gd name="T18" fmla="*/ 1228 h 1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9" h="1228">
                <a:moveTo>
                  <a:pt x="0" y="1170"/>
                </a:moveTo>
                <a:cubicBezTo>
                  <a:pt x="131" y="1199"/>
                  <a:pt x="262" y="1228"/>
                  <a:pt x="430" y="1033"/>
                </a:cubicBezTo>
                <a:cubicBezTo>
                  <a:pt x="598" y="838"/>
                  <a:pt x="819" y="0"/>
                  <a:pt x="1006" y="0"/>
                </a:cubicBezTo>
                <a:cubicBezTo>
                  <a:pt x="1193" y="0"/>
                  <a:pt x="1400" y="840"/>
                  <a:pt x="1555" y="1033"/>
                </a:cubicBezTo>
                <a:cubicBezTo>
                  <a:pt x="1710" y="1226"/>
                  <a:pt x="1878" y="1141"/>
                  <a:pt x="1939" y="1161"/>
                </a:cubicBezTo>
              </a:path>
            </a:pathLst>
          </a:custGeom>
          <a:solidFill>
            <a:srgbClr val="00FF00"/>
          </a:soli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4" name="Freeform 33"/>
          <p:cNvSpPr>
            <a:spLocks/>
          </p:cNvSpPr>
          <p:nvPr/>
        </p:nvSpPr>
        <p:spPr bwMode="auto">
          <a:xfrm>
            <a:off x="6091238" y="4352925"/>
            <a:ext cx="3078162" cy="428625"/>
          </a:xfrm>
          <a:custGeom>
            <a:avLst/>
            <a:gdLst>
              <a:gd name="T0" fmla="*/ 0 w 1939"/>
              <a:gd name="T1" fmla="*/ 2147483647 h 1228"/>
              <a:gd name="T2" fmla="*/ 2147483647 w 1939"/>
              <a:gd name="T3" fmla="*/ 2147483647 h 1228"/>
              <a:gd name="T4" fmla="*/ 2147483647 w 1939"/>
              <a:gd name="T5" fmla="*/ 0 h 1228"/>
              <a:gd name="T6" fmla="*/ 2147483647 w 1939"/>
              <a:gd name="T7" fmla="*/ 2147483647 h 1228"/>
              <a:gd name="T8" fmla="*/ 2147483647 w 1939"/>
              <a:gd name="T9" fmla="*/ 2147483647 h 1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9"/>
              <a:gd name="T16" fmla="*/ 0 h 1228"/>
              <a:gd name="T17" fmla="*/ 1939 w 1939"/>
              <a:gd name="T18" fmla="*/ 1228 h 1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9" h="1228">
                <a:moveTo>
                  <a:pt x="0" y="1170"/>
                </a:moveTo>
                <a:cubicBezTo>
                  <a:pt x="131" y="1199"/>
                  <a:pt x="262" y="1228"/>
                  <a:pt x="430" y="1033"/>
                </a:cubicBezTo>
                <a:cubicBezTo>
                  <a:pt x="598" y="838"/>
                  <a:pt x="819" y="0"/>
                  <a:pt x="1006" y="0"/>
                </a:cubicBezTo>
                <a:cubicBezTo>
                  <a:pt x="1193" y="0"/>
                  <a:pt x="1400" y="840"/>
                  <a:pt x="1555" y="1033"/>
                </a:cubicBezTo>
                <a:cubicBezTo>
                  <a:pt x="1710" y="1226"/>
                  <a:pt x="1878" y="1141"/>
                  <a:pt x="1939" y="1161"/>
                </a:cubicBez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6" name="Text Box 35"/>
          <p:cNvSpPr txBox="1">
            <a:spLocks noChangeArrowheads="1"/>
          </p:cNvSpPr>
          <p:nvPr/>
        </p:nvSpPr>
        <p:spPr bwMode="auto">
          <a:xfrm>
            <a:off x="2566100" y="5582089"/>
            <a:ext cx="3506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From the Sun to the Earth</a:t>
            </a:r>
            <a:endParaRPr lang="en-US" sz="2000" dirty="0"/>
          </a:p>
        </p:txBody>
      </p:sp>
      <p:sp>
        <p:nvSpPr>
          <p:cNvPr id="33" name="Freeform 27"/>
          <p:cNvSpPr>
            <a:spLocks/>
          </p:cNvSpPr>
          <p:nvPr/>
        </p:nvSpPr>
        <p:spPr bwMode="auto">
          <a:xfrm>
            <a:off x="61731" y="1853604"/>
            <a:ext cx="3078162" cy="1949450"/>
          </a:xfrm>
          <a:custGeom>
            <a:avLst/>
            <a:gdLst>
              <a:gd name="T0" fmla="*/ 0 w 1939"/>
              <a:gd name="T1" fmla="*/ 2147483647 h 1228"/>
              <a:gd name="T2" fmla="*/ 2147483647 w 1939"/>
              <a:gd name="T3" fmla="*/ 2147483647 h 1228"/>
              <a:gd name="T4" fmla="*/ 2147483647 w 1939"/>
              <a:gd name="T5" fmla="*/ 0 h 1228"/>
              <a:gd name="T6" fmla="*/ 2147483647 w 1939"/>
              <a:gd name="T7" fmla="*/ 2147483647 h 1228"/>
              <a:gd name="T8" fmla="*/ 2147483647 w 1939"/>
              <a:gd name="T9" fmla="*/ 2147483647 h 1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9"/>
              <a:gd name="T16" fmla="*/ 0 h 1228"/>
              <a:gd name="T17" fmla="*/ 1939 w 1939"/>
              <a:gd name="T18" fmla="*/ 1228 h 1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9" h="1228">
                <a:moveTo>
                  <a:pt x="0" y="1170"/>
                </a:moveTo>
                <a:cubicBezTo>
                  <a:pt x="131" y="1199"/>
                  <a:pt x="262" y="1228"/>
                  <a:pt x="430" y="1033"/>
                </a:cubicBezTo>
                <a:cubicBezTo>
                  <a:pt x="598" y="838"/>
                  <a:pt x="819" y="0"/>
                  <a:pt x="1006" y="0"/>
                </a:cubicBezTo>
                <a:cubicBezTo>
                  <a:pt x="1193" y="0"/>
                  <a:pt x="1400" y="840"/>
                  <a:pt x="1555" y="1033"/>
                </a:cubicBezTo>
                <a:cubicBezTo>
                  <a:pt x="1710" y="1226"/>
                  <a:pt x="1878" y="1141"/>
                  <a:pt x="1939" y="1161"/>
                </a:cubicBezTo>
              </a:path>
            </a:pathLst>
          </a:custGeom>
          <a:solidFill>
            <a:srgbClr val="FF0000"/>
          </a:soli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 29"/>
          <p:cNvSpPr>
            <a:spLocks/>
          </p:cNvSpPr>
          <p:nvPr/>
        </p:nvSpPr>
        <p:spPr bwMode="auto">
          <a:xfrm>
            <a:off x="75059" y="2500825"/>
            <a:ext cx="3078163" cy="1277937"/>
          </a:xfrm>
          <a:custGeom>
            <a:avLst/>
            <a:gdLst>
              <a:gd name="T0" fmla="*/ 0 w 1939"/>
              <a:gd name="T1" fmla="*/ 2147483647 h 1228"/>
              <a:gd name="T2" fmla="*/ 2147483647 w 1939"/>
              <a:gd name="T3" fmla="*/ 2147483647 h 1228"/>
              <a:gd name="T4" fmla="*/ 2147483647 w 1939"/>
              <a:gd name="T5" fmla="*/ 0 h 1228"/>
              <a:gd name="T6" fmla="*/ 2147483647 w 1939"/>
              <a:gd name="T7" fmla="*/ 2147483647 h 1228"/>
              <a:gd name="T8" fmla="*/ 2147483647 w 1939"/>
              <a:gd name="T9" fmla="*/ 2147483647 h 1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9"/>
              <a:gd name="T16" fmla="*/ 0 h 1228"/>
              <a:gd name="T17" fmla="*/ 1939 w 1939"/>
              <a:gd name="T18" fmla="*/ 1228 h 1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9" h="1228">
                <a:moveTo>
                  <a:pt x="0" y="1170"/>
                </a:moveTo>
                <a:cubicBezTo>
                  <a:pt x="131" y="1199"/>
                  <a:pt x="262" y="1228"/>
                  <a:pt x="430" y="1033"/>
                </a:cubicBezTo>
                <a:cubicBezTo>
                  <a:pt x="598" y="838"/>
                  <a:pt x="819" y="0"/>
                  <a:pt x="1006" y="0"/>
                </a:cubicBezTo>
                <a:cubicBezTo>
                  <a:pt x="1193" y="0"/>
                  <a:pt x="1400" y="840"/>
                  <a:pt x="1555" y="1033"/>
                </a:cubicBezTo>
                <a:cubicBezTo>
                  <a:pt x="1710" y="1226"/>
                  <a:pt x="1878" y="1141"/>
                  <a:pt x="1939" y="1161"/>
                </a:cubicBezTo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31"/>
          <p:cNvSpPr>
            <a:spLocks/>
          </p:cNvSpPr>
          <p:nvPr/>
        </p:nvSpPr>
        <p:spPr bwMode="auto">
          <a:xfrm>
            <a:off x="238209" y="4167551"/>
            <a:ext cx="3078162" cy="622300"/>
          </a:xfrm>
          <a:custGeom>
            <a:avLst/>
            <a:gdLst>
              <a:gd name="T0" fmla="*/ 0 w 1939"/>
              <a:gd name="T1" fmla="*/ 2147483647 h 1228"/>
              <a:gd name="T2" fmla="*/ 2147483647 w 1939"/>
              <a:gd name="T3" fmla="*/ 2147483647 h 1228"/>
              <a:gd name="T4" fmla="*/ 2147483647 w 1939"/>
              <a:gd name="T5" fmla="*/ 0 h 1228"/>
              <a:gd name="T6" fmla="*/ 2147483647 w 1939"/>
              <a:gd name="T7" fmla="*/ 2147483647 h 1228"/>
              <a:gd name="T8" fmla="*/ 2147483647 w 1939"/>
              <a:gd name="T9" fmla="*/ 2147483647 h 1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9"/>
              <a:gd name="T16" fmla="*/ 0 h 1228"/>
              <a:gd name="T17" fmla="*/ 1939 w 1939"/>
              <a:gd name="T18" fmla="*/ 1228 h 1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9" h="1228">
                <a:moveTo>
                  <a:pt x="0" y="1170"/>
                </a:moveTo>
                <a:cubicBezTo>
                  <a:pt x="131" y="1199"/>
                  <a:pt x="262" y="1228"/>
                  <a:pt x="430" y="1033"/>
                </a:cubicBezTo>
                <a:cubicBezTo>
                  <a:pt x="598" y="838"/>
                  <a:pt x="819" y="0"/>
                  <a:pt x="1006" y="0"/>
                </a:cubicBezTo>
                <a:cubicBezTo>
                  <a:pt x="1193" y="0"/>
                  <a:pt x="1400" y="840"/>
                  <a:pt x="1555" y="1033"/>
                </a:cubicBezTo>
                <a:cubicBezTo>
                  <a:pt x="1710" y="1226"/>
                  <a:pt x="1878" y="1141"/>
                  <a:pt x="1939" y="1161"/>
                </a:cubicBezTo>
              </a:path>
            </a:pathLst>
          </a:custGeom>
          <a:solidFill>
            <a:srgbClr val="00FF00"/>
          </a:soli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3"/>
          <p:cNvSpPr>
            <a:spLocks/>
          </p:cNvSpPr>
          <p:nvPr/>
        </p:nvSpPr>
        <p:spPr bwMode="auto">
          <a:xfrm>
            <a:off x="267892" y="4345830"/>
            <a:ext cx="3078162" cy="428625"/>
          </a:xfrm>
          <a:custGeom>
            <a:avLst/>
            <a:gdLst>
              <a:gd name="T0" fmla="*/ 0 w 1939"/>
              <a:gd name="T1" fmla="*/ 2147483647 h 1228"/>
              <a:gd name="T2" fmla="*/ 2147483647 w 1939"/>
              <a:gd name="T3" fmla="*/ 2147483647 h 1228"/>
              <a:gd name="T4" fmla="*/ 2147483647 w 1939"/>
              <a:gd name="T5" fmla="*/ 0 h 1228"/>
              <a:gd name="T6" fmla="*/ 2147483647 w 1939"/>
              <a:gd name="T7" fmla="*/ 2147483647 h 1228"/>
              <a:gd name="T8" fmla="*/ 2147483647 w 1939"/>
              <a:gd name="T9" fmla="*/ 2147483647 h 1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9"/>
              <a:gd name="T16" fmla="*/ 0 h 1228"/>
              <a:gd name="T17" fmla="*/ 1939 w 1939"/>
              <a:gd name="T18" fmla="*/ 1228 h 1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9" h="1228">
                <a:moveTo>
                  <a:pt x="0" y="1170"/>
                </a:moveTo>
                <a:cubicBezTo>
                  <a:pt x="131" y="1199"/>
                  <a:pt x="262" y="1228"/>
                  <a:pt x="430" y="1033"/>
                </a:cubicBezTo>
                <a:cubicBezTo>
                  <a:pt x="598" y="838"/>
                  <a:pt x="819" y="0"/>
                  <a:pt x="1006" y="0"/>
                </a:cubicBezTo>
                <a:cubicBezTo>
                  <a:pt x="1193" y="0"/>
                  <a:pt x="1400" y="840"/>
                  <a:pt x="1555" y="1033"/>
                </a:cubicBezTo>
                <a:cubicBezTo>
                  <a:pt x="1710" y="1226"/>
                  <a:pt x="1878" y="1141"/>
                  <a:pt x="1939" y="1161"/>
                </a:cubicBez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89347" y="1412875"/>
            <a:ext cx="3207357" cy="359568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044060" y="1412876"/>
            <a:ext cx="4972940" cy="35956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3540642" y="3338623"/>
            <a:ext cx="297711" cy="627321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0" y="-2727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10257" name="Text Box 49"/>
          <p:cNvSpPr txBox="1">
            <a:spLocks noChangeArrowheads="1"/>
          </p:cNvSpPr>
          <p:nvPr/>
        </p:nvSpPr>
        <p:spPr bwMode="auto">
          <a:xfrm>
            <a:off x="2355566" y="1630924"/>
            <a:ext cx="702243" cy="52322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1m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10271" name="Line 64"/>
          <p:cNvSpPr>
            <a:spLocks noChangeShapeType="1"/>
          </p:cNvSpPr>
          <p:nvPr/>
        </p:nvSpPr>
        <p:spPr bwMode="auto">
          <a:xfrm>
            <a:off x="1455681" y="3881026"/>
            <a:ext cx="96639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85" name="Text Box 84"/>
          <p:cNvSpPr txBox="1">
            <a:spLocks noChangeArrowheads="1"/>
          </p:cNvSpPr>
          <p:nvPr/>
        </p:nvSpPr>
        <p:spPr bwMode="auto">
          <a:xfrm>
            <a:off x="5307320" y="4312764"/>
            <a:ext cx="174118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flavor mixing</a:t>
            </a:r>
          </a:p>
          <a:p>
            <a:r>
              <a:rPr lang="en-US" sz="2000" dirty="0" smtClean="0">
                <a:cs typeface="Times New Roman" pitchFamily="18" charset="0"/>
              </a:rPr>
              <a:t>in matter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0297" name="Text Box 97"/>
          <p:cNvSpPr txBox="1">
            <a:spLocks noChangeArrowheads="1"/>
          </p:cNvSpPr>
          <p:nvPr/>
        </p:nvSpPr>
        <p:spPr bwMode="auto">
          <a:xfrm>
            <a:off x="2228862" y="1145232"/>
            <a:ext cx="321875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propagation  in the Earth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65" name="Text Box 49"/>
          <p:cNvSpPr txBox="1">
            <a:spLocks noChangeArrowheads="1"/>
          </p:cNvSpPr>
          <p:nvPr/>
        </p:nvSpPr>
        <p:spPr bwMode="auto">
          <a:xfrm>
            <a:off x="2387465" y="2597659"/>
            <a:ext cx="702243" cy="52322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2m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2422078" y="3606245"/>
            <a:ext cx="70224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3m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69" name="Text Box 49"/>
          <p:cNvSpPr txBox="1">
            <a:spLocks noChangeArrowheads="1"/>
          </p:cNvSpPr>
          <p:nvPr/>
        </p:nvSpPr>
        <p:spPr bwMode="auto">
          <a:xfrm>
            <a:off x="867494" y="2174583"/>
            <a:ext cx="53677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Symbol" pitchFamily="18" charset="2"/>
              </a:rPr>
              <a:t>n</a:t>
            </a:r>
            <a:r>
              <a:rPr lang="en-US" sz="2800" baseline="-25000" dirty="0" err="1" smtClean="0">
                <a:latin typeface="Times New Roman" pitchFamily="18" charset="0"/>
              </a:rPr>
              <a:t>i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74" name="Text Box 49"/>
          <p:cNvSpPr txBox="1">
            <a:spLocks noChangeArrowheads="1"/>
          </p:cNvSpPr>
          <p:nvPr/>
        </p:nvSpPr>
        <p:spPr bwMode="auto">
          <a:xfrm>
            <a:off x="905560" y="3587517"/>
            <a:ext cx="53677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3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78" name="Line 21"/>
          <p:cNvSpPr>
            <a:spLocks noChangeShapeType="1"/>
          </p:cNvSpPr>
          <p:nvPr/>
        </p:nvSpPr>
        <p:spPr bwMode="auto">
          <a:xfrm flipV="1">
            <a:off x="3079075" y="1911458"/>
            <a:ext cx="1417646" cy="1100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 flipV="1">
            <a:off x="1404268" y="1922461"/>
            <a:ext cx="951298" cy="44879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auto">
          <a:xfrm flipV="1">
            <a:off x="3115064" y="2874200"/>
            <a:ext cx="137318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>
            <a:off x="1404268" y="2413784"/>
            <a:ext cx="975278" cy="460414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61"/>
          <p:cNvSpPr txBox="1">
            <a:spLocks noChangeArrowheads="1"/>
          </p:cNvSpPr>
          <p:nvPr/>
        </p:nvSpPr>
        <p:spPr bwMode="auto">
          <a:xfrm>
            <a:off x="5166680" y="3399753"/>
            <a:ext cx="97979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|U</a:t>
            </a:r>
            <a:r>
              <a:rPr lang="en-US" sz="2000" baseline="-25000" dirty="0" smtClean="0">
                <a:cs typeface="Times New Roman" pitchFamily="18" charset="0"/>
              </a:rPr>
              <a:t>e3</a:t>
            </a:r>
            <a:r>
              <a:rPr lang="en-US" sz="2000" dirty="0" smtClean="0">
                <a:cs typeface="Times New Roman" pitchFamily="18" charset="0"/>
              </a:rPr>
              <a:t>|</a:t>
            </a:r>
            <a:r>
              <a:rPr lang="en-US" sz="2000" baseline="30000" dirty="0" smtClean="0">
                <a:cs typeface="Times New Roman" pitchFamily="18" charset="0"/>
              </a:rPr>
              <a:t>2</a:t>
            </a:r>
            <a:r>
              <a:rPr lang="en-US" sz="2000" baseline="-25000" dirty="0" smtClean="0">
                <a:cs typeface="Times New Roman" pitchFamily="18" charset="0"/>
              </a:rPr>
              <a:t>  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>
            <a:off x="3100341" y="3891659"/>
            <a:ext cx="137727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61"/>
          <p:cNvSpPr txBox="1">
            <a:spLocks noChangeArrowheads="1"/>
          </p:cNvSpPr>
          <p:nvPr/>
        </p:nvSpPr>
        <p:spPr bwMode="auto">
          <a:xfrm>
            <a:off x="7151618" y="2193605"/>
            <a:ext cx="490629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P</a:t>
            </a:r>
            <a:r>
              <a:rPr lang="en-US" sz="2000" baseline="-25000" dirty="0" smtClean="0">
                <a:cs typeface="Times New Roman" pitchFamily="18" charset="0"/>
              </a:rPr>
              <a:t>ie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32" name="WordArt 4"/>
          <p:cNvSpPr>
            <a:spLocks noChangeArrowheads="1" noChangeShapeType="1" noTextEdit="1"/>
          </p:cNvSpPr>
          <p:nvPr/>
        </p:nvSpPr>
        <p:spPr bwMode="auto">
          <a:xfrm>
            <a:off x="304224" y="127596"/>
            <a:ext cx="6171004" cy="8473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Oscillations in the Earth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12061" y="4322758"/>
            <a:ext cx="245461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oscillations in</a:t>
            </a:r>
          </a:p>
          <a:p>
            <a:r>
              <a:rPr lang="en-IE" sz="2000" dirty="0" smtClean="0"/>
              <a:t>multi-layer medium</a:t>
            </a:r>
            <a:endParaRPr lang="en-IE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265946" y="5702115"/>
            <a:ext cx="1504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mixing at </a:t>
            </a:r>
          </a:p>
          <a:p>
            <a:r>
              <a:rPr lang="en-US" sz="2000" dirty="0" smtClean="0"/>
              <a:t>production</a:t>
            </a:r>
          </a:p>
          <a:p>
            <a:r>
              <a:rPr lang="en-US" sz="2000" dirty="0" smtClean="0"/>
              <a:t>in the Sun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01667" y="3572398"/>
            <a:ext cx="15957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P</a:t>
            </a:r>
            <a:r>
              <a:rPr lang="en-US" sz="2000" baseline="-25000" dirty="0" smtClean="0"/>
              <a:t>3e</a:t>
            </a:r>
            <a:r>
              <a:rPr lang="en-IE" sz="2000" dirty="0" smtClean="0"/>
              <a:t> =</a:t>
            </a:r>
            <a:r>
              <a:rPr lang="en-US" sz="2000" dirty="0" smtClean="0"/>
              <a:t> |U</a:t>
            </a:r>
            <a:r>
              <a:rPr lang="en-US" sz="2000" baseline="-25000" dirty="0" smtClean="0"/>
              <a:t>e3</a:t>
            </a:r>
            <a:r>
              <a:rPr lang="en-US" sz="2000" dirty="0" smtClean="0"/>
              <a:t>|</a:t>
            </a:r>
            <a:r>
              <a:rPr lang="en-US" sz="2000" baseline="30000" dirty="0" smtClean="0"/>
              <a:t>2</a:t>
            </a:r>
            <a:r>
              <a:rPr lang="en-IE" sz="2000" dirty="0" smtClean="0"/>
              <a:t>    </a:t>
            </a:r>
            <a:endParaRPr lang="en-IE" sz="2000" dirty="0"/>
          </a:p>
        </p:txBody>
      </p:sp>
      <p:sp>
        <p:nvSpPr>
          <p:cNvPr id="61" name="Line 21"/>
          <p:cNvSpPr>
            <a:spLocks noChangeShapeType="1"/>
          </p:cNvSpPr>
          <p:nvPr/>
        </p:nvSpPr>
        <p:spPr bwMode="auto">
          <a:xfrm flipV="1">
            <a:off x="4898248" y="3838494"/>
            <a:ext cx="119967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169878" y="5334485"/>
            <a:ext cx="1984553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P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 = |</a:t>
            </a:r>
            <a:r>
              <a:rPr lang="en-US" sz="2000" dirty="0" err="1" smtClean="0"/>
              <a:t>U</a:t>
            </a:r>
            <a:r>
              <a:rPr lang="en-US" sz="2000" baseline="-25000" dirty="0" err="1" smtClean="0"/>
              <a:t>ei</a:t>
            </a:r>
            <a:r>
              <a:rPr lang="en-US" sz="2000" baseline="30000" dirty="0" err="1" smtClean="0"/>
              <a:t>m</a:t>
            </a:r>
            <a:r>
              <a:rPr lang="en-US" sz="2000" dirty="0" smtClean="0"/>
              <a:t>(n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)|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sp>
        <p:nvSpPr>
          <p:cNvPr id="79" name="Oval 4"/>
          <p:cNvSpPr>
            <a:spLocks noChangeArrowheads="1"/>
          </p:cNvSpPr>
          <p:nvPr/>
        </p:nvSpPr>
        <p:spPr bwMode="auto">
          <a:xfrm>
            <a:off x="6109357" y="3464067"/>
            <a:ext cx="674131" cy="69563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4"/>
          <p:cNvSpPr>
            <a:spLocks noChangeArrowheads="1"/>
          </p:cNvSpPr>
          <p:nvPr/>
        </p:nvSpPr>
        <p:spPr bwMode="auto">
          <a:xfrm>
            <a:off x="6179763" y="2002168"/>
            <a:ext cx="674131" cy="69563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6298257" y="2016828"/>
            <a:ext cx="523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n</a:t>
            </a:r>
            <a:r>
              <a:rPr lang="en-US" sz="2800" baseline="-25000" dirty="0">
                <a:latin typeface="Times New Roman" pitchFamily="18" charset="0"/>
              </a:rPr>
              <a:t>e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6206448" y="3502453"/>
            <a:ext cx="523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n</a:t>
            </a:r>
            <a:r>
              <a:rPr lang="en-US" sz="2800" baseline="-25000" dirty="0">
                <a:latin typeface="Times New Roman" pitchFamily="18" charset="0"/>
              </a:rPr>
              <a:t>e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74146" y="4129465"/>
            <a:ext cx="45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 smtClean="0">
                <a:latin typeface="Symbol" pitchFamily="18" charset="2"/>
              </a:rPr>
              <a:t>S</a:t>
            </a:r>
            <a:endParaRPr lang="en-IE" sz="4000" dirty="0"/>
          </a:p>
        </p:txBody>
      </p:sp>
      <p:sp>
        <p:nvSpPr>
          <p:cNvPr id="58" name="Text Box 49"/>
          <p:cNvSpPr txBox="1">
            <a:spLocks noChangeArrowheads="1"/>
          </p:cNvSpPr>
          <p:nvPr/>
        </p:nvSpPr>
        <p:spPr bwMode="auto">
          <a:xfrm>
            <a:off x="4496721" y="1655306"/>
            <a:ext cx="702243" cy="52322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1m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84" name="Text Box 49"/>
          <p:cNvSpPr txBox="1">
            <a:spLocks noChangeArrowheads="1"/>
          </p:cNvSpPr>
          <p:nvPr/>
        </p:nvSpPr>
        <p:spPr bwMode="auto">
          <a:xfrm>
            <a:off x="4486088" y="3599808"/>
            <a:ext cx="702243" cy="52322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3m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85" name="Line 21"/>
          <p:cNvSpPr>
            <a:spLocks noChangeShapeType="1"/>
          </p:cNvSpPr>
          <p:nvPr/>
        </p:nvSpPr>
        <p:spPr bwMode="auto">
          <a:xfrm flipV="1">
            <a:off x="3121606" y="2002167"/>
            <a:ext cx="1375115" cy="81886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auto">
          <a:xfrm>
            <a:off x="3086322" y="2023434"/>
            <a:ext cx="1409174" cy="79760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2722693" y="5266162"/>
            <a:ext cx="34654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Adiabaticity</a:t>
            </a:r>
            <a:r>
              <a:rPr lang="en-US" sz="2000" dirty="0" smtClean="0"/>
              <a:t> violation at the border between layers </a:t>
            </a:r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auto">
          <a:xfrm flipV="1">
            <a:off x="5166680" y="2413783"/>
            <a:ext cx="1014613" cy="51391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>
            <a:off x="5230478" y="1921131"/>
            <a:ext cx="957671" cy="428855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5496558" y="1121994"/>
            <a:ext cx="1457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projection</a:t>
            </a:r>
            <a:endParaRPr lang="en-IE" sz="2000" dirty="0"/>
          </a:p>
        </p:txBody>
      </p:sp>
      <p:sp>
        <p:nvSpPr>
          <p:cNvPr id="91" name="TextBox 90"/>
          <p:cNvSpPr txBox="1"/>
          <p:nvPr/>
        </p:nvSpPr>
        <p:spPr>
          <a:xfrm>
            <a:off x="1135881" y="4184529"/>
            <a:ext cx="1741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mixing of mass states</a:t>
            </a:r>
          </a:p>
          <a:p>
            <a:r>
              <a:rPr lang="en-IE" sz="2000" dirty="0" smtClean="0"/>
              <a:t>in matter</a:t>
            </a:r>
            <a:endParaRPr lang="en-IE" sz="2000" dirty="0"/>
          </a:p>
        </p:txBody>
      </p:sp>
      <p:sp>
        <p:nvSpPr>
          <p:cNvPr id="92" name="TextBox 91"/>
          <p:cNvSpPr txBox="1"/>
          <p:nvPr/>
        </p:nvSpPr>
        <p:spPr>
          <a:xfrm rot="16200000">
            <a:off x="-907159" y="2718447"/>
            <a:ext cx="2746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surface of the Earth</a:t>
            </a:r>
            <a:endParaRPr lang="en-IE" sz="2000" dirty="0"/>
          </a:p>
        </p:txBody>
      </p:sp>
      <p:sp>
        <p:nvSpPr>
          <p:cNvPr id="93" name="TextBox 92"/>
          <p:cNvSpPr txBox="1"/>
          <p:nvPr/>
        </p:nvSpPr>
        <p:spPr>
          <a:xfrm>
            <a:off x="3100341" y="3163603"/>
            <a:ext cx="168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decouples</a:t>
            </a:r>
            <a:endParaRPr lang="en-IE" sz="2000" dirty="0"/>
          </a:p>
        </p:txBody>
      </p:sp>
      <p:sp>
        <p:nvSpPr>
          <p:cNvPr id="76" name="Text Box 49"/>
          <p:cNvSpPr txBox="1">
            <a:spLocks noChangeArrowheads="1"/>
          </p:cNvSpPr>
          <p:nvPr/>
        </p:nvSpPr>
        <p:spPr bwMode="auto">
          <a:xfrm>
            <a:off x="4485704" y="2611830"/>
            <a:ext cx="702243" cy="52322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n</a:t>
            </a:r>
            <a:r>
              <a:rPr lang="en-US" sz="2800" baseline="-25000" dirty="0" smtClean="0">
                <a:latin typeface="Times New Roman" pitchFamily="18" charset="0"/>
              </a:rPr>
              <a:t>2m</a:t>
            </a:r>
            <a:endParaRPr lang="en-US" sz="2800" dirty="0">
              <a:latin typeface="Symbol" pitchFamily="18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53894" y="328644"/>
            <a:ext cx="2143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Distance and phase matter</a:t>
            </a:r>
            <a:endParaRPr lang="en-IE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863307" y="2914947"/>
            <a:ext cx="90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i = 1,2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121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443205" y="4938674"/>
            <a:ext cx="3086265" cy="707886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127062" y="3853934"/>
            <a:ext cx="7006709" cy="9402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521611" y="212645"/>
            <a:ext cx="5974881" cy="7310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Oscillations in the Earth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855" y="1385709"/>
            <a:ext cx="65278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Incoherent fluxes of mass state arrive at the Earth.</a:t>
            </a:r>
          </a:p>
          <a:p>
            <a:r>
              <a:rPr lang="en-IE" sz="2000" dirty="0" smtClean="0"/>
              <a:t>They split into </a:t>
            </a:r>
            <a:r>
              <a:rPr lang="en-IE" sz="2000" dirty="0" err="1" smtClean="0"/>
              <a:t>eigenstates</a:t>
            </a:r>
            <a:r>
              <a:rPr lang="en-IE" sz="2000" dirty="0" smtClean="0"/>
              <a:t> in matter and oscillate.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137" y="2391909"/>
            <a:ext cx="4550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Mixing of the mass states in matter</a:t>
            </a:r>
            <a:endParaRPr lang="en-IE" sz="2000" dirty="0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371071" y="2760120"/>
            <a:ext cx="281724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 smtClean="0"/>
              <a:t>U</a:t>
            </a:r>
            <a:r>
              <a:rPr lang="en-US" sz="2400" baseline="30000" dirty="0" err="1" smtClean="0"/>
              <a:t>mass</a:t>
            </a:r>
            <a:r>
              <a:rPr lang="en-US" sz="2400" dirty="0" smtClean="0"/>
              <a:t> = U</a:t>
            </a:r>
            <a:r>
              <a:rPr lang="en-US" sz="2400" baseline="-25000" dirty="0" smtClean="0"/>
              <a:t>PMNS</a:t>
            </a:r>
            <a:r>
              <a:rPr lang="en-US" sz="2400" baseline="30000" dirty="0" smtClean="0"/>
              <a:t>+ </a:t>
            </a:r>
            <a:r>
              <a:rPr lang="en-US" sz="2400" dirty="0" smtClean="0"/>
              <a:t>U</a:t>
            </a:r>
            <a:r>
              <a:rPr lang="en-US" sz="2400" baseline="30000" dirty="0" smtClean="0"/>
              <a:t>m</a:t>
            </a:r>
            <a:r>
              <a:rPr lang="en-US" sz="2400" baseline="-25000" dirty="0" smtClean="0"/>
              <a:t>        </a:t>
            </a:r>
            <a:r>
              <a:rPr lang="en-US" sz="2400" dirty="0" smtClean="0"/>
              <a:t> </a:t>
            </a:r>
            <a:endParaRPr lang="en-US" sz="2400" i="1" dirty="0" smtClean="0"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346" y="3531059"/>
            <a:ext cx="1707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For 2</a:t>
            </a:r>
            <a:r>
              <a:rPr lang="en-IE" sz="2000" dirty="0" smtClean="0">
                <a:latin typeface="Symbol" pitchFamily="18" charset="2"/>
              </a:rPr>
              <a:t>n</a:t>
            </a:r>
            <a:r>
              <a:rPr lang="en-IE" sz="2000" dirty="0" smtClean="0"/>
              <a:t> case</a:t>
            </a:r>
            <a:endParaRPr lang="en-IE" sz="2000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303721" y="3928990"/>
            <a:ext cx="38418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           c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2</a:t>
            </a:r>
            <a:r>
              <a:rPr lang="en-US" sz="2000" dirty="0" smtClean="0">
                <a:latin typeface="Symbol" pitchFamily="18" charset="2"/>
              </a:rPr>
              <a:t>e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sin</a:t>
            </a:r>
            <a:r>
              <a:rPr lang="en-US" sz="2000" baseline="30000" dirty="0" smtClean="0"/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endParaRPr lang="en-US" sz="2000" dirty="0" smtClean="0"/>
          </a:p>
          <a:p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tx2"/>
                </a:solidFill>
              </a:rPr>
              <a:t>cos2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 </a:t>
            </a:r>
            <a:r>
              <a:rPr lang="en-US" sz="2000" dirty="0"/>
              <a:t>- </a:t>
            </a:r>
            <a:r>
              <a:rPr lang="en-US" sz="2000" dirty="0" smtClean="0"/>
              <a:t>c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2 </a:t>
            </a:r>
            <a:r>
              <a:rPr lang="en-US" sz="2000" dirty="0" smtClean="0">
                <a:latin typeface="Symbol" pitchFamily="18" charset="2"/>
              </a:rPr>
              <a:t>e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  </a:t>
            </a:r>
            <a:r>
              <a:rPr lang="en-US" sz="2000" dirty="0" smtClean="0"/>
              <a:t>+ sin</a:t>
            </a:r>
            <a:r>
              <a:rPr lang="en-US" sz="2000" baseline="30000" dirty="0" smtClean="0"/>
              <a:t>2</a:t>
            </a:r>
            <a:r>
              <a:rPr lang="en-US" sz="2000" dirty="0" smtClean="0">
                <a:solidFill>
                  <a:schemeClr val="tx2"/>
                </a:solidFill>
              </a:rPr>
              <a:t>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127062" y="4091539"/>
            <a:ext cx="124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</a:t>
            </a:r>
            <a:r>
              <a:rPr lang="en-US" sz="2000" dirty="0" smtClean="0"/>
              <a:t>sin</a:t>
            </a:r>
            <a:r>
              <a:rPr lang="en-US" sz="2000" baseline="30000" dirty="0" smtClean="0"/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IE" sz="2000" dirty="0" smtClean="0"/>
              <a:t>‘ =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869138" y="4091539"/>
            <a:ext cx="223285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=</a:t>
            </a:r>
            <a:r>
              <a:rPr lang="en-US" sz="2000" dirty="0" smtClean="0"/>
              <a:t> c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2 </a:t>
            </a:r>
            <a:r>
              <a:rPr lang="en-US" sz="2000" dirty="0" smtClean="0">
                <a:latin typeface="Symbol" pitchFamily="18" charset="2"/>
              </a:rPr>
              <a:t>e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sin</a:t>
            </a:r>
            <a:r>
              <a:rPr lang="en-US" sz="2000" baseline="30000" dirty="0" smtClean="0"/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r>
              <a:rPr lang="en-US" sz="2000" baseline="30000" dirty="0" smtClean="0"/>
              <a:t>m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940878" y="5020528"/>
            <a:ext cx="4181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determines smallness of effects</a:t>
            </a:r>
            <a:endParaRPr lang="en-IE" sz="2000" dirty="0"/>
          </a:p>
        </p:txBody>
      </p:sp>
      <p:sp>
        <p:nvSpPr>
          <p:cNvPr id="15" name="Freeform 23"/>
          <p:cNvSpPr>
            <a:spLocks/>
          </p:cNvSpPr>
          <p:nvPr/>
        </p:nvSpPr>
        <p:spPr bwMode="auto">
          <a:xfrm>
            <a:off x="2303722" y="4303213"/>
            <a:ext cx="3512288" cy="344296"/>
          </a:xfrm>
          <a:custGeom>
            <a:avLst/>
            <a:gdLst>
              <a:gd name="T0" fmla="*/ 0 w 2592"/>
              <a:gd name="T1" fmla="*/ 2147483647 h 288"/>
              <a:gd name="T2" fmla="*/ 2147483647 w 2592"/>
              <a:gd name="T3" fmla="*/ 2147483647 h 288"/>
              <a:gd name="T4" fmla="*/ 2147483647 w 2592"/>
              <a:gd name="T5" fmla="*/ 0 h 288"/>
              <a:gd name="T6" fmla="*/ 2147483647 w 2592"/>
              <a:gd name="T7" fmla="*/ 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2592"/>
              <a:gd name="T13" fmla="*/ 0 h 288"/>
              <a:gd name="T14" fmla="*/ 2592 w 2592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92" h="288">
                <a:moveTo>
                  <a:pt x="0" y="144"/>
                </a:moveTo>
                <a:lnTo>
                  <a:pt x="48" y="288"/>
                </a:lnTo>
                <a:lnTo>
                  <a:pt x="48" y="0"/>
                </a:lnTo>
                <a:lnTo>
                  <a:pt x="2592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314354" y="4271314"/>
            <a:ext cx="351228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443205" y="5043267"/>
            <a:ext cx="3409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e</a:t>
            </a:r>
            <a:r>
              <a:rPr lang="en-US" sz="2000" dirty="0" smtClean="0"/>
              <a:t>  =            = </a:t>
            </a:r>
            <a:r>
              <a:rPr lang="en-US" sz="2000" dirty="0" smtClean="0">
                <a:solidFill>
                  <a:schemeClr val="tx2"/>
                </a:solidFill>
              </a:rPr>
              <a:t>0.03 E</a:t>
            </a:r>
            <a:r>
              <a:rPr lang="en-US" sz="2000" baseline="-25000" dirty="0" smtClean="0">
                <a:solidFill>
                  <a:schemeClr val="tx2"/>
                </a:solidFill>
              </a:rPr>
              <a:t>10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latin typeface="Symbol" pitchFamily="18" charset="2"/>
              </a:rPr>
              <a:t>r</a:t>
            </a:r>
            <a:r>
              <a:rPr lang="en-US" sz="2000" baseline="-25000" dirty="0" smtClean="0"/>
              <a:t>2.6</a:t>
            </a:r>
            <a:endParaRPr lang="en-IE" sz="2000" dirty="0"/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2015979" y="4938674"/>
            <a:ext cx="9415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2V E </a:t>
            </a:r>
            <a:r>
              <a:rPr lang="en-US" sz="2000" dirty="0" smtClean="0">
                <a:latin typeface="Symbol" pitchFamily="18" charset="2"/>
              </a:rPr>
              <a:t> </a:t>
            </a:r>
          </a:p>
          <a:p>
            <a:r>
              <a:rPr lang="en-US" sz="2000" dirty="0" smtClean="0">
                <a:latin typeface="Symbol" pitchFamily="18" charset="2"/>
              </a:rPr>
              <a:t> D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21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066271" y="5284381"/>
            <a:ext cx="609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433936" y="5842014"/>
            <a:ext cx="166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/>
              <a:t>MeV</a:t>
            </a:r>
            <a:r>
              <a:rPr lang="en-IE" dirty="0" smtClean="0"/>
              <a:t> g/cm</a:t>
            </a:r>
            <a:r>
              <a:rPr lang="en-IE" baseline="30000" dirty="0" smtClean="0"/>
              <a:t>3</a:t>
            </a:r>
            <a:endParaRPr lang="en-IE" dirty="0"/>
          </a:p>
        </p:txBody>
      </p:sp>
      <p:sp>
        <p:nvSpPr>
          <p:cNvPr id="24" name="TextBox 23"/>
          <p:cNvSpPr txBox="1"/>
          <p:nvPr/>
        </p:nvSpPr>
        <p:spPr>
          <a:xfrm>
            <a:off x="5092616" y="5314308"/>
            <a:ext cx="2818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Low density regime</a:t>
            </a:r>
            <a:endParaRPr lang="en-IE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8410370" y="138211"/>
            <a:ext cx="66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**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139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521612" y="276440"/>
            <a:ext cx="3880267" cy="9982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Regeneration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6" name="Arc 5"/>
          <p:cNvSpPr/>
          <p:nvPr/>
        </p:nvSpPr>
        <p:spPr bwMode="auto">
          <a:xfrm>
            <a:off x="636238" y="1696010"/>
            <a:ext cx="4414210" cy="4407062"/>
          </a:xfrm>
          <a:prstGeom prst="arc">
            <a:avLst>
              <a:gd name="adj1" fmla="val 12101509"/>
              <a:gd name="adj2" fmla="val 20351920"/>
            </a:avLst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Arc 8"/>
          <p:cNvSpPr/>
          <p:nvPr/>
        </p:nvSpPr>
        <p:spPr bwMode="auto">
          <a:xfrm>
            <a:off x="866607" y="1924476"/>
            <a:ext cx="3949944" cy="4178596"/>
          </a:xfrm>
          <a:prstGeom prst="arc">
            <a:avLst>
              <a:gd name="adj1" fmla="val 12540389"/>
              <a:gd name="adj2" fmla="val 19933139"/>
            </a:avLst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521612" y="2070457"/>
            <a:ext cx="447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aseline="-25000" dirty="0" smtClean="0">
                <a:latin typeface="Times New Roman" pitchFamily="18" charset="0"/>
              </a:rPr>
              <a:t>1</a:t>
            </a:r>
            <a:endParaRPr lang="en-US" sz="2400" baseline="-25000" dirty="0">
              <a:latin typeface="Times New Roman" pitchFamily="18" charset="0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4635376" y="2209932"/>
            <a:ext cx="436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aseline="-25000" dirty="0" smtClean="0">
                <a:latin typeface="Times New Roman" pitchFamily="18" charset="0"/>
              </a:rPr>
              <a:t>e</a:t>
            </a:r>
            <a:endParaRPr lang="en-US" sz="2400" baseline="-25000" dirty="0"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521" y="5540684"/>
            <a:ext cx="8866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U</a:t>
            </a:r>
            <a:r>
              <a:rPr lang="en-IE" sz="2000" baseline="-25000" dirty="0" smtClean="0"/>
              <a:t>k,k-1</a:t>
            </a:r>
            <a:r>
              <a:rPr lang="en-IE" sz="2000" dirty="0" smtClean="0"/>
              <a:t> - describes change of basis of </a:t>
            </a:r>
            <a:r>
              <a:rPr lang="en-IE" sz="2000" dirty="0" err="1" smtClean="0"/>
              <a:t>eigenstates</a:t>
            </a:r>
            <a:r>
              <a:rPr lang="en-IE" sz="2000" dirty="0" smtClean="0"/>
              <a:t> between k and k-1 layers </a:t>
            </a:r>
            <a:endParaRPr lang="en-IE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826650" y="3096299"/>
            <a:ext cx="286811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S = </a:t>
            </a:r>
            <a:r>
              <a:rPr lang="en-IE" sz="2400" dirty="0" err="1" smtClean="0"/>
              <a:t>U</a:t>
            </a:r>
            <a:r>
              <a:rPr lang="en-IE" sz="2400" baseline="30000" dirty="0" err="1" smtClean="0"/>
              <a:t>m</a:t>
            </a:r>
            <a:r>
              <a:rPr lang="en-IE" sz="2400" baseline="-25000" dirty="0" err="1" smtClean="0"/>
              <a:t>n</a:t>
            </a:r>
            <a:r>
              <a:rPr lang="en-IE" sz="2400" dirty="0" smtClean="0"/>
              <a:t> </a:t>
            </a:r>
            <a:r>
              <a:rPr lang="en-IE" sz="2400" dirty="0" err="1" smtClean="0">
                <a:latin typeface="Symbol" pitchFamily="18" charset="2"/>
              </a:rPr>
              <a:t>P</a:t>
            </a:r>
            <a:r>
              <a:rPr lang="en-IE" sz="2400" baseline="-25000" dirty="0" err="1" smtClean="0"/>
              <a:t>k</a:t>
            </a:r>
            <a:r>
              <a:rPr lang="en-IE" sz="2400" dirty="0" smtClean="0"/>
              <a:t> D</a:t>
            </a:r>
            <a:r>
              <a:rPr lang="en-IE" sz="2400" baseline="-25000" dirty="0" smtClean="0"/>
              <a:t>k</a:t>
            </a:r>
            <a:r>
              <a:rPr lang="en-IE" sz="2400" dirty="0" smtClean="0"/>
              <a:t>U</a:t>
            </a:r>
            <a:r>
              <a:rPr lang="en-IE" sz="2400" baseline="-25000" dirty="0" smtClean="0"/>
              <a:t>k,k-1</a:t>
            </a:r>
            <a:r>
              <a:rPr lang="en-IE" sz="2400" dirty="0" smtClean="0"/>
              <a:t> </a:t>
            </a:r>
            <a:endParaRPr lang="en-IE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99740" y="3032231"/>
            <a:ext cx="476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0   1   2   3                                      n-1  n</a:t>
            </a:r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5156790" y="1349077"/>
            <a:ext cx="3668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Layers with slowly changing density and density jump</a:t>
            </a:r>
            <a:endParaRPr lang="en-IE" sz="2000" dirty="0"/>
          </a:p>
        </p:txBody>
      </p:sp>
      <p:sp>
        <p:nvSpPr>
          <p:cNvPr id="8" name="Arc 7"/>
          <p:cNvSpPr/>
          <p:nvPr/>
        </p:nvSpPr>
        <p:spPr bwMode="auto">
          <a:xfrm>
            <a:off x="1212113" y="2209932"/>
            <a:ext cx="3306730" cy="3723019"/>
          </a:xfrm>
          <a:prstGeom prst="arc">
            <a:avLst>
              <a:gd name="adj1" fmla="val 12745065"/>
              <a:gd name="adj2" fmla="val 19646478"/>
            </a:avLst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57504" y="2626249"/>
            <a:ext cx="4414210" cy="1169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645890" y="3693824"/>
            <a:ext cx="2849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err="1" smtClean="0"/>
              <a:t>flavor</a:t>
            </a:r>
            <a:r>
              <a:rPr lang="en-IE" sz="2000" dirty="0" smtClean="0"/>
              <a:t> mixing matrix,  </a:t>
            </a:r>
          </a:p>
          <a:p>
            <a:r>
              <a:rPr lang="en-IE" sz="2000" dirty="0" smtClean="0"/>
              <a:t>at the detector     </a:t>
            </a:r>
            <a:endParaRPr lang="en-IE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4348714" y="3345758"/>
            <a:ext cx="86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layers</a:t>
            </a:r>
            <a:endParaRPr lang="en-IE" dirty="0"/>
          </a:p>
        </p:txBody>
      </p:sp>
      <p:sp>
        <p:nvSpPr>
          <p:cNvPr id="25" name="TextBox 24"/>
          <p:cNvSpPr txBox="1"/>
          <p:nvPr/>
        </p:nvSpPr>
        <p:spPr>
          <a:xfrm>
            <a:off x="5624623" y="231765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Evolution matrix (matrix of transition amplitudes)</a:t>
            </a:r>
            <a:endParaRPr lang="en-IE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87686" y="4467633"/>
            <a:ext cx="6474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err="1" smtClean="0"/>
              <a:t>D</a:t>
            </a:r>
            <a:r>
              <a:rPr lang="en-IE" sz="2000" baseline="-25000" dirty="0" err="1" smtClean="0"/>
              <a:t>k</a:t>
            </a:r>
            <a:r>
              <a:rPr lang="en-IE" sz="2000" dirty="0" smtClean="0"/>
              <a:t>  - describe the adiabatic evolution within layers: </a:t>
            </a:r>
            <a:endParaRPr lang="en-IE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42877" y="4969032"/>
            <a:ext cx="33644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err="1" smtClean="0"/>
              <a:t>D</a:t>
            </a:r>
            <a:r>
              <a:rPr lang="en-IE" sz="2000" baseline="-25000" dirty="0" err="1" smtClean="0"/>
              <a:t>k</a:t>
            </a:r>
            <a:r>
              <a:rPr lang="en-IE" sz="2000" dirty="0" smtClean="0"/>
              <a:t> = </a:t>
            </a:r>
            <a:r>
              <a:rPr lang="en-IE" sz="2000" dirty="0" err="1" smtClean="0"/>
              <a:t>diag</a:t>
            </a:r>
            <a:r>
              <a:rPr lang="en-IE" sz="2000" dirty="0" smtClean="0"/>
              <a:t> (e         ,  e         )  </a:t>
            </a:r>
            <a:endParaRPr lang="en-IE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1872924" y="4882847"/>
            <a:ext cx="93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-0.5i</a:t>
            </a:r>
            <a:r>
              <a:rPr lang="en-IE" dirty="0" smtClean="0">
                <a:latin typeface="Symbol" pitchFamily="18" charset="2"/>
              </a:rPr>
              <a:t>f</a:t>
            </a:r>
            <a:r>
              <a:rPr lang="en-IE" baseline="-25000" dirty="0" smtClean="0">
                <a:latin typeface="Symbol" pitchFamily="18" charset="2"/>
              </a:rPr>
              <a:t>k</a:t>
            </a:r>
            <a:endParaRPr lang="en-IE" dirty="0"/>
          </a:p>
        </p:txBody>
      </p:sp>
      <p:sp>
        <p:nvSpPr>
          <p:cNvPr id="32" name="TextBox 31"/>
          <p:cNvSpPr txBox="1"/>
          <p:nvPr/>
        </p:nvSpPr>
        <p:spPr>
          <a:xfrm>
            <a:off x="4284901" y="4979665"/>
            <a:ext cx="24773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err="1" smtClean="0">
                <a:latin typeface="Symbol" pitchFamily="18" charset="2"/>
              </a:rPr>
              <a:t>f</a:t>
            </a:r>
            <a:r>
              <a:rPr lang="en-IE" sz="2000" baseline="-25000" dirty="0" err="1" smtClean="0">
                <a:latin typeface="Symbol" pitchFamily="18" charset="2"/>
              </a:rPr>
              <a:t>k</a:t>
            </a:r>
            <a:r>
              <a:rPr lang="en-IE" sz="2000" dirty="0" smtClean="0"/>
              <a:t> =  </a:t>
            </a:r>
            <a:r>
              <a:rPr lang="en-IE" sz="2000" dirty="0" err="1" smtClean="0"/>
              <a:t>dx</a:t>
            </a:r>
            <a:r>
              <a:rPr lang="en-IE" sz="2000" dirty="0" smtClean="0"/>
              <a:t>(H</a:t>
            </a:r>
            <a:r>
              <a:rPr lang="en-IE" sz="2000" baseline="-25000" dirty="0" smtClean="0"/>
              <a:t>2m</a:t>
            </a:r>
            <a:r>
              <a:rPr lang="en-IE" sz="2000" dirty="0" smtClean="0"/>
              <a:t> - H</a:t>
            </a:r>
            <a:r>
              <a:rPr lang="en-IE" sz="2000" baseline="-25000" dirty="0" smtClean="0"/>
              <a:t>1m</a:t>
            </a:r>
            <a:r>
              <a:rPr lang="en-IE" sz="2000" dirty="0" smtClean="0"/>
              <a:t>)</a:t>
            </a:r>
            <a:endParaRPr lang="en-IE" sz="2000" dirty="0"/>
          </a:p>
        </p:txBody>
      </p:sp>
      <p:sp>
        <p:nvSpPr>
          <p:cNvPr id="34" name="Freeform 33"/>
          <p:cNvSpPr/>
          <p:nvPr/>
        </p:nvSpPr>
        <p:spPr bwMode="auto">
          <a:xfrm>
            <a:off x="4801497" y="4961785"/>
            <a:ext cx="170121" cy="400110"/>
          </a:xfrm>
          <a:custGeom>
            <a:avLst/>
            <a:gdLst>
              <a:gd name="connsiteX0" fmla="*/ 170121 w 170121"/>
              <a:gd name="connsiteY0" fmla="*/ 115186 h 551120"/>
              <a:gd name="connsiteX1" fmla="*/ 85061 w 170121"/>
              <a:gd name="connsiteY1" fmla="*/ 62023 h 551120"/>
              <a:gd name="connsiteX2" fmla="*/ 63796 w 170121"/>
              <a:gd name="connsiteY2" fmla="*/ 487325 h 551120"/>
              <a:gd name="connsiteX3" fmla="*/ 0 w 170121"/>
              <a:gd name="connsiteY3" fmla="*/ 444795 h 551120"/>
              <a:gd name="connsiteX4" fmla="*/ 0 w 170121"/>
              <a:gd name="connsiteY4" fmla="*/ 444795 h 55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21" h="551120">
                <a:moveTo>
                  <a:pt x="170121" y="115186"/>
                </a:moveTo>
                <a:cubicBezTo>
                  <a:pt x="136451" y="57593"/>
                  <a:pt x="102782" y="0"/>
                  <a:pt x="85061" y="62023"/>
                </a:cubicBezTo>
                <a:cubicBezTo>
                  <a:pt x="67340" y="124046"/>
                  <a:pt x="77973" y="423530"/>
                  <a:pt x="63796" y="487325"/>
                </a:cubicBezTo>
                <a:cubicBezTo>
                  <a:pt x="49619" y="551120"/>
                  <a:pt x="0" y="444795"/>
                  <a:pt x="0" y="444795"/>
                </a:cubicBezTo>
                <a:lnTo>
                  <a:pt x="0" y="444795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19765" y="4864848"/>
            <a:ext cx="2381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adiabatic phase</a:t>
            </a:r>
          </a:p>
          <a:p>
            <a:r>
              <a:rPr lang="en-IE" sz="2000" dirty="0" smtClean="0"/>
              <a:t>acquired in k layer</a:t>
            </a:r>
            <a:endParaRPr lang="en-IE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969170" y="5869153"/>
            <a:ext cx="22860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U</a:t>
            </a:r>
            <a:r>
              <a:rPr lang="en-IE" sz="2000" baseline="-25000" dirty="0" smtClean="0"/>
              <a:t>k,k-1</a:t>
            </a:r>
            <a:r>
              <a:rPr lang="en-IE" sz="2000" dirty="0" smtClean="0"/>
              <a:t> = U(-</a:t>
            </a:r>
            <a:r>
              <a:rPr lang="en-IE" sz="2000" dirty="0" smtClean="0">
                <a:latin typeface="Symbol" pitchFamily="18" charset="2"/>
              </a:rPr>
              <a:t>Dq</a:t>
            </a:r>
            <a:r>
              <a:rPr lang="en-IE" sz="2000" baseline="-25000" dirty="0" smtClean="0"/>
              <a:t>k-1</a:t>
            </a:r>
            <a:r>
              <a:rPr lang="en-IE" sz="2000" dirty="0" smtClean="0">
                <a:latin typeface="Symbol" pitchFamily="18" charset="2"/>
              </a:rPr>
              <a:t> </a:t>
            </a:r>
            <a:r>
              <a:rPr lang="en-IE" sz="2000" dirty="0" smtClean="0"/>
              <a:t>)</a:t>
            </a:r>
            <a:endParaRPr lang="en-IE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317248" y="6301162"/>
            <a:ext cx="7146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Symbol" pitchFamily="18" charset="2"/>
              </a:rPr>
              <a:t>Dq</a:t>
            </a:r>
            <a:r>
              <a:rPr lang="en-IE" sz="2000" baseline="-25000" dirty="0" smtClean="0"/>
              <a:t>k-1 </a:t>
            </a:r>
            <a:r>
              <a:rPr lang="en-IE" sz="2000" dirty="0" smtClean="0"/>
              <a:t>-change of the mixing angle in matter after k-1 layer</a:t>
            </a:r>
            <a:endParaRPr lang="en-IE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2950395" y="4886385"/>
            <a:ext cx="93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0.5i</a:t>
            </a:r>
            <a:r>
              <a:rPr lang="en-IE" dirty="0" smtClean="0">
                <a:latin typeface="Symbol" pitchFamily="18" charset="2"/>
              </a:rPr>
              <a:t>f</a:t>
            </a:r>
            <a:r>
              <a:rPr lang="en-IE" baseline="-25000" dirty="0" smtClean="0">
                <a:latin typeface="Symbol" pitchFamily="18" charset="2"/>
              </a:rPr>
              <a:t>k</a:t>
            </a:r>
            <a:endParaRPr lang="en-IE" dirty="0"/>
          </a:p>
        </p:txBody>
      </p:sp>
      <p:sp>
        <p:nvSpPr>
          <p:cNvPr id="27" name="TextBox 26"/>
          <p:cNvSpPr txBox="1"/>
          <p:nvPr/>
        </p:nvSpPr>
        <p:spPr>
          <a:xfrm>
            <a:off x="4982251" y="341564"/>
            <a:ext cx="4040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A. </a:t>
            </a:r>
            <a:r>
              <a:rPr lang="en-IE" i="1" dirty="0" err="1" smtClean="0">
                <a:solidFill>
                  <a:srgbClr val="FF0000"/>
                </a:solidFill>
              </a:rPr>
              <a:t>Ioannisian</a:t>
            </a:r>
            <a:r>
              <a:rPr lang="en-IE" i="1" dirty="0" smtClean="0">
                <a:solidFill>
                  <a:srgbClr val="FF0000"/>
                </a:solidFill>
              </a:rPr>
              <a:t>, A. Smirnov, D. Wyler,  </a:t>
            </a:r>
            <a:br>
              <a:rPr lang="en-IE" i="1" dirty="0" smtClean="0">
                <a:solidFill>
                  <a:srgbClr val="FF0000"/>
                </a:solidFill>
              </a:rPr>
            </a:br>
            <a:r>
              <a:rPr lang="en-IE" i="1" dirty="0" err="1" smtClean="0">
                <a:solidFill>
                  <a:srgbClr val="FF0000"/>
                </a:solidFill>
              </a:rPr>
              <a:t>Phys.Rev</a:t>
            </a:r>
            <a:r>
              <a:rPr lang="en-IE" i="1" dirty="0" smtClean="0">
                <a:solidFill>
                  <a:srgbClr val="FF0000"/>
                </a:solidFill>
              </a:rPr>
              <a:t>. D96 (2017) no.3, 036005 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arXiv:1702.06097 [hep-ph] </a:t>
            </a:r>
          </a:p>
        </p:txBody>
      </p:sp>
      <p:sp>
        <p:nvSpPr>
          <p:cNvPr id="29" name="Right Arrow 28"/>
          <p:cNvSpPr/>
          <p:nvPr/>
        </p:nvSpPr>
        <p:spPr bwMode="auto">
          <a:xfrm rot="18097304">
            <a:off x="6251970" y="3462267"/>
            <a:ext cx="340237" cy="35481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10370" y="138211"/>
            <a:ext cx="66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**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95733" y="6025848"/>
            <a:ext cx="3825598" cy="729152"/>
          </a:xfrm>
          <a:prstGeom prst="rect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681108" y="191380"/>
            <a:ext cx="5092378" cy="764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Oscillation waves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344" y="1766973"/>
            <a:ext cx="780917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</a:t>
            </a:r>
            <a:r>
              <a:rPr lang="en-US" sz="2400" baseline="-25000" dirty="0" smtClean="0"/>
              <a:t>1e</a:t>
            </a:r>
            <a:r>
              <a:rPr lang="en-US" sz="2400" dirty="0" smtClean="0"/>
              <a:t> ~ c</a:t>
            </a:r>
            <a:r>
              <a:rPr lang="en-US" sz="2400" baseline="-25000" dirty="0" smtClean="0"/>
              <a:t>13</a:t>
            </a:r>
            <a:r>
              <a:rPr lang="en-US" sz="2400" baseline="30000" dirty="0" smtClean="0"/>
              <a:t>2 </a:t>
            </a:r>
            <a:r>
              <a:rPr lang="en-US" sz="2400" dirty="0" smtClean="0">
                <a:sym typeface="Wingdings" pitchFamily="2" charset="2"/>
              </a:rPr>
              <a:t>cos</a:t>
            </a:r>
            <a:r>
              <a:rPr lang="en-US" sz="2400" baseline="30000" dirty="0" smtClean="0">
                <a:sym typeface="Wingdings" pitchFamily="2" charset="2"/>
              </a:rPr>
              <a:t>2</a:t>
            </a:r>
            <a:r>
              <a:rPr lang="en-US" sz="2400" dirty="0" smtClean="0">
                <a:latin typeface="Symbol" pitchFamily="18" charset="2"/>
                <a:sym typeface="Wingdings" pitchFamily="2" charset="2"/>
              </a:rPr>
              <a:t>q</a:t>
            </a:r>
            <a:r>
              <a:rPr lang="en-US" sz="2400" baseline="-25000" dirty="0" smtClean="0">
                <a:sym typeface="Wingdings" pitchFamily="2" charset="2"/>
              </a:rPr>
              <a:t>n</a:t>
            </a:r>
            <a:r>
              <a:rPr lang="en-IE" sz="2400" baseline="30000" dirty="0" smtClean="0">
                <a:sym typeface="Wingdings" pitchFamily="2" charset="2"/>
              </a:rPr>
              <a:t>f</a:t>
            </a:r>
            <a:r>
              <a:rPr lang="en-IE" sz="2400" dirty="0" smtClean="0"/>
              <a:t> +</a:t>
            </a:r>
            <a:r>
              <a:rPr lang="en-US" sz="2400" dirty="0" smtClean="0"/>
              <a:t> c</a:t>
            </a:r>
            <a:r>
              <a:rPr lang="en-US" sz="2400" baseline="-25000" dirty="0" smtClean="0"/>
              <a:t>13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sin</a:t>
            </a:r>
            <a:r>
              <a:rPr lang="en-US" sz="2400" dirty="0" smtClean="0">
                <a:sym typeface="Wingdings" pitchFamily="2" charset="2"/>
              </a:rPr>
              <a:t>2</a:t>
            </a:r>
            <a:r>
              <a:rPr lang="en-US" sz="2400" dirty="0" smtClean="0">
                <a:latin typeface="Symbol" pitchFamily="18" charset="2"/>
                <a:sym typeface="Wingdings" pitchFamily="2" charset="2"/>
              </a:rPr>
              <a:t>q</a:t>
            </a:r>
            <a:r>
              <a:rPr lang="en-US" sz="2400" baseline="-25000" dirty="0" smtClean="0">
                <a:sym typeface="Wingdings" pitchFamily="2" charset="2"/>
              </a:rPr>
              <a:t>n</a:t>
            </a:r>
            <a:r>
              <a:rPr lang="en-IE" sz="2400" baseline="30000" dirty="0" smtClean="0">
                <a:sym typeface="Wingdings" pitchFamily="2" charset="2"/>
              </a:rPr>
              <a:t>f  </a:t>
            </a:r>
            <a:r>
              <a:rPr lang="en-IE" sz="2400" dirty="0" err="1" smtClean="0">
                <a:latin typeface="Symbol" pitchFamily="18" charset="2"/>
                <a:sym typeface="Wingdings" pitchFamily="2" charset="2"/>
              </a:rPr>
              <a:t>S</a:t>
            </a:r>
            <a:r>
              <a:rPr lang="en-IE" sz="2400" baseline="-25000" dirty="0" err="1" smtClean="0">
                <a:sym typeface="Wingdings" pitchFamily="2" charset="2"/>
              </a:rPr>
              <a:t>j</a:t>
            </a:r>
            <a:r>
              <a:rPr lang="en-IE" sz="2400" baseline="-25000" dirty="0" smtClean="0">
                <a:sym typeface="Wingdings" pitchFamily="2" charset="2"/>
              </a:rPr>
              <a:t> = 0 ...n-1</a:t>
            </a:r>
            <a:r>
              <a:rPr lang="en-IE" sz="2400" baseline="30000" dirty="0" smtClean="0">
                <a:sym typeface="Wingdings" pitchFamily="2" charset="2"/>
              </a:rPr>
              <a:t> </a:t>
            </a:r>
            <a:r>
              <a:rPr lang="en-IE" sz="2400" dirty="0" err="1" smtClean="0"/>
              <a:t>sin</a:t>
            </a:r>
            <a:r>
              <a:rPr lang="en-IE" sz="2400" dirty="0" err="1" smtClean="0">
                <a:latin typeface="Symbol" pitchFamily="18" charset="2"/>
              </a:rPr>
              <a:t>Dq</a:t>
            </a:r>
            <a:r>
              <a:rPr lang="en-IE" sz="2400" baseline="-25000" dirty="0" err="1" smtClean="0"/>
              <a:t>j</a:t>
            </a:r>
            <a:r>
              <a:rPr lang="en-IE" sz="2400" dirty="0" smtClean="0">
                <a:latin typeface="Symbol" pitchFamily="18" charset="2"/>
              </a:rPr>
              <a:t> </a:t>
            </a:r>
            <a:r>
              <a:rPr lang="en-IE" sz="2400" dirty="0" err="1" smtClean="0"/>
              <a:t>cos</a:t>
            </a:r>
            <a:r>
              <a:rPr lang="en-IE" sz="2400" dirty="0" smtClean="0">
                <a:latin typeface="Symbol" pitchFamily="18" charset="2"/>
              </a:rPr>
              <a:t> </a:t>
            </a:r>
            <a:r>
              <a:rPr lang="en-IE" sz="2400" dirty="0" err="1" smtClean="0">
                <a:latin typeface="Symbol" pitchFamily="18" charset="2"/>
              </a:rPr>
              <a:t>f</a:t>
            </a:r>
            <a:r>
              <a:rPr lang="en-IE" sz="2400" baseline="-25000" dirty="0" err="1" smtClean="0"/>
              <a:t>j</a:t>
            </a:r>
            <a:r>
              <a:rPr lang="en-IE" sz="2400" baseline="30000" dirty="0" err="1" smtClean="0">
                <a:sym typeface="Wingdings" pitchFamily="2" charset="2"/>
              </a:rPr>
              <a:t>after</a:t>
            </a:r>
            <a:r>
              <a:rPr lang="en-IE" sz="2400" dirty="0" smtClean="0"/>
              <a:t>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6556" y="2232837"/>
            <a:ext cx="1867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initial wave without density jumps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892595" y="3402418"/>
            <a:ext cx="1095154" cy="17224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987749" y="3402418"/>
            <a:ext cx="1095154" cy="172247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077590" y="3405955"/>
            <a:ext cx="1095154" cy="171893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67417" y="3391785"/>
            <a:ext cx="1095154" cy="173310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1892595" y="3519372"/>
            <a:ext cx="4593265" cy="203786"/>
          </a:xfrm>
          <a:custGeom>
            <a:avLst/>
            <a:gdLst>
              <a:gd name="connsiteX0" fmla="*/ 0 w 4593265"/>
              <a:gd name="connsiteY0" fmla="*/ 333154 h 334926"/>
              <a:gd name="connsiteX1" fmla="*/ 223283 w 4593265"/>
              <a:gd name="connsiteY1" fmla="*/ 24809 h 334926"/>
              <a:gd name="connsiteX2" fmla="*/ 425302 w 4593265"/>
              <a:gd name="connsiteY2" fmla="*/ 322521 h 334926"/>
              <a:gd name="connsiteX3" fmla="*/ 637953 w 4593265"/>
              <a:gd name="connsiteY3" fmla="*/ 24809 h 334926"/>
              <a:gd name="connsiteX4" fmla="*/ 829339 w 4593265"/>
              <a:gd name="connsiteY4" fmla="*/ 311888 h 334926"/>
              <a:gd name="connsiteX5" fmla="*/ 999460 w 4593265"/>
              <a:gd name="connsiteY5" fmla="*/ 24809 h 334926"/>
              <a:gd name="connsiteX6" fmla="*/ 1190846 w 4593265"/>
              <a:gd name="connsiteY6" fmla="*/ 311888 h 334926"/>
              <a:gd name="connsiteX7" fmla="*/ 1382232 w 4593265"/>
              <a:gd name="connsiteY7" fmla="*/ 35442 h 334926"/>
              <a:gd name="connsiteX8" fmla="*/ 1562986 w 4593265"/>
              <a:gd name="connsiteY8" fmla="*/ 322521 h 334926"/>
              <a:gd name="connsiteX9" fmla="*/ 1743739 w 4593265"/>
              <a:gd name="connsiteY9" fmla="*/ 14177 h 334926"/>
              <a:gd name="connsiteX10" fmla="*/ 1903228 w 4593265"/>
              <a:gd name="connsiteY10" fmla="*/ 322521 h 334926"/>
              <a:gd name="connsiteX11" fmla="*/ 2073349 w 4593265"/>
              <a:gd name="connsiteY11" fmla="*/ 14177 h 334926"/>
              <a:gd name="connsiteX12" fmla="*/ 2232837 w 4593265"/>
              <a:gd name="connsiteY12" fmla="*/ 311888 h 334926"/>
              <a:gd name="connsiteX13" fmla="*/ 2413590 w 4593265"/>
              <a:gd name="connsiteY13" fmla="*/ 24809 h 334926"/>
              <a:gd name="connsiteX14" fmla="*/ 2573079 w 4593265"/>
              <a:gd name="connsiteY14" fmla="*/ 311888 h 334926"/>
              <a:gd name="connsiteX15" fmla="*/ 2764465 w 4593265"/>
              <a:gd name="connsiteY15" fmla="*/ 14177 h 334926"/>
              <a:gd name="connsiteX16" fmla="*/ 2945218 w 4593265"/>
              <a:gd name="connsiteY16" fmla="*/ 290623 h 334926"/>
              <a:gd name="connsiteX17" fmla="*/ 3115339 w 4593265"/>
              <a:gd name="connsiteY17" fmla="*/ 14177 h 334926"/>
              <a:gd name="connsiteX18" fmla="*/ 3306725 w 4593265"/>
              <a:gd name="connsiteY18" fmla="*/ 333154 h 334926"/>
              <a:gd name="connsiteX19" fmla="*/ 3455581 w 4593265"/>
              <a:gd name="connsiteY19" fmla="*/ 24809 h 334926"/>
              <a:gd name="connsiteX20" fmla="*/ 3625702 w 4593265"/>
              <a:gd name="connsiteY20" fmla="*/ 311888 h 334926"/>
              <a:gd name="connsiteX21" fmla="*/ 3785190 w 4593265"/>
              <a:gd name="connsiteY21" fmla="*/ 3544 h 334926"/>
              <a:gd name="connsiteX22" fmla="*/ 3965944 w 4593265"/>
              <a:gd name="connsiteY22" fmla="*/ 322521 h 334926"/>
              <a:gd name="connsiteX23" fmla="*/ 4136065 w 4593265"/>
              <a:gd name="connsiteY23" fmla="*/ 3544 h 334926"/>
              <a:gd name="connsiteX24" fmla="*/ 4263656 w 4593265"/>
              <a:gd name="connsiteY24" fmla="*/ 301256 h 334926"/>
              <a:gd name="connsiteX25" fmla="*/ 4433777 w 4593265"/>
              <a:gd name="connsiteY25" fmla="*/ 14177 h 334926"/>
              <a:gd name="connsiteX26" fmla="*/ 4593265 w 4593265"/>
              <a:gd name="connsiteY26" fmla="*/ 301256 h 33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93265" h="334926">
                <a:moveTo>
                  <a:pt x="0" y="333154"/>
                </a:moveTo>
                <a:cubicBezTo>
                  <a:pt x="76199" y="179867"/>
                  <a:pt x="152399" y="26581"/>
                  <a:pt x="223283" y="24809"/>
                </a:cubicBezTo>
                <a:cubicBezTo>
                  <a:pt x="294167" y="23037"/>
                  <a:pt x="356190" y="322521"/>
                  <a:pt x="425302" y="322521"/>
                </a:cubicBezTo>
                <a:cubicBezTo>
                  <a:pt x="494414" y="322521"/>
                  <a:pt x="570614" y="26581"/>
                  <a:pt x="637953" y="24809"/>
                </a:cubicBezTo>
                <a:cubicBezTo>
                  <a:pt x="705292" y="23037"/>
                  <a:pt x="769088" y="311888"/>
                  <a:pt x="829339" y="311888"/>
                </a:cubicBezTo>
                <a:cubicBezTo>
                  <a:pt x="889590" y="311888"/>
                  <a:pt x="939209" y="24809"/>
                  <a:pt x="999460" y="24809"/>
                </a:cubicBezTo>
                <a:cubicBezTo>
                  <a:pt x="1059711" y="24809"/>
                  <a:pt x="1127051" y="310116"/>
                  <a:pt x="1190846" y="311888"/>
                </a:cubicBezTo>
                <a:cubicBezTo>
                  <a:pt x="1254641" y="313660"/>
                  <a:pt x="1320209" y="33670"/>
                  <a:pt x="1382232" y="35442"/>
                </a:cubicBezTo>
                <a:cubicBezTo>
                  <a:pt x="1444255" y="37214"/>
                  <a:pt x="1502735" y="326065"/>
                  <a:pt x="1562986" y="322521"/>
                </a:cubicBezTo>
                <a:cubicBezTo>
                  <a:pt x="1623237" y="318977"/>
                  <a:pt x="1687032" y="14177"/>
                  <a:pt x="1743739" y="14177"/>
                </a:cubicBezTo>
                <a:cubicBezTo>
                  <a:pt x="1800446" y="14177"/>
                  <a:pt x="1848293" y="322521"/>
                  <a:pt x="1903228" y="322521"/>
                </a:cubicBezTo>
                <a:cubicBezTo>
                  <a:pt x="1958163" y="322521"/>
                  <a:pt x="2018414" y="15949"/>
                  <a:pt x="2073349" y="14177"/>
                </a:cubicBezTo>
                <a:cubicBezTo>
                  <a:pt x="2128284" y="12405"/>
                  <a:pt x="2176130" y="310116"/>
                  <a:pt x="2232837" y="311888"/>
                </a:cubicBezTo>
                <a:cubicBezTo>
                  <a:pt x="2289544" y="313660"/>
                  <a:pt x="2356883" y="24809"/>
                  <a:pt x="2413590" y="24809"/>
                </a:cubicBezTo>
                <a:cubicBezTo>
                  <a:pt x="2470297" y="24809"/>
                  <a:pt x="2514600" y="313660"/>
                  <a:pt x="2573079" y="311888"/>
                </a:cubicBezTo>
                <a:cubicBezTo>
                  <a:pt x="2631558" y="310116"/>
                  <a:pt x="2702442" y="17721"/>
                  <a:pt x="2764465" y="14177"/>
                </a:cubicBezTo>
                <a:cubicBezTo>
                  <a:pt x="2826488" y="10633"/>
                  <a:pt x="2886739" y="290623"/>
                  <a:pt x="2945218" y="290623"/>
                </a:cubicBezTo>
                <a:cubicBezTo>
                  <a:pt x="3003697" y="290623"/>
                  <a:pt x="3055088" y="7089"/>
                  <a:pt x="3115339" y="14177"/>
                </a:cubicBezTo>
                <a:cubicBezTo>
                  <a:pt x="3175590" y="21265"/>
                  <a:pt x="3250018" y="331382"/>
                  <a:pt x="3306725" y="333154"/>
                </a:cubicBezTo>
                <a:cubicBezTo>
                  <a:pt x="3363432" y="334926"/>
                  <a:pt x="3402418" y="28353"/>
                  <a:pt x="3455581" y="24809"/>
                </a:cubicBezTo>
                <a:cubicBezTo>
                  <a:pt x="3508744" y="21265"/>
                  <a:pt x="3570767" y="315432"/>
                  <a:pt x="3625702" y="311888"/>
                </a:cubicBezTo>
                <a:cubicBezTo>
                  <a:pt x="3680637" y="308344"/>
                  <a:pt x="3728483" y="1772"/>
                  <a:pt x="3785190" y="3544"/>
                </a:cubicBezTo>
                <a:cubicBezTo>
                  <a:pt x="3841897" y="5316"/>
                  <a:pt x="3907465" y="322521"/>
                  <a:pt x="3965944" y="322521"/>
                </a:cubicBezTo>
                <a:cubicBezTo>
                  <a:pt x="4024423" y="322521"/>
                  <a:pt x="4086446" y="7088"/>
                  <a:pt x="4136065" y="3544"/>
                </a:cubicBezTo>
                <a:cubicBezTo>
                  <a:pt x="4185684" y="0"/>
                  <a:pt x="4214037" y="299484"/>
                  <a:pt x="4263656" y="301256"/>
                </a:cubicBezTo>
                <a:cubicBezTo>
                  <a:pt x="4313275" y="303028"/>
                  <a:pt x="4378842" y="14177"/>
                  <a:pt x="4433777" y="14177"/>
                </a:cubicBezTo>
                <a:cubicBezTo>
                  <a:pt x="4488712" y="14177"/>
                  <a:pt x="4540988" y="157716"/>
                  <a:pt x="4593265" y="301256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2987755" y="3783389"/>
            <a:ext cx="3466214" cy="528083"/>
          </a:xfrm>
          <a:custGeom>
            <a:avLst/>
            <a:gdLst>
              <a:gd name="connsiteX0" fmla="*/ 0 w 3466214"/>
              <a:gd name="connsiteY0" fmla="*/ 528083 h 528083"/>
              <a:gd name="connsiteX1" fmla="*/ 138224 w 3466214"/>
              <a:gd name="connsiteY1" fmla="*/ 60250 h 528083"/>
              <a:gd name="connsiteX2" fmla="*/ 287079 w 3466214"/>
              <a:gd name="connsiteY2" fmla="*/ 496185 h 528083"/>
              <a:gd name="connsiteX3" fmla="*/ 446568 w 3466214"/>
              <a:gd name="connsiteY3" fmla="*/ 60250 h 528083"/>
              <a:gd name="connsiteX4" fmla="*/ 595424 w 3466214"/>
              <a:gd name="connsiteY4" fmla="*/ 485553 h 528083"/>
              <a:gd name="connsiteX5" fmla="*/ 786810 w 3466214"/>
              <a:gd name="connsiteY5" fmla="*/ 38985 h 528083"/>
              <a:gd name="connsiteX6" fmla="*/ 935666 w 3466214"/>
              <a:gd name="connsiteY6" fmla="*/ 485553 h 528083"/>
              <a:gd name="connsiteX7" fmla="*/ 1052624 w 3466214"/>
              <a:gd name="connsiteY7" fmla="*/ 60250 h 528083"/>
              <a:gd name="connsiteX8" fmla="*/ 1222745 w 3466214"/>
              <a:gd name="connsiteY8" fmla="*/ 496185 h 528083"/>
              <a:gd name="connsiteX9" fmla="*/ 1382233 w 3466214"/>
              <a:gd name="connsiteY9" fmla="*/ 49618 h 528083"/>
              <a:gd name="connsiteX10" fmla="*/ 1541721 w 3466214"/>
              <a:gd name="connsiteY10" fmla="*/ 528083 h 528083"/>
              <a:gd name="connsiteX11" fmla="*/ 1711842 w 3466214"/>
              <a:gd name="connsiteY11" fmla="*/ 49618 h 528083"/>
              <a:gd name="connsiteX12" fmla="*/ 1871331 w 3466214"/>
              <a:gd name="connsiteY12" fmla="*/ 496185 h 528083"/>
              <a:gd name="connsiteX13" fmla="*/ 2020186 w 3466214"/>
              <a:gd name="connsiteY13" fmla="*/ 38985 h 528083"/>
              <a:gd name="connsiteX14" fmla="*/ 2169042 w 3466214"/>
              <a:gd name="connsiteY14" fmla="*/ 506818 h 528083"/>
              <a:gd name="connsiteX15" fmla="*/ 2317898 w 3466214"/>
              <a:gd name="connsiteY15" fmla="*/ 38985 h 528083"/>
              <a:gd name="connsiteX16" fmla="*/ 2488019 w 3466214"/>
              <a:gd name="connsiteY16" fmla="*/ 496185 h 528083"/>
              <a:gd name="connsiteX17" fmla="*/ 2668772 w 3466214"/>
              <a:gd name="connsiteY17" fmla="*/ 38985 h 528083"/>
              <a:gd name="connsiteX18" fmla="*/ 2817628 w 3466214"/>
              <a:gd name="connsiteY18" fmla="*/ 496185 h 528083"/>
              <a:gd name="connsiteX19" fmla="*/ 3009014 w 3466214"/>
              <a:gd name="connsiteY19" fmla="*/ 38985 h 528083"/>
              <a:gd name="connsiteX20" fmla="*/ 3168503 w 3466214"/>
              <a:gd name="connsiteY20" fmla="*/ 506818 h 528083"/>
              <a:gd name="connsiteX21" fmla="*/ 3327991 w 3466214"/>
              <a:gd name="connsiteY21" fmla="*/ 28353 h 528083"/>
              <a:gd name="connsiteX22" fmla="*/ 3466214 w 3466214"/>
              <a:gd name="connsiteY22" fmla="*/ 336697 h 52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66214" h="528083">
                <a:moveTo>
                  <a:pt x="0" y="528083"/>
                </a:moveTo>
                <a:cubicBezTo>
                  <a:pt x="45189" y="296824"/>
                  <a:pt x="90378" y="65566"/>
                  <a:pt x="138224" y="60250"/>
                </a:cubicBezTo>
                <a:cubicBezTo>
                  <a:pt x="186070" y="54934"/>
                  <a:pt x="235688" y="496185"/>
                  <a:pt x="287079" y="496185"/>
                </a:cubicBezTo>
                <a:cubicBezTo>
                  <a:pt x="338470" y="496185"/>
                  <a:pt x="395177" y="62022"/>
                  <a:pt x="446568" y="60250"/>
                </a:cubicBezTo>
                <a:cubicBezTo>
                  <a:pt x="497959" y="58478"/>
                  <a:pt x="538717" y="489097"/>
                  <a:pt x="595424" y="485553"/>
                </a:cubicBezTo>
                <a:cubicBezTo>
                  <a:pt x="652131" y="482009"/>
                  <a:pt x="730103" y="38985"/>
                  <a:pt x="786810" y="38985"/>
                </a:cubicBezTo>
                <a:cubicBezTo>
                  <a:pt x="843517" y="38985"/>
                  <a:pt x="891364" y="482009"/>
                  <a:pt x="935666" y="485553"/>
                </a:cubicBezTo>
                <a:cubicBezTo>
                  <a:pt x="979968" y="489097"/>
                  <a:pt x="1004778" y="58478"/>
                  <a:pt x="1052624" y="60250"/>
                </a:cubicBezTo>
                <a:cubicBezTo>
                  <a:pt x="1100470" y="62022"/>
                  <a:pt x="1167810" y="497957"/>
                  <a:pt x="1222745" y="496185"/>
                </a:cubicBezTo>
                <a:cubicBezTo>
                  <a:pt x="1277680" y="494413"/>
                  <a:pt x="1329070" y="44302"/>
                  <a:pt x="1382233" y="49618"/>
                </a:cubicBezTo>
                <a:cubicBezTo>
                  <a:pt x="1435396" y="54934"/>
                  <a:pt x="1486786" y="528083"/>
                  <a:pt x="1541721" y="528083"/>
                </a:cubicBezTo>
                <a:cubicBezTo>
                  <a:pt x="1596656" y="528083"/>
                  <a:pt x="1656907" y="54934"/>
                  <a:pt x="1711842" y="49618"/>
                </a:cubicBezTo>
                <a:cubicBezTo>
                  <a:pt x="1766777" y="44302"/>
                  <a:pt x="1819940" y="497957"/>
                  <a:pt x="1871331" y="496185"/>
                </a:cubicBezTo>
                <a:cubicBezTo>
                  <a:pt x="1922722" y="494413"/>
                  <a:pt x="1970568" y="37213"/>
                  <a:pt x="2020186" y="38985"/>
                </a:cubicBezTo>
                <a:cubicBezTo>
                  <a:pt x="2069804" y="40757"/>
                  <a:pt x="2119423" y="506818"/>
                  <a:pt x="2169042" y="506818"/>
                </a:cubicBezTo>
                <a:cubicBezTo>
                  <a:pt x="2218661" y="506818"/>
                  <a:pt x="2264735" y="40757"/>
                  <a:pt x="2317898" y="38985"/>
                </a:cubicBezTo>
                <a:cubicBezTo>
                  <a:pt x="2371061" y="37213"/>
                  <a:pt x="2429540" y="496185"/>
                  <a:pt x="2488019" y="496185"/>
                </a:cubicBezTo>
                <a:cubicBezTo>
                  <a:pt x="2546498" y="496185"/>
                  <a:pt x="2613837" y="38985"/>
                  <a:pt x="2668772" y="38985"/>
                </a:cubicBezTo>
                <a:cubicBezTo>
                  <a:pt x="2723707" y="38985"/>
                  <a:pt x="2760921" y="496185"/>
                  <a:pt x="2817628" y="496185"/>
                </a:cubicBezTo>
                <a:cubicBezTo>
                  <a:pt x="2874335" y="496185"/>
                  <a:pt x="2950535" y="37213"/>
                  <a:pt x="3009014" y="38985"/>
                </a:cubicBezTo>
                <a:cubicBezTo>
                  <a:pt x="3067493" y="40757"/>
                  <a:pt x="3115340" y="508590"/>
                  <a:pt x="3168503" y="506818"/>
                </a:cubicBezTo>
                <a:cubicBezTo>
                  <a:pt x="3221666" y="505046"/>
                  <a:pt x="3278373" y="56707"/>
                  <a:pt x="3327991" y="28353"/>
                </a:cubicBezTo>
                <a:cubicBezTo>
                  <a:pt x="3377610" y="0"/>
                  <a:pt x="3421912" y="168348"/>
                  <a:pt x="3466214" y="336697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4104167" y="4322105"/>
            <a:ext cx="2339169" cy="292395"/>
          </a:xfrm>
          <a:custGeom>
            <a:avLst/>
            <a:gdLst>
              <a:gd name="connsiteX0" fmla="*/ 0 w 2381693"/>
              <a:gd name="connsiteY0" fmla="*/ 292395 h 292395"/>
              <a:gd name="connsiteX1" fmla="*/ 170121 w 2381693"/>
              <a:gd name="connsiteY1" fmla="*/ 37213 h 292395"/>
              <a:gd name="connsiteX2" fmla="*/ 350875 w 2381693"/>
              <a:gd name="connsiteY2" fmla="*/ 271130 h 292395"/>
              <a:gd name="connsiteX3" fmla="*/ 552893 w 2381693"/>
              <a:gd name="connsiteY3" fmla="*/ 5316 h 292395"/>
              <a:gd name="connsiteX4" fmla="*/ 723014 w 2381693"/>
              <a:gd name="connsiteY4" fmla="*/ 292395 h 292395"/>
              <a:gd name="connsiteX5" fmla="*/ 935666 w 2381693"/>
              <a:gd name="connsiteY5" fmla="*/ 5316 h 292395"/>
              <a:gd name="connsiteX6" fmla="*/ 1105786 w 2381693"/>
              <a:gd name="connsiteY6" fmla="*/ 260497 h 292395"/>
              <a:gd name="connsiteX7" fmla="*/ 1307805 w 2381693"/>
              <a:gd name="connsiteY7" fmla="*/ 15948 h 292395"/>
              <a:gd name="connsiteX8" fmla="*/ 1488559 w 2381693"/>
              <a:gd name="connsiteY8" fmla="*/ 260497 h 292395"/>
              <a:gd name="connsiteX9" fmla="*/ 1679945 w 2381693"/>
              <a:gd name="connsiteY9" fmla="*/ 5316 h 292395"/>
              <a:gd name="connsiteX10" fmla="*/ 1850066 w 2381693"/>
              <a:gd name="connsiteY10" fmla="*/ 281762 h 292395"/>
              <a:gd name="connsiteX11" fmla="*/ 2030819 w 2381693"/>
              <a:gd name="connsiteY11" fmla="*/ 15948 h 292395"/>
              <a:gd name="connsiteX12" fmla="*/ 2243470 w 2381693"/>
              <a:gd name="connsiteY12" fmla="*/ 281762 h 292395"/>
              <a:gd name="connsiteX13" fmla="*/ 2381693 w 2381693"/>
              <a:gd name="connsiteY13" fmla="*/ 15948 h 29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81693" h="292395">
                <a:moveTo>
                  <a:pt x="0" y="292395"/>
                </a:moveTo>
                <a:cubicBezTo>
                  <a:pt x="55821" y="166576"/>
                  <a:pt x="111642" y="40757"/>
                  <a:pt x="170121" y="37213"/>
                </a:cubicBezTo>
                <a:cubicBezTo>
                  <a:pt x="228600" y="33669"/>
                  <a:pt x="287080" y="276446"/>
                  <a:pt x="350875" y="271130"/>
                </a:cubicBezTo>
                <a:cubicBezTo>
                  <a:pt x="414670" y="265814"/>
                  <a:pt x="490870" y="1772"/>
                  <a:pt x="552893" y="5316"/>
                </a:cubicBezTo>
                <a:cubicBezTo>
                  <a:pt x="614916" y="8860"/>
                  <a:pt x="659219" y="292395"/>
                  <a:pt x="723014" y="292395"/>
                </a:cubicBezTo>
                <a:cubicBezTo>
                  <a:pt x="786809" y="292395"/>
                  <a:pt x="871871" y="10632"/>
                  <a:pt x="935666" y="5316"/>
                </a:cubicBezTo>
                <a:cubicBezTo>
                  <a:pt x="999461" y="0"/>
                  <a:pt x="1043763" y="258725"/>
                  <a:pt x="1105786" y="260497"/>
                </a:cubicBezTo>
                <a:cubicBezTo>
                  <a:pt x="1167809" y="262269"/>
                  <a:pt x="1244010" y="15948"/>
                  <a:pt x="1307805" y="15948"/>
                </a:cubicBezTo>
                <a:cubicBezTo>
                  <a:pt x="1371600" y="15948"/>
                  <a:pt x="1426536" y="262269"/>
                  <a:pt x="1488559" y="260497"/>
                </a:cubicBezTo>
                <a:cubicBezTo>
                  <a:pt x="1550582" y="258725"/>
                  <a:pt x="1619694" y="1772"/>
                  <a:pt x="1679945" y="5316"/>
                </a:cubicBezTo>
                <a:cubicBezTo>
                  <a:pt x="1740196" y="8860"/>
                  <a:pt x="1791587" y="279990"/>
                  <a:pt x="1850066" y="281762"/>
                </a:cubicBezTo>
                <a:cubicBezTo>
                  <a:pt x="1908545" y="283534"/>
                  <a:pt x="1965252" y="15948"/>
                  <a:pt x="2030819" y="15948"/>
                </a:cubicBezTo>
                <a:cubicBezTo>
                  <a:pt x="2096386" y="15948"/>
                  <a:pt x="2184991" y="281762"/>
                  <a:pt x="2243470" y="281762"/>
                </a:cubicBezTo>
                <a:cubicBezTo>
                  <a:pt x="2301949" y="281762"/>
                  <a:pt x="2341821" y="148855"/>
                  <a:pt x="2381693" y="1594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5172744" y="4688962"/>
            <a:ext cx="1270592" cy="361507"/>
          </a:xfrm>
          <a:custGeom>
            <a:avLst/>
            <a:gdLst>
              <a:gd name="connsiteX0" fmla="*/ 0 w 1158949"/>
              <a:gd name="connsiteY0" fmla="*/ 361507 h 361507"/>
              <a:gd name="connsiteX1" fmla="*/ 191386 w 1158949"/>
              <a:gd name="connsiteY1" fmla="*/ 21265 h 361507"/>
              <a:gd name="connsiteX2" fmla="*/ 361507 w 1158949"/>
              <a:gd name="connsiteY2" fmla="*/ 350875 h 361507"/>
              <a:gd name="connsiteX3" fmla="*/ 531628 w 1158949"/>
              <a:gd name="connsiteY3" fmla="*/ 0 h 361507"/>
              <a:gd name="connsiteX4" fmla="*/ 680484 w 1158949"/>
              <a:gd name="connsiteY4" fmla="*/ 350875 h 361507"/>
              <a:gd name="connsiteX5" fmla="*/ 850604 w 1158949"/>
              <a:gd name="connsiteY5" fmla="*/ 10633 h 361507"/>
              <a:gd name="connsiteX6" fmla="*/ 1010093 w 1158949"/>
              <a:gd name="connsiteY6" fmla="*/ 340242 h 361507"/>
              <a:gd name="connsiteX7" fmla="*/ 1158949 w 1158949"/>
              <a:gd name="connsiteY7" fmla="*/ 21265 h 36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8949" h="361507">
                <a:moveTo>
                  <a:pt x="0" y="361507"/>
                </a:moveTo>
                <a:cubicBezTo>
                  <a:pt x="65567" y="192272"/>
                  <a:pt x="131135" y="23037"/>
                  <a:pt x="191386" y="21265"/>
                </a:cubicBezTo>
                <a:cubicBezTo>
                  <a:pt x="251637" y="19493"/>
                  <a:pt x="304800" y="354419"/>
                  <a:pt x="361507" y="350875"/>
                </a:cubicBezTo>
                <a:cubicBezTo>
                  <a:pt x="418214" y="347331"/>
                  <a:pt x="478465" y="0"/>
                  <a:pt x="531628" y="0"/>
                </a:cubicBezTo>
                <a:cubicBezTo>
                  <a:pt x="584791" y="0"/>
                  <a:pt x="627321" y="349103"/>
                  <a:pt x="680484" y="350875"/>
                </a:cubicBezTo>
                <a:cubicBezTo>
                  <a:pt x="733647" y="352647"/>
                  <a:pt x="795669" y="12405"/>
                  <a:pt x="850604" y="10633"/>
                </a:cubicBezTo>
                <a:cubicBezTo>
                  <a:pt x="905539" y="8861"/>
                  <a:pt x="958702" y="338470"/>
                  <a:pt x="1010093" y="340242"/>
                </a:cubicBezTo>
                <a:cubicBezTo>
                  <a:pt x="1061484" y="342014"/>
                  <a:pt x="1110216" y="181639"/>
                  <a:pt x="1158949" y="21265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Flowchart: Magnetic Disk 21"/>
          <p:cNvSpPr/>
          <p:nvPr/>
        </p:nvSpPr>
        <p:spPr bwMode="auto">
          <a:xfrm>
            <a:off x="6294474" y="3115344"/>
            <a:ext cx="1711842" cy="2264727"/>
          </a:xfrm>
          <a:prstGeom prst="flowChartMagneticDisk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4907" y="5625738"/>
            <a:ext cx="50923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the amplitude of wave:</a:t>
            </a:r>
            <a:r>
              <a:rPr lang="en-US" sz="2000" dirty="0" smtClean="0"/>
              <a:t> c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sin</a:t>
            </a:r>
            <a:r>
              <a:rPr lang="en-US" sz="2000" dirty="0" smtClean="0">
                <a:sym typeface="Wingdings" pitchFamily="2" charset="2"/>
              </a:rPr>
              <a:t>2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q</a:t>
            </a:r>
            <a:r>
              <a:rPr lang="en-US" sz="2000" baseline="-25000" dirty="0" smtClean="0">
                <a:sym typeface="Wingdings" pitchFamily="2" charset="2"/>
              </a:rPr>
              <a:t>n</a:t>
            </a:r>
            <a:r>
              <a:rPr lang="en-IE" sz="2000" baseline="30000" dirty="0" smtClean="0">
                <a:sym typeface="Wingdings" pitchFamily="2" charset="2"/>
              </a:rPr>
              <a:t>f  </a:t>
            </a:r>
            <a:r>
              <a:rPr lang="en-IE" sz="2000" dirty="0" err="1" smtClean="0"/>
              <a:t>sin</a:t>
            </a:r>
            <a:r>
              <a:rPr lang="en-IE" sz="2000" dirty="0" err="1" smtClean="0">
                <a:latin typeface="Symbol" pitchFamily="18" charset="2"/>
              </a:rPr>
              <a:t>Dq</a:t>
            </a:r>
            <a:r>
              <a:rPr lang="en-IE" sz="2000" baseline="-25000" dirty="0" err="1" smtClean="0"/>
              <a:t>j</a:t>
            </a:r>
            <a:r>
              <a:rPr lang="en-IE" sz="2000" dirty="0" smtClean="0">
                <a:latin typeface="Symbol" pitchFamily="18" charset="2"/>
              </a:rPr>
              <a:t> </a:t>
            </a:r>
            <a:r>
              <a:rPr lang="en-IE" sz="2000" dirty="0" smtClean="0"/>
              <a:t>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0731" y="5180016"/>
            <a:ext cx="10059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~</a:t>
            </a:r>
            <a:r>
              <a:rPr lang="en-IE" sz="2000" dirty="0" smtClean="0"/>
              <a:t> </a:t>
            </a:r>
            <a:r>
              <a:rPr lang="en-IE" sz="2000" dirty="0" err="1" smtClean="0">
                <a:latin typeface="Symbol" pitchFamily="18" charset="2"/>
              </a:rPr>
              <a:t>Dq</a:t>
            </a:r>
            <a:r>
              <a:rPr lang="en-IE" sz="2000" baseline="-25000" dirty="0" err="1" smtClean="0"/>
              <a:t>j</a:t>
            </a:r>
            <a:r>
              <a:rPr lang="en-IE" sz="2000" dirty="0" smtClean="0">
                <a:latin typeface="Symbol" pitchFamily="18" charset="2"/>
              </a:rPr>
              <a:t> </a:t>
            </a:r>
            <a:r>
              <a:rPr lang="en-IE" sz="2000" dirty="0" smtClean="0"/>
              <a:t>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85860" y="5496480"/>
            <a:ext cx="1775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superposition of waves</a:t>
            </a:r>
            <a:endParaRPr lang="en-IE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17311" y="1223453"/>
            <a:ext cx="723375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The lowest order plus waves emitted from different jumps </a:t>
            </a:r>
            <a:endParaRPr lang="en-IE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828159" y="2232837"/>
            <a:ext cx="1232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sum over </a:t>
            </a:r>
          </a:p>
          <a:p>
            <a:r>
              <a:rPr lang="en-IE" dirty="0" smtClean="0"/>
              <a:t>density jumps</a:t>
            </a:r>
            <a:endParaRPr lang="en-IE" dirty="0"/>
          </a:p>
        </p:txBody>
      </p:sp>
      <p:sp>
        <p:nvSpPr>
          <p:cNvPr id="23" name="TextBox 22"/>
          <p:cNvSpPr txBox="1"/>
          <p:nvPr/>
        </p:nvSpPr>
        <p:spPr>
          <a:xfrm>
            <a:off x="7464134" y="2200938"/>
            <a:ext cx="1913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total phase </a:t>
            </a:r>
          </a:p>
          <a:p>
            <a:r>
              <a:rPr lang="en-IE" dirty="0" smtClean="0"/>
              <a:t>acquired after </a:t>
            </a:r>
          </a:p>
          <a:p>
            <a:r>
              <a:rPr lang="en-IE" dirty="0" smtClean="0"/>
              <a:t>jump j</a:t>
            </a:r>
            <a:endParaRPr lang="en-IE" dirty="0"/>
          </a:p>
        </p:txBody>
      </p:sp>
      <p:sp>
        <p:nvSpPr>
          <p:cNvPr id="26" name="TextBox 25"/>
          <p:cNvSpPr txBox="1"/>
          <p:nvPr/>
        </p:nvSpPr>
        <p:spPr>
          <a:xfrm>
            <a:off x="795733" y="6151201"/>
            <a:ext cx="3211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sin </a:t>
            </a:r>
            <a:r>
              <a:rPr lang="en-IE" sz="2000" dirty="0" err="1" smtClean="0">
                <a:latin typeface="Symbol" pitchFamily="18" charset="2"/>
              </a:rPr>
              <a:t>Dq</a:t>
            </a:r>
            <a:r>
              <a:rPr lang="en-IE" sz="2000" baseline="-25000" dirty="0" err="1" smtClean="0"/>
              <a:t>j</a:t>
            </a:r>
            <a:r>
              <a:rPr lang="en-IE" sz="2000" dirty="0" smtClean="0"/>
              <a:t> =</a:t>
            </a:r>
            <a:r>
              <a:rPr lang="en-US" sz="2000" dirty="0" smtClean="0"/>
              <a:t> c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2</a:t>
            </a:r>
            <a:r>
              <a:rPr lang="en-US" sz="2000" dirty="0" smtClean="0">
                <a:sym typeface="Wingdings" pitchFamily="2" charset="2"/>
              </a:rPr>
              <a:t>sin2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q</a:t>
            </a:r>
            <a:r>
              <a:rPr lang="en-US" sz="2000" baseline="-25000" dirty="0" smtClean="0">
                <a:sym typeface="Wingdings" pitchFamily="2" charset="2"/>
              </a:rPr>
              <a:t>12 </a:t>
            </a:r>
            <a:r>
              <a:rPr lang="en-IE" sz="2000" dirty="0" err="1" smtClean="0">
                <a:latin typeface="Symbol" pitchFamily="18" charset="2"/>
              </a:rPr>
              <a:t>D</a:t>
            </a:r>
            <a:r>
              <a:rPr lang="en-IE" sz="2000" dirty="0" err="1" smtClean="0"/>
              <a:t>V</a:t>
            </a:r>
            <a:r>
              <a:rPr lang="en-IE" sz="2000" baseline="-25000" dirty="0" err="1" smtClean="0"/>
              <a:t>j</a:t>
            </a:r>
            <a:endParaRPr lang="en-IE" sz="2000" dirty="0" smtClean="0"/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682710" y="6047114"/>
            <a:ext cx="9386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  E </a:t>
            </a:r>
            <a:r>
              <a:rPr lang="en-US" sz="2000" dirty="0" smtClean="0">
                <a:latin typeface="Symbol" pitchFamily="18" charset="2"/>
              </a:rPr>
              <a:t>  D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21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3771600" y="6403884"/>
            <a:ext cx="62602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8410370" y="138211"/>
            <a:ext cx="66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**</a:t>
            </a:r>
            <a:endParaRPr lang="en-I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139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Arc 5"/>
          <p:cNvSpPr/>
          <p:nvPr/>
        </p:nvSpPr>
        <p:spPr bwMode="auto">
          <a:xfrm>
            <a:off x="636238" y="1696010"/>
            <a:ext cx="4414210" cy="4407062"/>
          </a:xfrm>
          <a:prstGeom prst="arc">
            <a:avLst>
              <a:gd name="adj1" fmla="val 12101509"/>
              <a:gd name="adj2" fmla="val 20351920"/>
            </a:avLst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Arc 8"/>
          <p:cNvSpPr/>
          <p:nvPr/>
        </p:nvSpPr>
        <p:spPr bwMode="auto">
          <a:xfrm>
            <a:off x="866607" y="1924476"/>
            <a:ext cx="3949944" cy="4178596"/>
          </a:xfrm>
          <a:prstGeom prst="arc">
            <a:avLst>
              <a:gd name="adj1" fmla="val 12540389"/>
              <a:gd name="adj2" fmla="val 19933139"/>
            </a:avLst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521612" y="2070457"/>
            <a:ext cx="447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aseline="-25000" dirty="0" smtClean="0">
                <a:latin typeface="Times New Roman" pitchFamily="18" charset="0"/>
              </a:rPr>
              <a:t>1</a:t>
            </a:r>
            <a:endParaRPr lang="en-US" sz="2400" baseline="-25000" dirty="0">
              <a:latin typeface="Times New Roman" pitchFamily="18" charset="0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4635376" y="1979099"/>
            <a:ext cx="436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aseline="-25000" dirty="0" smtClean="0">
                <a:latin typeface="Times New Roman" pitchFamily="18" charset="0"/>
              </a:rPr>
              <a:t>e</a:t>
            </a:r>
            <a:endParaRPr lang="en-US" sz="2400" baseline="-25000" dirty="0"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9740" y="3032231"/>
            <a:ext cx="476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0   1   2   3                                      n-1  n</a:t>
            </a:r>
            <a:endParaRPr lang="en-IE" dirty="0"/>
          </a:p>
        </p:txBody>
      </p:sp>
      <p:sp>
        <p:nvSpPr>
          <p:cNvPr id="8" name="Arc 7"/>
          <p:cNvSpPr/>
          <p:nvPr/>
        </p:nvSpPr>
        <p:spPr bwMode="auto">
          <a:xfrm>
            <a:off x="1212113" y="2209932"/>
            <a:ext cx="3306730" cy="3723019"/>
          </a:xfrm>
          <a:prstGeom prst="arc">
            <a:avLst>
              <a:gd name="adj1" fmla="val 12745065"/>
              <a:gd name="adj2" fmla="val 19646478"/>
            </a:avLst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38514" y="2626249"/>
            <a:ext cx="4414210" cy="1169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5932541" y="157804"/>
            <a:ext cx="3125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IE" i="1" dirty="0" err="1" smtClean="0">
                <a:solidFill>
                  <a:srgbClr val="FF0000"/>
                </a:solidFill>
              </a:rPr>
              <a:t>Ioannisian</a:t>
            </a:r>
            <a:r>
              <a:rPr lang="en-IE" i="1" dirty="0" smtClean="0">
                <a:solidFill>
                  <a:srgbClr val="FF0000"/>
                </a:solidFill>
              </a:rPr>
              <a:t>, A. Smirnov, </a:t>
            </a:r>
          </a:p>
          <a:p>
            <a:pPr marL="342900" indent="-342900"/>
            <a:r>
              <a:rPr lang="en-IE" i="1" dirty="0" smtClean="0">
                <a:solidFill>
                  <a:srgbClr val="FF0000"/>
                </a:solidFill>
              </a:rPr>
              <a:t>D. Wyler,  </a:t>
            </a:r>
            <a:r>
              <a:rPr lang="en-IE" i="1" dirty="0" err="1" smtClean="0">
                <a:solidFill>
                  <a:srgbClr val="FF0000"/>
                </a:solidFill>
              </a:rPr>
              <a:t>Phys.Rev</a:t>
            </a:r>
            <a:r>
              <a:rPr lang="en-IE" i="1" dirty="0" smtClean="0">
                <a:solidFill>
                  <a:srgbClr val="FF0000"/>
                </a:solidFill>
              </a:rPr>
              <a:t>. D96 </a:t>
            </a:r>
          </a:p>
          <a:p>
            <a:pPr marL="342900" indent="-342900"/>
            <a:r>
              <a:rPr lang="en-IE" i="1" dirty="0" smtClean="0">
                <a:solidFill>
                  <a:srgbClr val="FF0000"/>
                </a:solidFill>
              </a:rPr>
              <a:t>(2017) no.3, 036005 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arXiv:1702.06097 [hep-ph] </a:t>
            </a:r>
          </a:p>
        </p:txBody>
      </p:sp>
      <p:sp>
        <p:nvSpPr>
          <p:cNvPr id="29" name="WordArt 11"/>
          <p:cNvSpPr>
            <a:spLocks noChangeArrowheads="1" noChangeShapeType="1" noTextEdit="1"/>
          </p:cNvSpPr>
          <p:nvPr/>
        </p:nvSpPr>
        <p:spPr bwMode="auto">
          <a:xfrm>
            <a:off x="256586" y="170114"/>
            <a:ext cx="5017155" cy="828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Scanning the Earth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99740" y="1924476"/>
            <a:ext cx="4252984" cy="8043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96479" y="1234345"/>
            <a:ext cx="4038517" cy="149802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1509823" y="584803"/>
            <a:ext cx="3242901" cy="214730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Can 46"/>
          <p:cNvSpPr/>
          <p:nvPr/>
        </p:nvSpPr>
        <p:spPr bwMode="auto">
          <a:xfrm>
            <a:off x="4657020" y="2532122"/>
            <a:ext cx="223284" cy="359934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8" name="32-Point Star 47"/>
          <p:cNvSpPr/>
          <p:nvPr/>
        </p:nvSpPr>
        <p:spPr bwMode="auto">
          <a:xfrm>
            <a:off x="154218" y="1669722"/>
            <a:ext cx="542261" cy="509507"/>
          </a:xfrm>
          <a:prstGeom prst="star3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9" name="Picture 48" descr="ErrorPlotSD5yea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5376" y="3138989"/>
            <a:ext cx="4423145" cy="3591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7070636" y="3306743"/>
            <a:ext cx="200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dip: cancellation of waves</a:t>
            </a:r>
            <a:endParaRPr lang="en-IE" dirty="0"/>
          </a:p>
        </p:txBody>
      </p:sp>
      <p:sp>
        <p:nvSpPr>
          <p:cNvPr id="51" name="Right Arrow 50"/>
          <p:cNvSpPr/>
          <p:nvPr/>
        </p:nvSpPr>
        <p:spPr bwMode="auto">
          <a:xfrm rot="5400000">
            <a:off x="8293398" y="3758613"/>
            <a:ext cx="361507" cy="35087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V="1">
            <a:off x="6039287" y="3891518"/>
            <a:ext cx="0" cy="23509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2690043" y="636107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nadir angle </a:t>
            </a:r>
            <a:r>
              <a:rPr lang="en-IE" dirty="0" smtClean="0">
                <a:sym typeface="Wingdings" pitchFamily="2" charset="2"/>
              </a:rPr>
              <a:t></a:t>
            </a:r>
            <a:endParaRPr lang="en-IE" dirty="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5380071" y="5276559"/>
            <a:ext cx="78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core</a:t>
            </a:r>
            <a:endParaRPr lang="en-IE" dirty="0"/>
          </a:p>
        </p:txBody>
      </p:sp>
      <p:sp>
        <p:nvSpPr>
          <p:cNvPr id="56" name="TextBox 55"/>
          <p:cNvSpPr txBox="1"/>
          <p:nvPr/>
        </p:nvSpPr>
        <p:spPr>
          <a:xfrm>
            <a:off x="1722482" y="5020334"/>
            <a:ext cx="2158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</a:t>
            </a:r>
            <a:r>
              <a:rPr lang="en-IE" sz="2000" baseline="-25000" dirty="0" smtClean="0"/>
              <a:t>DN</a:t>
            </a:r>
            <a:r>
              <a:rPr lang="en-IE" sz="2000" dirty="0" smtClean="0"/>
              <a:t> =           - 1</a:t>
            </a:r>
            <a:endParaRPr lang="en-IE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2498660" y="4880443"/>
            <a:ext cx="935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N </a:t>
            </a:r>
            <a:r>
              <a:rPr lang="en-IE" sz="2000" dirty="0" smtClean="0">
                <a:latin typeface="Symbol" pitchFamily="18" charset="2"/>
              </a:rPr>
              <a:t>(h) </a:t>
            </a:r>
          </a:p>
          <a:p>
            <a:r>
              <a:rPr lang="en-IE" sz="2000" dirty="0" smtClean="0"/>
              <a:t>  D</a:t>
            </a:r>
            <a:endParaRPr lang="en-IE" sz="2000" dirty="0"/>
          </a:p>
        </p:txBody>
      </p:sp>
      <p:cxnSp>
        <p:nvCxnSpPr>
          <p:cNvPr id="59" name="Straight Connector 58"/>
          <p:cNvCxnSpPr/>
          <p:nvPr/>
        </p:nvCxnSpPr>
        <p:spPr bwMode="auto">
          <a:xfrm>
            <a:off x="2541193" y="5241866"/>
            <a:ext cx="61667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1311275" y="4529491"/>
            <a:ext cx="291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Day –Night asymmetry</a:t>
            </a:r>
            <a:endParaRPr lang="en-IE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693404" y="2773134"/>
            <a:ext cx="30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Integration above 11 </a:t>
            </a:r>
            <a:r>
              <a:rPr lang="en-IE" dirty="0" err="1" smtClean="0"/>
              <a:t>MeV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362885" y="223280"/>
            <a:ext cx="4393352" cy="822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Super-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Kamiokande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 results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172" y="4136064"/>
            <a:ext cx="946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turn</a:t>
            </a:r>
          </a:p>
          <a:p>
            <a:r>
              <a:rPr lang="en-IE" dirty="0" smtClean="0"/>
              <a:t>down?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4756237" y="258763"/>
            <a:ext cx="439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Super-</a:t>
            </a:r>
            <a:r>
              <a:rPr lang="en-IE" i="1" dirty="0" err="1" smtClean="0">
                <a:solidFill>
                  <a:srgbClr val="FF0000"/>
                </a:solidFill>
              </a:rPr>
              <a:t>Kamiokande</a:t>
            </a:r>
            <a:r>
              <a:rPr lang="en-IE" i="1" dirty="0" smtClean="0">
                <a:solidFill>
                  <a:srgbClr val="FF0000"/>
                </a:solidFill>
              </a:rPr>
              <a:t> Coll.  K. Abe et al,  2312.12907 [hep-ex]</a:t>
            </a:r>
          </a:p>
        </p:txBody>
      </p:sp>
      <p:pic>
        <p:nvPicPr>
          <p:cNvPr id="10" name="Picture 9" descr="sol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2474" y="2115853"/>
            <a:ext cx="4649751" cy="30519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60698" y="1722474"/>
            <a:ext cx="339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/>
              <a:t>E</a:t>
            </a:r>
            <a:r>
              <a:rPr lang="en-IE" baseline="-25000" dirty="0" err="1" smtClean="0"/>
              <a:t>e</a:t>
            </a:r>
            <a:r>
              <a:rPr lang="en-IE" baseline="-25000" dirty="0" smtClean="0"/>
              <a:t> </a:t>
            </a:r>
            <a:r>
              <a:rPr lang="en-IE" baseline="-25000" dirty="0" err="1" smtClean="0"/>
              <a:t>rec</a:t>
            </a:r>
            <a:r>
              <a:rPr lang="en-IE" dirty="0" smtClean="0"/>
              <a:t>  =  3.5 – 19.5 </a:t>
            </a:r>
            <a:r>
              <a:rPr lang="en-IE" dirty="0" err="1" smtClean="0"/>
              <a:t>MeV</a:t>
            </a:r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386612" y="133350"/>
            <a:ext cx="3866411" cy="822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S-K spectrum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9760" y="6293862"/>
            <a:ext cx="48499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Data/MC(no-</a:t>
            </a:r>
            <a:r>
              <a:rPr lang="en-IE" sz="2000" dirty="0" err="1" smtClean="0"/>
              <a:t>osc</a:t>
            </a:r>
            <a:r>
              <a:rPr lang="en-IE" sz="2000" dirty="0" smtClean="0"/>
              <a:t>) = 0.4486 +/- 0.0062 </a:t>
            </a:r>
            <a:endParaRPr lang="en-IE" sz="2000" dirty="0"/>
          </a:p>
        </p:txBody>
      </p:sp>
      <p:sp>
        <p:nvSpPr>
          <p:cNvPr id="9" name="Right Arrow 8"/>
          <p:cNvSpPr/>
          <p:nvPr/>
        </p:nvSpPr>
        <p:spPr bwMode="auto">
          <a:xfrm>
            <a:off x="1173046" y="3636313"/>
            <a:ext cx="382788" cy="3721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6611" y="3451647"/>
            <a:ext cx="946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upturn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8876" y="282311"/>
            <a:ext cx="439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Super-</a:t>
            </a:r>
            <a:r>
              <a:rPr lang="en-IE" i="1" dirty="0" err="1" smtClean="0">
                <a:solidFill>
                  <a:srgbClr val="FF0000"/>
                </a:solidFill>
              </a:rPr>
              <a:t>Kamiokande</a:t>
            </a:r>
            <a:r>
              <a:rPr lang="en-IE" i="1" dirty="0" smtClean="0">
                <a:solidFill>
                  <a:srgbClr val="FF0000"/>
                </a:solidFill>
              </a:rPr>
              <a:t> Coll.  K. Abe et al,  2312.12907 [hep-ex]</a:t>
            </a:r>
          </a:p>
        </p:txBody>
      </p:sp>
      <p:pic>
        <p:nvPicPr>
          <p:cNvPr id="14" name="Picture 13" descr="sol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6295" y="1234716"/>
            <a:ext cx="4851755" cy="35392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56391" y="5382038"/>
            <a:ext cx="5092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Upturn of the spectrum is finally seen!</a:t>
            </a:r>
            <a:endParaRPr lang="en-I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56954" y="1273340"/>
            <a:ext cx="3111547" cy="13553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 neutrinos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pic>
        <p:nvPicPr>
          <p:cNvPr id="18" name="Picture 17" descr="Daya-Bay-three-detecto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8086" y="141504"/>
            <a:ext cx="4778826" cy="6498782"/>
          </a:xfrm>
          <a:prstGeom prst="rect">
            <a:avLst/>
          </a:prstGeom>
        </p:spPr>
      </p:pic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210088" y="511629"/>
            <a:ext cx="2277932" cy="8148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Reactor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152" y="5662292"/>
            <a:ext cx="2319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IE" sz="2400" baseline="-25000" dirty="0" smtClean="0">
                <a:solidFill>
                  <a:schemeClr val="bg1"/>
                </a:solidFill>
              </a:rPr>
              <a:t>e</a:t>
            </a:r>
            <a:r>
              <a:rPr lang="en-IE" sz="2400" dirty="0" smtClean="0">
                <a:solidFill>
                  <a:schemeClr val="bg1"/>
                </a:solidFill>
              </a:rPr>
              <a:t> + p </a:t>
            </a:r>
            <a:r>
              <a:rPr lang="en-IE" sz="2400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IE" sz="2400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IE" sz="2400" dirty="0" smtClean="0">
                <a:solidFill>
                  <a:schemeClr val="bg1"/>
                </a:solidFill>
                <a:sym typeface="Wingdings" pitchFamily="2" charset="2"/>
              </a:rPr>
              <a:t> e</a:t>
            </a:r>
            <a:r>
              <a:rPr lang="en-IE" sz="2400" baseline="30000" dirty="0" smtClean="0">
                <a:solidFill>
                  <a:schemeClr val="bg1"/>
                </a:solidFill>
                <a:sym typeface="Wingdings" pitchFamily="2" charset="2"/>
              </a:rPr>
              <a:t>+</a:t>
            </a:r>
            <a:r>
              <a:rPr lang="en-IE" sz="2400" dirty="0" smtClean="0">
                <a:solidFill>
                  <a:schemeClr val="bg1"/>
                </a:solidFill>
                <a:sym typeface="Wingdings" pitchFamily="2" charset="2"/>
              </a:rPr>
              <a:t> + n </a:t>
            </a:r>
            <a:endParaRPr lang="en-IE" sz="24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728807" y="5791200"/>
            <a:ext cx="32211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958333" y="170115"/>
            <a:ext cx="4740718" cy="822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Extraction of survival probability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9760" y="6293862"/>
            <a:ext cx="48499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Data/MC(no-</a:t>
            </a:r>
            <a:r>
              <a:rPr lang="en-IE" sz="2000" dirty="0" err="1" smtClean="0"/>
              <a:t>osc</a:t>
            </a:r>
            <a:r>
              <a:rPr lang="en-IE" sz="2000" dirty="0" smtClean="0"/>
              <a:t>) = 0.4486 +/- 0.0062 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47880" y="928642"/>
            <a:ext cx="439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Super-</a:t>
            </a:r>
            <a:r>
              <a:rPr lang="en-IE" i="1" dirty="0" err="1" smtClean="0">
                <a:solidFill>
                  <a:srgbClr val="FF0000"/>
                </a:solidFill>
              </a:rPr>
              <a:t>Kamiokande</a:t>
            </a:r>
            <a:r>
              <a:rPr lang="en-IE" i="1" dirty="0" smtClean="0">
                <a:solidFill>
                  <a:srgbClr val="FF0000"/>
                </a:solidFill>
              </a:rPr>
              <a:t> Coll.  K. Abe et al,  2312.12907 [hep-ex]</a:t>
            </a:r>
          </a:p>
        </p:txBody>
      </p:sp>
      <p:pic>
        <p:nvPicPr>
          <p:cNvPr id="10" name="Picture 9" descr="sol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0924" y="1765006"/>
            <a:ext cx="4392945" cy="30736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586210" y="203258"/>
            <a:ext cx="5984711" cy="822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SK Day-Night asymmetry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3329" y="5582095"/>
            <a:ext cx="74336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</a:t>
            </a:r>
            <a:r>
              <a:rPr lang="en-IE" sz="2000" baseline="-25000" dirty="0" smtClean="0"/>
              <a:t>D/N</a:t>
            </a:r>
            <a:r>
              <a:rPr lang="en-IE" sz="2000" dirty="0" smtClean="0"/>
              <a:t> (SK-IV) = - 0.0262 +/- 0.0107 (stat) +/- 0.0030 (</a:t>
            </a:r>
            <a:r>
              <a:rPr lang="en-IE" sz="2000" dirty="0" err="1" smtClean="0"/>
              <a:t>syst</a:t>
            </a:r>
            <a:r>
              <a:rPr lang="en-IE" sz="2000" dirty="0" smtClean="0"/>
              <a:t>) </a:t>
            </a:r>
            <a:endParaRPr lang="en-IE" sz="2000" dirty="0"/>
          </a:p>
        </p:txBody>
      </p:sp>
      <p:sp>
        <p:nvSpPr>
          <p:cNvPr id="9" name="Right Arrow 8"/>
          <p:cNvSpPr/>
          <p:nvPr/>
        </p:nvSpPr>
        <p:spPr bwMode="auto">
          <a:xfrm>
            <a:off x="1311275" y="3466185"/>
            <a:ext cx="382788" cy="3721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5757" y="4965405"/>
            <a:ext cx="12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</a:t>
            </a:r>
            <a:r>
              <a:rPr lang="en-IE" dirty="0" smtClean="0">
                <a:latin typeface="Symbol" pitchFamily="18" charset="2"/>
              </a:rPr>
              <a:t>s</a:t>
            </a:r>
            <a:r>
              <a:rPr lang="en-IE" dirty="0" smtClean="0"/>
              <a:t>   solar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5471" y="940519"/>
            <a:ext cx="439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Super-</a:t>
            </a:r>
            <a:r>
              <a:rPr lang="en-IE" i="1" dirty="0" err="1" smtClean="0">
                <a:solidFill>
                  <a:srgbClr val="FF0000"/>
                </a:solidFill>
              </a:rPr>
              <a:t>Kamiokande</a:t>
            </a:r>
            <a:r>
              <a:rPr lang="en-IE" i="1" dirty="0" smtClean="0">
                <a:solidFill>
                  <a:srgbClr val="FF0000"/>
                </a:solidFill>
              </a:rPr>
              <a:t> Coll.  K. Abe et al,  2312.12907 [hep-ex]</a:t>
            </a:r>
          </a:p>
        </p:txBody>
      </p:sp>
      <p:pic>
        <p:nvPicPr>
          <p:cNvPr id="14" name="Picture 13" descr="sol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4064" y="1455407"/>
            <a:ext cx="4536616" cy="35525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42171" y="4937044"/>
            <a:ext cx="2665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1</a:t>
            </a:r>
            <a:r>
              <a:rPr lang="en-IE" sz="2000" dirty="0" smtClean="0">
                <a:latin typeface="Symbol" pitchFamily="18" charset="2"/>
              </a:rPr>
              <a:t>s</a:t>
            </a:r>
            <a:r>
              <a:rPr lang="en-IE" sz="2000" dirty="0" smtClean="0"/>
              <a:t>  solar + </a:t>
            </a:r>
            <a:r>
              <a:rPr lang="en-IE" sz="2000" dirty="0" err="1" smtClean="0"/>
              <a:t>KamLAND</a:t>
            </a:r>
            <a:endParaRPr lang="en-IE" sz="20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6273197" y="3306724"/>
            <a:ext cx="240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Best fit and uncertainty band</a:t>
            </a:r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858660" y="6092073"/>
            <a:ext cx="74336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</a:t>
            </a:r>
            <a:r>
              <a:rPr lang="en-IE" sz="2000" baseline="-25000" dirty="0" smtClean="0"/>
              <a:t>D/N</a:t>
            </a:r>
            <a:r>
              <a:rPr lang="en-IE" sz="2000" dirty="0" smtClean="0"/>
              <a:t> (SK-all) = - 0.0286 +/- 0.0085 (stat) +/- 0.0032 (</a:t>
            </a:r>
            <a:r>
              <a:rPr lang="en-IE" sz="2000" dirty="0" err="1" smtClean="0"/>
              <a:t>syst</a:t>
            </a:r>
            <a:r>
              <a:rPr lang="en-IE" sz="2000" dirty="0" smtClean="0"/>
              <a:t>) </a:t>
            </a:r>
            <a:endParaRPr lang="en-I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648593" y="106317"/>
            <a:ext cx="3820553" cy="822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Solar oscillation fit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8355" y="5920340"/>
            <a:ext cx="22343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1.5</a:t>
            </a:r>
            <a:r>
              <a:rPr lang="en-IE" sz="2000" dirty="0" smtClean="0">
                <a:latin typeface="Symbol" pitchFamily="18" charset="2"/>
              </a:rPr>
              <a:t>s</a:t>
            </a:r>
            <a:r>
              <a:rPr lang="en-IE" sz="2000" dirty="0" smtClean="0"/>
              <a:t>  difference </a:t>
            </a:r>
            <a:endParaRPr lang="en-IE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709683" y="5312906"/>
            <a:ext cx="167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Solar global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94449" y="309344"/>
            <a:ext cx="439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Super-</a:t>
            </a:r>
            <a:r>
              <a:rPr lang="en-IE" i="1" dirty="0" err="1" smtClean="0">
                <a:solidFill>
                  <a:srgbClr val="FF0000"/>
                </a:solidFill>
              </a:rPr>
              <a:t>Kamiokande</a:t>
            </a:r>
            <a:r>
              <a:rPr lang="en-IE" i="1" dirty="0" smtClean="0">
                <a:solidFill>
                  <a:srgbClr val="FF0000"/>
                </a:solidFill>
              </a:rPr>
              <a:t> Coll.  K. Abe et al,  2312.12907 [hep-ex]</a:t>
            </a:r>
          </a:p>
        </p:txBody>
      </p:sp>
      <p:pic>
        <p:nvPicPr>
          <p:cNvPr id="14" name="Picture 13" descr="sol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593" y="1139018"/>
            <a:ext cx="3551275" cy="4050467"/>
          </a:xfrm>
          <a:prstGeom prst="rect">
            <a:avLst/>
          </a:prstGeom>
        </p:spPr>
      </p:pic>
      <p:pic>
        <p:nvPicPr>
          <p:cNvPr id="15" name="Picture 14" descr="sol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9147" y="1412875"/>
            <a:ext cx="4227400" cy="4127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33107" y="5171043"/>
            <a:ext cx="13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SK only</a:t>
            </a:r>
            <a:endParaRPr lang="en-IE" dirty="0"/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854075" y="5682238"/>
            <a:ext cx="54935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21</a:t>
            </a:r>
            <a:r>
              <a:rPr lang="en-US" sz="2000" baseline="30000" dirty="0" smtClean="0"/>
              <a:t>2 </a:t>
            </a:r>
            <a:r>
              <a:rPr lang="en-US" sz="2000" dirty="0" smtClean="0"/>
              <a:t>(solar) = (6.10  +0.95/-0.81) 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 eV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932044" y="6109762"/>
            <a:ext cx="50434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21</a:t>
            </a:r>
            <a:r>
              <a:rPr lang="en-US" sz="2000" baseline="30000" dirty="0" smtClean="0"/>
              <a:t>2 </a:t>
            </a:r>
            <a:r>
              <a:rPr lang="en-US" sz="2000" dirty="0" smtClean="0"/>
              <a:t>(KL) = (7.50  +0.19/-0.18) 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 eV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BOREXINO Collaboration (M. Agostini et 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381066" y="255177"/>
            <a:ext cx="5615690" cy="6685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“Digging” CNO neutrinos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763" y="2687635"/>
            <a:ext cx="39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Energy distribution of events</a:t>
            </a:r>
            <a:endParaRPr lang="en-IE" sz="2000" dirty="0"/>
          </a:p>
        </p:txBody>
      </p:sp>
      <p:pic>
        <p:nvPicPr>
          <p:cNvPr id="8" name="Picture 7" descr="cn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9281" y="3858438"/>
            <a:ext cx="4662820" cy="2485656"/>
          </a:xfrm>
          <a:prstGeom prst="rect">
            <a:avLst/>
          </a:prstGeom>
        </p:spPr>
      </p:pic>
      <p:pic>
        <p:nvPicPr>
          <p:cNvPr id="10" name="Picture 9" descr="cno3.png"/>
          <p:cNvPicPr>
            <a:picLocks noChangeAspect="1"/>
          </p:cNvPicPr>
          <p:nvPr/>
        </p:nvPicPr>
        <p:blipFill>
          <a:blip r:embed="rId3" cstate="print"/>
          <a:srcRect l="29074" t="2420" b="33882"/>
          <a:stretch>
            <a:fillRect/>
          </a:stretch>
        </p:blipFill>
        <p:spPr>
          <a:xfrm>
            <a:off x="4848439" y="1431147"/>
            <a:ext cx="4093543" cy="24066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63" y="1934974"/>
            <a:ext cx="3395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3.5</a:t>
            </a:r>
            <a:r>
              <a:rPr lang="en-IE" sz="2000" dirty="0" smtClean="0">
                <a:latin typeface="Symbol" pitchFamily="18" charset="2"/>
              </a:rPr>
              <a:t>s</a:t>
            </a:r>
            <a:r>
              <a:rPr lang="en-IE" sz="2000" dirty="0" smtClean="0"/>
              <a:t> evidence of neutrinos </a:t>
            </a:r>
          </a:p>
          <a:p>
            <a:r>
              <a:rPr lang="en-IE" sz="2000" dirty="0" smtClean="0"/>
              <a:t>from the CNO cycle </a:t>
            </a:r>
            <a:endParaRPr lang="en-IE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79294" y="3328253"/>
            <a:ext cx="346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After  taking into account the MSW-effect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1826" y="4017933"/>
            <a:ext cx="346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Implications: astrophysics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47395" y="4644482"/>
            <a:ext cx="4288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No additional suppression of </a:t>
            </a:r>
          </a:p>
          <a:p>
            <a:r>
              <a:rPr lang="en-IE" sz="2000" dirty="0" smtClean="0"/>
              <a:t>the CNO flux on the top of MSW </a:t>
            </a:r>
            <a:endParaRPr lang="en-IE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11193" y="5482517"/>
            <a:ext cx="346621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No new physics in the intermediate energy range</a:t>
            </a:r>
            <a:endParaRPr lang="en-IE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30431" y="1011644"/>
            <a:ext cx="4936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</a:rPr>
              <a:t>BOREXINO Collaboration  </a:t>
            </a:r>
          </a:p>
          <a:p>
            <a:r>
              <a:rPr lang="it-IT" i="1" dirty="0" smtClean="0">
                <a:solidFill>
                  <a:srgbClr val="FF0000"/>
                </a:solidFill>
              </a:rPr>
              <a:t>(M. Agostini et al) Nature 587 (2020) 577 and 2105.09211 [hep-ex]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6756" y="1019473"/>
            <a:ext cx="2806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intermediate E-region</a:t>
            </a:r>
            <a:endParaRPr lang="en-IE" dirty="0"/>
          </a:p>
        </p:txBody>
      </p:sp>
      <p:sp>
        <p:nvSpPr>
          <p:cNvPr id="18" name="Left Brace 17"/>
          <p:cNvSpPr/>
          <p:nvPr/>
        </p:nvSpPr>
        <p:spPr>
          <a:xfrm rot="5400000">
            <a:off x="6847428" y="1051353"/>
            <a:ext cx="276456" cy="7455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ight Arrow 18"/>
          <p:cNvSpPr/>
          <p:nvPr/>
        </p:nvSpPr>
        <p:spPr>
          <a:xfrm>
            <a:off x="4072263" y="2687635"/>
            <a:ext cx="372136" cy="40011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551135" y="372139"/>
            <a:ext cx="6083653" cy="7478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CNO neutrinos: implications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503" y="2840661"/>
            <a:ext cx="645551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Chemical composition </a:t>
            </a:r>
            <a:r>
              <a:rPr lang="en-IE" sz="2400" dirty="0" err="1" smtClean="0"/>
              <a:t>metallicity</a:t>
            </a:r>
            <a:r>
              <a:rPr lang="en-IE" sz="2400" dirty="0" smtClean="0"/>
              <a:t> problem</a:t>
            </a:r>
            <a:endParaRPr lang="en-I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93621" y="3476847"/>
            <a:ext cx="461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40% difference for two </a:t>
            </a:r>
            <a:r>
              <a:rPr lang="en-IE" sz="2000" dirty="0" err="1" smtClean="0"/>
              <a:t>metallicities</a:t>
            </a:r>
            <a:endParaRPr lang="en-IE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65224" y="4153170"/>
            <a:ext cx="5710069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Conversion in the transition region</a:t>
            </a:r>
            <a:endParaRPr lang="en-IE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073869" y="5280444"/>
            <a:ext cx="635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Still adds to the overall consistency of the picture</a:t>
            </a:r>
            <a:endParaRPr lang="en-IE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767" y="1447056"/>
            <a:ext cx="6484775" cy="461665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Test of theory of stars evolution of stars</a:t>
            </a:r>
            <a:endParaRPr lang="en-IE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87515" y="2001370"/>
            <a:ext cx="59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1% contribution to energy production in the Sun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50925" y="4914205"/>
            <a:ext cx="5748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Predictions of fluxes are rather uncertain</a:t>
            </a:r>
            <a:endParaRPr lang="en-I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-1245" y="-591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230006" y="287079"/>
            <a:ext cx="4476601" cy="715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Solar neutrinos SNO+ results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60418" name="Picture 2" descr="http://inspirehep.net/record/1707951/files/cos_theta_6mev.png"/>
          <p:cNvPicPr>
            <a:picLocks noChangeAspect="1" noChangeArrowheads="1"/>
          </p:cNvPicPr>
          <p:nvPr/>
        </p:nvPicPr>
        <p:blipFill>
          <a:blip r:embed="rId2" cstate="print"/>
          <a:srcRect l="29074" t="7261" r="5131" b="26622"/>
          <a:stretch>
            <a:fillRect/>
          </a:stretch>
        </p:blipFill>
        <p:spPr bwMode="auto">
          <a:xfrm>
            <a:off x="467773" y="2077028"/>
            <a:ext cx="3870312" cy="30039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3394" y="1274646"/>
            <a:ext cx="808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Water phase: Measurement of the 8B solar neutrino flux in SNO+ with very low backgrounds </a:t>
            </a:r>
            <a:r>
              <a:rPr lang="en-US" dirty="0" smtClean="0"/>
              <a:t>S/B ~ 4, E &gt; 6 </a:t>
            </a:r>
            <a:r>
              <a:rPr lang="en-US" dirty="0" err="1" smtClean="0"/>
              <a:t>MeV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425299" y="5987294"/>
            <a:ext cx="691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69.2 </a:t>
            </a:r>
            <a:r>
              <a:rPr lang="en-IE" dirty="0" err="1" smtClean="0"/>
              <a:t>kt</a:t>
            </a:r>
            <a:r>
              <a:rPr lang="en-IE" dirty="0" smtClean="0"/>
              <a:t>-day dataset</a:t>
            </a:r>
          </a:p>
          <a:p>
            <a:r>
              <a:rPr lang="en-IE" dirty="0" smtClean="0"/>
              <a:t>Flux:  2.53 [-0.28+0.31(stat)  -0.10+0.13(</a:t>
            </a:r>
            <a:r>
              <a:rPr lang="en-IE" dirty="0" err="1" smtClean="0"/>
              <a:t>syst</a:t>
            </a:r>
            <a:r>
              <a:rPr lang="en-IE" dirty="0" smtClean="0"/>
              <a:t>)] x 10</a:t>
            </a:r>
            <a:r>
              <a:rPr lang="en-IE" baseline="30000" dirty="0" smtClean="0"/>
              <a:t>-6</a:t>
            </a:r>
            <a:r>
              <a:rPr lang="en-IE" dirty="0" smtClean="0"/>
              <a:t>  cm</a:t>
            </a:r>
            <a:r>
              <a:rPr lang="en-IE" baseline="30000" dirty="0" smtClean="0"/>
              <a:t> -2</a:t>
            </a:r>
            <a:r>
              <a:rPr lang="en-IE" dirty="0" smtClean="0"/>
              <a:t> s</a:t>
            </a:r>
            <a:r>
              <a:rPr lang="en-IE" baseline="30000" dirty="0" smtClean="0"/>
              <a:t>-1</a:t>
            </a:r>
            <a:endParaRPr lang="en-IE" dirty="0"/>
          </a:p>
        </p:txBody>
      </p:sp>
      <p:sp>
        <p:nvSpPr>
          <p:cNvPr id="64514" name="AutoShape 2" descr="https://webmail.mpi-hd.mpg.de/?_task=mail&amp;_mbox=INBOX&amp;_uid=16143&amp;_part=2&amp;_action=get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64516" name="AutoShape 4" descr="https://webmail.mpi-hd.mpg.de/?_task=mail&amp;_mbox=INBOX&amp;_uid=16143&amp;_part=2&amp;_action=get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" name="Picture 9" descr="snoplspec.png"/>
          <p:cNvPicPr>
            <a:picLocks noChangeAspect="1"/>
          </p:cNvPicPr>
          <p:nvPr/>
        </p:nvPicPr>
        <p:blipFill>
          <a:blip r:embed="rId3" cstate="print"/>
          <a:srcRect l="5450" t="7246" r="5450"/>
          <a:stretch>
            <a:fillRect/>
          </a:stretch>
        </p:blipFill>
        <p:spPr>
          <a:xfrm>
            <a:off x="4632176" y="2055762"/>
            <a:ext cx="4107787" cy="30039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8609" y="2934579"/>
            <a:ext cx="1867823" cy="369332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Hint of upturn?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4947764" y="276446"/>
            <a:ext cx="4111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i="1" dirty="0" smtClean="0">
                <a:solidFill>
                  <a:srgbClr val="FF0000"/>
                </a:solidFill>
              </a:rPr>
              <a:t>SNO+ Collaboration (Anderson, M. et al.) </a:t>
            </a:r>
            <a:r>
              <a:rPr lang="en-IE" sz="1600" i="1" dirty="0" err="1" smtClean="0">
                <a:solidFill>
                  <a:srgbClr val="FF0000"/>
                </a:solidFill>
              </a:rPr>
              <a:t>Phys.Rev</a:t>
            </a:r>
            <a:r>
              <a:rPr lang="en-IE" sz="1600" i="1" dirty="0" smtClean="0">
                <a:solidFill>
                  <a:srgbClr val="FF0000"/>
                </a:solidFill>
              </a:rPr>
              <a:t>. D99 (2019) no.1, 012012 1812.03355 [hep-ex] </a:t>
            </a:r>
            <a:endParaRPr lang="en-IE" sz="1600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7430" y="4954757"/>
            <a:ext cx="3381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extracted event rate as </a:t>
            </a:r>
          </a:p>
          <a:p>
            <a:r>
              <a:rPr lang="en-US" dirty="0" smtClean="0"/>
              <a:t>function of reconstructed </a:t>
            </a:r>
          </a:p>
          <a:p>
            <a:r>
              <a:rPr lang="en-US" dirty="0" smtClean="0"/>
              <a:t>electron kinetic energy</a:t>
            </a:r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6308609" y="1686430"/>
            <a:ext cx="22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114.7 days of data</a:t>
            </a:r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659167" y="5006565"/>
            <a:ext cx="3700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event directions </a:t>
            </a:r>
            <a:r>
              <a:rPr lang="en-US" dirty="0" err="1" smtClean="0"/>
              <a:t>wrt</a:t>
            </a:r>
            <a:r>
              <a:rPr lang="en-US" dirty="0" smtClean="0"/>
              <a:t>. solar direction  </a:t>
            </a:r>
            <a:endParaRPr lang="en-IE" dirty="0"/>
          </a:p>
        </p:txBody>
      </p:sp>
      <p:sp>
        <p:nvSpPr>
          <p:cNvPr id="16" name="Down Arrow 15"/>
          <p:cNvSpPr/>
          <p:nvPr/>
        </p:nvSpPr>
        <p:spPr>
          <a:xfrm rot="5571734">
            <a:off x="5752213" y="2934590"/>
            <a:ext cx="382772" cy="276447"/>
          </a:xfrm>
          <a:prstGeom prst="down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8410370" y="138211"/>
            <a:ext cx="66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**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3882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 bwMode="auto">
          <a:xfrm>
            <a:off x="3232136" y="2328528"/>
            <a:ext cx="2605136" cy="2481953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172" name="WordArt 10"/>
          <p:cNvSpPr>
            <a:spLocks noChangeArrowheads="1" noChangeShapeType="1" noTextEdit="1"/>
          </p:cNvSpPr>
          <p:nvPr/>
        </p:nvSpPr>
        <p:spPr bwMode="auto">
          <a:xfrm>
            <a:off x="1552347" y="1775645"/>
            <a:ext cx="1820908" cy="485876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>
                    <a:lumMod val="85000"/>
                  </a:schemeClr>
                </a:solidFill>
                <a:latin typeface="Arial Black"/>
              </a:rPr>
              <a:t>Steriles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>
                  <a:lumMod val="85000"/>
                </a:schemeClr>
              </a:solidFill>
              <a:latin typeface="Arial Black"/>
            </a:endParaRPr>
          </a:p>
        </p:txBody>
      </p:sp>
      <p:sp>
        <p:nvSpPr>
          <p:cNvPr id="12" name="WordArt 26"/>
          <p:cNvSpPr>
            <a:spLocks noChangeArrowheads="1" noChangeShapeType="1" noTextEdit="1"/>
          </p:cNvSpPr>
          <p:nvPr/>
        </p:nvSpPr>
        <p:spPr bwMode="auto">
          <a:xfrm>
            <a:off x="3987793" y="2987749"/>
            <a:ext cx="1009515" cy="1047809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14" name="WordArt 10"/>
          <p:cNvSpPr>
            <a:spLocks noChangeArrowheads="1" noChangeShapeType="1" noTextEdit="1"/>
          </p:cNvSpPr>
          <p:nvPr/>
        </p:nvSpPr>
        <p:spPr bwMode="auto">
          <a:xfrm>
            <a:off x="4285517" y="1388538"/>
            <a:ext cx="781265" cy="604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NSI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10" name="WordArt 26"/>
          <p:cNvSpPr>
            <a:spLocks noChangeArrowheads="1" noChangeShapeType="1" noTextEdit="1"/>
          </p:cNvSpPr>
          <p:nvPr/>
        </p:nvSpPr>
        <p:spPr bwMode="auto">
          <a:xfrm>
            <a:off x="4784439" y="3765938"/>
            <a:ext cx="872712" cy="410664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sun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29" name="WordArt 10"/>
          <p:cNvSpPr>
            <a:spLocks noChangeArrowheads="1" noChangeShapeType="1" noTextEdit="1"/>
          </p:cNvSpPr>
          <p:nvPr/>
        </p:nvSpPr>
        <p:spPr bwMode="auto">
          <a:xfrm>
            <a:off x="895427" y="2541175"/>
            <a:ext cx="1624485" cy="57615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  <a:t>Decays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9900"/>
              </a:solidFill>
              <a:latin typeface="Arial Black"/>
            </a:endParaRPr>
          </a:p>
        </p:txBody>
      </p:sp>
      <p:sp>
        <p:nvSpPr>
          <p:cNvPr id="31" name="WordArt 10"/>
          <p:cNvSpPr>
            <a:spLocks noChangeArrowheads="1" noChangeShapeType="1" noTextEdit="1"/>
          </p:cNvSpPr>
          <p:nvPr/>
        </p:nvSpPr>
        <p:spPr bwMode="auto">
          <a:xfrm>
            <a:off x="552884" y="3542644"/>
            <a:ext cx="2392160" cy="51592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>
                    <a:lumMod val="50000"/>
                  </a:schemeClr>
                </a:solidFill>
                <a:latin typeface="Arial Black"/>
              </a:rPr>
              <a:t>Decoherence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32" name="WordArt 10"/>
          <p:cNvSpPr>
            <a:spLocks noChangeArrowheads="1" noChangeShapeType="1" noTextEdit="1"/>
          </p:cNvSpPr>
          <p:nvPr/>
        </p:nvSpPr>
        <p:spPr bwMode="auto">
          <a:xfrm>
            <a:off x="6417123" y="2987749"/>
            <a:ext cx="1749782" cy="554895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Magnetic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 Black"/>
            </a:endParaRPr>
          </a:p>
        </p:txBody>
      </p:sp>
      <p:sp>
        <p:nvSpPr>
          <p:cNvPr id="33" name="WordArt 10"/>
          <p:cNvSpPr>
            <a:spLocks noChangeArrowheads="1" noChangeShapeType="1" noTextEdit="1"/>
          </p:cNvSpPr>
          <p:nvPr/>
        </p:nvSpPr>
        <p:spPr bwMode="auto">
          <a:xfrm>
            <a:off x="6419567" y="3542530"/>
            <a:ext cx="1694173" cy="37454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moments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 Black"/>
            </a:endParaRPr>
          </a:p>
        </p:txBody>
      </p:sp>
      <p:sp>
        <p:nvSpPr>
          <p:cNvPr id="34" name="WordArt 10"/>
          <p:cNvSpPr>
            <a:spLocks noChangeArrowheads="1" noChangeShapeType="1" noTextEdit="1"/>
          </p:cNvSpPr>
          <p:nvPr/>
        </p:nvSpPr>
        <p:spPr bwMode="auto">
          <a:xfrm>
            <a:off x="1891679" y="4938076"/>
            <a:ext cx="1896263" cy="288831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Violation of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00"/>
              </a:solidFill>
              <a:latin typeface="Arial Black"/>
            </a:endParaRPr>
          </a:p>
        </p:txBody>
      </p:sp>
      <p:sp>
        <p:nvSpPr>
          <p:cNvPr id="35" name="WordArt 10"/>
          <p:cNvSpPr>
            <a:spLocks noChangeArrowheads="1" noChangeShapeType="1" noTextEdit="1"/>
          </p:cNvSpPr>
          <p:nvPr/>
        </p:nvSpPr>
        <p:spPr bwMode="auto">
          <a:xfrm>
            <a:off x="1925262" y="5305647"/>
            <a:ext cx="1896263" cy="360233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fundamental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00"/>
              </a:solidFill>
              <a:latin typeface="Arial Black"/>
            </a:endParaRPr>
          </a:p>
        </p:txBody>
      </p:sp>
      <p:sp>
        <p:nvSpPr>
          <p:cNvPr id="36" name="WordArt 10"/>
          <p:cNvSpPr>
            <a:spLocks noChangeArrowheads="1" noChangeShapeType="1" noTextEdit="1"/>
          </p:cNvSpPr>
          <p:nvPr/>
        </p:nvSpPr>
        <p:spPr bwMode="auto">
          <a:xfrm>
            <a:off x="1916698" y="5688407"/>
            <a:ext cx="1896263" cy="434908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symmetries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00"/>
              </a:solidFill>
              <a:latin typeface="Arial Black"/>
            </a:endParaRPr>
          </a:p>
        </p:txBody>
      </p:sp>
      <p:sp>
        <p:nvSpPr>
          <p:cNvPr id="37" name="WordArt 10"/>
          <p:cNvSpPr>
            <a:spLocks noChangeArrowheads="1" noChangeShapeType="1" noTextEdit="1"/>
          </p:cNvSpPr>
          <p:nvPr/>
        </p:nvSpPr>
        <p:spPr bwMode="auto">
          <a:xfrm>
            <a:off x="4517259" y="5443869"/>
            <a:ext cx="1415708" cy="446565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 Black"/>
              </a:rPr>
              <a:t>Lorentz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Arial Black"/>
            </a:endParaRPr>
          </a:p>
        </p:txBody>
      </p:sp>
      <p:sp>
        <p:nvSpPr>
          <p:cNvPr id="38" name="WordArt 10"/>
          <p:cNvSpPr>
            <a:spLocks noChangeArrowheads="1" noChangeShapeType="1" noTextEdit="1"/>
          </p:cNvSpPr>
          <p:nvPr/>
        </p:nvSpPr>
        <p:spPr bwMode="auto">
          <a:xfrm>
            <a:off x="4507524" y="5953187"/>
            <a:ext cx="990132" cy="415934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 Black"/>
              </a:rPr>
              <a:t>CPT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Arial Black"/>
            </a:endParaRPr>
          </a:p>
        </p:txBody>
      </p:sp>
      <p:sp>
        <p:nvSpPr>
          <p:cNvPr id="39" name="WordArt 10"/>
          <p:cNvSpPr>
            <a:spLocks noChangeArrowheads="1" noChangeShapeType="1" noTextEdit="1"/>
          </p:cNvSpPr>
          <p:nvPr/>
        </p:nvSpPr>
        <p:spPr bwMode="auto">
          <a:xfrm>
            <a:off x="6232698" y="4508205"/>
            <a:ext cx="1625850" cy="610634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 Black"/>
              </a:rPr>
              <a:t>Long range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1">
                  <a:lumMod val="60000"/>
                  <a:lumOff val="40000"/>
                </a:schemeClr>
              </a:solidFill>
              <a:latin typeface="Arial Black"/>
            </a:endParaRPr>
          </a:p>
        </p:txBody>
      </p:sp>
      <p:sp>
        <p:nvSpPr>
          <p:cNvPr id="40" name="WordArt 10"/>
          <p:cNvSpPr>
            <a:spLocks noChangeArrowheads="1" noChangeShapeType="1" noTextEdit="1"/>
          </p:cNvSpPr>
          <p:nvPr/>
        </p:nvSpPr>
        <p:spPr bwMode="auto">
          <a:xfrm>
            <a:off x="6385098" y="5012509"/>
            <a:ext cx="1078958" cy="462738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 Black"/>
              </a:rPr>
              <a:t>forces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1">
                  <a:lumMod val="60000"/>
                  <a:lumOff val="40000"/>
                </a:schemeClr>
              </a:solidFill>
              <a:latin typeface="Arial Black"/>
            </a:endParaRPr>
          </a:p>
        </p:txBody>
      </p:sp>
      <p:sp>
        <p:nvSpPr>
          <p:cNvPr id="41" name="WordArt 11"/>
          <p:cNvSpPr>
            <a:spLocks noChangeArrowheads="1" noChangeShapeType="1" noTextEdit="1"/>
          </p:cNvSpPr>
          <p:nvPr/>
        </p:nvSpPr>
        <p:spPr bwMode="auto">
          <a:xfrm>
            <a:off x="499836" y="265813"/>
            <a:ext cx="5919731" cy="8216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Tests of the BSM physics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22" name="WordArt 10"/>
          <p:cNvSpPr>
            <a:spLocks noChangeArrowheads="1" noChangeShapeType="1" noTextEdit="1"/>
          </p:cNvSpPr>
          <p:nvPr/>
        </p:nvSpPr>
        <p:spPr bwMode="auto">
          <a:xfrm>
            <a:off x="5922335" y="1594884"/>
            <a:ext cx="1936214" cy="443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Arial Black"/>
              </a:rPr>
              <a:t>Interactions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99"/>
              </a:solidFill>
              <a:latin typeface="Arial Black"/>
            </a:endParaRPr>
          </a:p>
        </p:txBody>
      </p:sp>
      <p:sp>
        <p:nvSpPr>
          <p:cNvPr id="23" name="WordArt 10"/>
          <p:cNvSpPr>
            <a:spLocks noChangeArrowheads="1" noChangeShapeType="1" noTextEdit="1"/>
          </p:cNvSpPr>
          <p:nvPr/>
        </p:nvSpPr>
        <p:spPr bwMode="auto">
          <a:xfrm>
            <a:off x="6151299" y="2123292"/>
            <a:ext cx="1504143" cy="3917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Arial Black"/>
              </a:rPr>
              <a:t>with DM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99"/>
              </a:solidFill>
              <a:latin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10370" y="138211"/>
            <a:ext cx="66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**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-4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87842" y="159478"/>
            <a:ext cx="4906929" cy="9733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Future experiments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6" name="WordArt 27"/>
          <p:cNvSpPr>
            <a:spLocks noChangeArrowheads="1" noChangeShapeType="1" noTextEdit="1"/>
          </p:cNvSpPr>
          <p:nvPr/>
        </p:nvSpPr>
        <p:spPr bwMode="auto">
          <a:xfrm>
            <a:off x="317223" y="1414955"/>
            <a:ext cx="1341905" cy="7453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SNO+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8" name="WordArt 27"/>
          <p:cNvSpPr>
            <a:spLocks noChangeArrowheads="1" noChangeShapeType="1" noTextEdit="1"/>
          </p:cNvSpPr>
          <p:nvPr/>
        </p:nvSpPr>
        <p:spPr bwMode="auto">
          <a:xfrm>
            <a:off x="281639" y="2593233"/>
            <a:ext cx="1423837" cy="676489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JUNO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0294" y="1264343"/>
            <a:ext cx="129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870 tons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 rot="21311701">
            <a:off x="1837258" y="1432066"/>
            <a:ext cx="3183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Double beta decay of Te</a:t>
            </a:r>
          </a:p>
          <a:p>
            <a:r>
              <a:rPr lang="en-IE" dirty="0" smtClean="0"/>
              <a:t>Simultaneously solar with E &gt; 3 </a:t>
            </a:r>
            <a:r>
              <a:rPr lang="en-IE" dirty="0" err="1" smtClean="0"/>
              <a:t>MeV</a:t>
            </a:r>
            <a:r>
              <a:rPr lang="en-IE" dirty="0" smtClean="0"/>
              <a:t>,  upturn</a:t>
            </a:r>
          </a:p>
          <a:p>
            <a:r>
              <a:rPr lang="en-IE" dirty="0" smtClean="0"/>
              <a:t> later pep-  CNO-  later</a:t>
            </a:r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2387282" y="2709780"/>
            <a:ext cx="2453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LS 20 </a:t>
            </a:r>
            <a:r>
              <a:rPr lang="en-IE" dirty="0" err="1" smtClean="0"/>
              <a:t>kt</a:t>
            </a:r>
            <a:r>
              <a:rPr lang="en-IE" dirty="0" smtClean="0"/>
              <a:t>,  too </a:t>
            </a:r>
            <a:r>
              <a:rPr lang="en-IE" dirty="0" err="1" smtClean="0"/>
              <a:t>shallow,background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12" name="WordArt 27"/>
          <p:cNvSpPr>
            <a:spLocks noChangeArrowheads="1" noChangeShapeType="1" noTextEdit="1"/>
          </p:cNvSpPr>
          <p:nvPr/>
        </p:nvSpPr>
        <p:spPr bwMode="auto">
          <a:xfrm>
            <a:off x="296769" y="3550527"/>
            <a:ext cx="3877670" cy="902826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HyperKamiokande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16" name="WordArt 27"/>
          <p:cNvSpPr>
            <a:spLocks noChangeArrowheads="1" noChangeShapeType="1" noTextEdit="1"/>
          </p:cNvSpPr>
          <p:nvPr/>
        </p:nvSpPr>
        <p:spPr bwMode="auto">
          <a:xfrm rot="376058">
            <a:off x="626353" y="5825187"/>
            <a:ext cx="1423837" cy="676489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DUNE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580" y="4410321"/>
            <a:ext cx="4606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17 times larger SK. 100 000 </a:t>
            </a:r>
            <a:r>
              <a:rPr lang="en-IE" dirty="0" smtClean="0">
                <a:latin typeface="Symbol" pitchFamily="18" charset="2"/>
              </a:rPr>
              <a:t>n</a:t>
            </a:r>
            <a:r>
              <a:rPr lang="en-IE" dirty="0" smtClean="0"/>
              <a:t>e events/y,</a:t>
            </a:r>
          </a:p>
          <a:p>
            <a:r>
              <a:rPr lang="en-IE" dirty="0" smtClean="0"/>
              <a:t>lower PMT coverage,  E &gt;  4-5 </a:t>
            </a:r>
            <a:r>
              <a:rPr lang="en-IE" dirty="0" err="1" smtClean="0"/>
              <a:t>MeV</a:t>
            </a:r>
            <a:endParaRPr lang="en-IE" dirty="0" smtClean="0"/>
          </a:p>
          <a:p>
            <a:r>
              <a:rPr lang="en-IE" dirty="0" smtClean="0"/>
              <a:t>shallower than SK,  larger background,  </a:t>
            </a:r>
          </a:p>
          <a:p>
            <a:r>
              <a:rPr lang="en-IE" dirty="0" smtClean="0"/>
              <a:t>&gt; 5 </a:t>
            </a:r>
            <a:r>
              <a:rPr lang="en-IE" dirty="0" smtClean="0">
                <a:latin typeface="Symbol" pitchFamily="18" charset="2"/>
              </a:rPr>
              <a:t>s</a:t>
            </a:r>
            <a:r>
              <a:rPr lang="en-IE" dirty="0" smtClean="0"/>
              <a:t>  D-N in 10 y</a:t>
            </a:r>
            <a:endParaRPr lang="en-IE" dirty="0"/>
          </a:p>
        </p:txBody>
      </p:sp>
      <p:pic>
        <p:nvPicPr>
          <p:cNvPr id="21" name="Picture 2" descr="460123.fig.005a"/>
          <p:cNvPicPr>
            <a:picLocks noChangeAspect="1" noChangeArrowheads="1"/>
          </p:cNvPicPr>
          <p:nvPr/>
        </p:nvPicPr>
        <p:blipFill>
          <a:blip r:embed="rId2" cstate="print"/>
          <a:srcRect r="15748"/>
          <a:stretch>
            <a:fillRect/>
          </a:stretch>
        </p:blipFill>
        <p:spPr bwMode="auto">
          <a:xfrm rot="21155701">
            <a:off x="5722210" y="4799629"/>
            <a:ext cx="3364663" cy="1963151"/>
          </a:xfrm>
          <a:prstGeom prst="rect">
            <a:avLst/>
          </a:prstGeom>
          <a:noFill/>
        </p:spPr>
      </p:pic>
      <p:pic>
        <p:nvPicPr>
          <p:cNvPr id="19" name="Picture 18" descr="juno1.jpg"/>
          <p:cNvPicPr>
            <a:picLocks noChangeAspect="1"/>
          </p:cNvPicPr>
          <p:nvPr/>
        </p:nvPicPr>
        <p:blipFill>
          <a:blip r:embed="rId3" cstate="print"/>
          <a:srcRect l="15211" r="15211" b="5338"/>
          <a:stretch>
            <a:fillRect/>
          </a:stretch>
        </p:blipFill>
        <p:spPr>
          <a:xfrm rot="21246468">
            <a:off x="6517960" y="218234"/>
            <a:ext cx="2394226" cy="2106217"/>
          </a:xfrm>
          <a:prstGeom prst="rect">
            <a:avLst/>
          </a:prstGeom>
        </p:spPr>
      </p:pic>
      <p:pic>
        <p:nvPicPr>
          <p:cNvPr id="17" name="Picture 4" descr="Bildergebnis für Hyper Kamiokan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584" y="2441780"/>
            <a:ext cx="2885337" cy="261231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439511" y="4257929"/>
            <a:ext cx="154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260 </a:t>
            </a:r>
            <a:r>
              <a:rPr lang="en-IE" dirty="0" err="1" smtClean="0"/>
              <a:t>kt</a:t>
            </a:r>
            <a:r>
              <a:rPr lang="en-IE" dirty="0" smtClean="0"/>
              <a:t> each</a:t>
            </a:r>
            <a:endParaRPr lang="en-IE" dirty="0"/>
          </a:p>
        </p:txBody>
      </p:sp>
      <p:sp>
        <p:nvSpPr>
          <p:cNvPr id="22" name="TextBox 21"/>
          <p:cNvSpPr txBox="1"/>
          <p:nvPr/>
        </p:nvSpPr>
        <p:spPr>
          <a:xfrm>
            <a:off x="2131222" y="5876891"/>
            <a:ext cx="3185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4 x 11.6 </a:t>
            </a:r>
            <a:r>
              <a:rPr lang="en-IE" sz="2000" dirty="0" err="1" smtClean="0"/>
              <a:t>kt</a:t>
            </a:r>
            <a:r>
              <a:rPr lang="en-IE" sz="2000" dirty="0" smtClean="0"/>
              <a:t>  (fv) </a:t>
            </a:r>
            <a:r>
              <a:rPr lang="en-IE" sz="2000" dirty="0" err="1" smtClean="0"/>
              <a:t>LiAr</a:t>
            </a:r>
            <a:r>
              <a:rPr lang="en-IE" sz="2000" dirty="0" smtClean="0"/>
              <a:t> TPC</a:t>
            </a:r>
            <a:endParaRPr lang="en-IE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228044" y="6214539"/>
            <a:ext cx="26129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Symbol" pitchFamily="18" charset="2"/>
              </a:rPr>
              <a:t>n</a:t>
            </a:r>
            <a:r>
              <a:rPr lang="en-IE" sz="2000" baseline="-25000" dirty="0" smtClean="0"/>
              <a:t>e</a:t>
            </a:r>
            <a:r>
              <a:rPr lang="en-IE" sz="2000" dirty="0" smtClean="0"/>
              <a:t> + </a:t>
            </a:r>
            <a:r>
              <a:rPr lang="en-IE" sz="2000" baseline="30000" dirty="0" smtClean="0"/>
              <a:t>40</a:t>
            </a:r>
            <a:r>
              <a:rPr lang="en-IE" sz="2000" dirty="0" smtClean="0"/>
              <a:t>Ar </a:t>
            </a:r>
            <a:r>
              <a:rPr lang="en-IE" sz="2000" dirty="0" smtClean="0">
                <a:sym typeface="Wingdings" pitchFamily="2" charset="2"/>
              </a:rPr>
              <a:t> </a:t>
            </a:r>
            <a:r>
              <a:rPr lang="en-IE" sz="2000" baseline="30000" dirty="0" smtClean="0"/>
              <a:t>40</a:t>
            </a:r>
            <a:r>
              <a:rPr lang="en-IE" sz="2000" dirty="0" smtClean="0">
                <a:sym typeface="Wingdings" pitchFamily="2" charset="2"/>
              </a:rPr>
              <a:t>K* + e</a:t>
            </a:r>
            <a:endParaRPr lang="en-IE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668821" y="6386667"/>
            <a:ext cx="259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Earth matter effect ?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2" name="WordArt 8"/>
          <p:cNvSpPr>
            <a:spLocks noChangeArrowheads="1" noChangeShapeType="1" noTextEdit="1"/>
          </p:cNvSpPr>
          <p:nvPr/>
        </p:nvSpPr>
        <p:spPr bwMode="auto">
          <a:xfrm>
            <a:off x="2037023" y="180746"/>
            <a:ext cx="4021903" cy="770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… continued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latin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655" y="3091631"/>
            <a:ext cx="243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(water based </a:t>
            </a:r>
          </a:p>
          <a:p>
            <a:r>
              <a:rPr lang="en-IE" sz="2000" dirty="0" smtClean="0"/>
              <a:t>Liquid </a:t>
            </a:r>
            <a:r>
              <a:rPr lang="en-IE" sz="2000" dirty="0" err="1" smtClean="0"/>
              <a:t>scintillator</a:t>
            </a:r>
            <a:r>
              <a:rPr lang="en-IE" sz="2000" dirty="0" smtClean="0"/>
              <a:t>)</a:t>
            </a:r>
            <a:endParaRPr lang="en-IE" sz="2000" dirty="0"/>
          </a:p>
        </p:txBody>
      </p:sp>
      <p:sp>
        <p:nvSpPr>
          <p:cNvPr id="18" name="WordArt 27"/>
          <p:cNvSpPr>
            <a:spLocks noChangeArrowheads="1" noChangeShapeType="1" noTextEdit="1"/>
          </p:cNvSpPr>
          <p:nvPr/>
        </p:nvSpPr>
        <p:spPr bwMode="auto">
          <a:xfrm>
            <a:off x="317222" y="1314885"/>
            <a:ext cx="1921827" cy="9960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JinPing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3797" y="2399773"/>
            <a:ext cx="5163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Combining advantages of </a:t>
            </a:r>
            <a:r>
              <a:rPr lang="en-IE" sz="2000" dirty="0" err="1" smtClean="0"/>
              <a:t>scintillator</a:t>
            </a:r>
            <a:r>
              <a:rPr lang="en-IE" sz="2000" dirty="0" smtClean="0"/>
              <a:t>  (good energy resolution)  and </a:t>
            </a:r>
            <a:r>
              <a:rPr lang="en-IE" sz="2000" dirty="0" err="1" smtClean="0"/>
              <a:t>cherenkov</a:t>
            </a:r>
            <a:r>
              <a:rPr lang="en-IE" sz="2000" dirty="0" smtClean="0"/>
              <a:t> (directionality) experiments </a:t>
            </a:r>
            <a:endParaRPr lang="en-IE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722150" y="5262614"/>
            <a:ext cx="488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DM experiments hitting neutrino floor</a:t>
            </a:r>
            <a:endParaRPr lang="en-IE" sz="2000" dirty="0"/>
          </a:p>
        </p:txBody>
      </p:sp>
      <p:sp>
        <p:nvSpPr>
          <p:cNvPr id="31" name="WordArt 27"/>
          <p:cNvSpPr>
            <a:spLocks noChangeArrowheads="1" noChangeShapeType="1" noTextEdit="1"/>
          </p:cNvSpPr>
          <p:nvPr/>
        </p:nvSpPr>
        <p:spPr bwMode="auto">
          <a:xfrm>
            <a:off x="575521" y="5264223"/>
            <a:ext cx="1812391" cy="6024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DARWIN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32" name="WordArt 27"/>
          <p:cNvSpPr>
            <a:spLocks noChangeArrowheads="1" noChangeShapeType="1" noTextEdit="1"/>
          </p:cNvSpPr>
          <p:nvPr/>
        </p:nvSpPr>
        <p:spPr bwMode="auto">
          <a:xfrm>
            <a:off x="362111" y="2474257"/>
            <a:ext cx="2206410" cy="8346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ASDC (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WbLS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)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03797" y="1465915"/>
            <a:ext cx="469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The  deepest lab - lowest background</a:t>
            </a:r>
            <a:endParaRPr lang="en-IE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5013064" y="3965660"/>
            <a:ext cx="256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also  1% Li doped 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65181" y="5583213"/>
            <a:ext cx="4346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Liquid </a:t>
            </a:r>
            <a:r>
              <a:rPr lang="en-IE" sz="2000" dirty="0" err="1" smtClean="0"/>
              <a:t>Xe</a:t>
            </a:r>
            <a:r>
              <a:rPr lang="en-IE" sz="2000" dirty="0" smtClean="0"/>
              <a:t> TPC, 30 t </a:t>
            </a:r>
            <a:r>
              <a:rPr lang="en-IE" sz="2000" dirty="0" err="1" smtClean="0"/>
              <a:t>fiducial</a:t>
            </a:r>
            <a:r>
              <a:rPr lang="en-IE" sz="2000" dirty="0" smtClean="0"/>
              <a:t> volume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44060" y="5950354"/>
            <a:ext cx="18884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Symbol" pitchFamily="18" charset="2"/>
              </a:rPr>
              <a:t>n </a:t>
            </a:r>
            <a:r>
              <a:rPr lang="en-IE" sz="2000" dirty="0" smtClean="0"/>
              <a:t> + </a:t>
            </a:r>
            <a:r>
              <a:rPr lang="en-IE" sz="2000" baseline="30000" dirty="0" smtClean="0"/>
              <a:t> </a:t>
            </a:r>
            <a:r>
              <a:rPr lang="en-IE" sz="2000" dirty="0" smtClean="0"/>
              <a:t>e </a:t>
            </a:r>
            <a:r>
              <a:rPr lang="en-IE" sz="2000" dirty="0" smtClean="0">
                <a:sym typeface="Wingdings" pitchFamily="2" charset="2"/>
              </a:rPr>
              <a:t></a:t>
            </a:r>
            <a:r>
              <a:rPr lang="en-IE" sz="2000" dirty="0" smtClean="0">
                <a:latin typeface="Symbol" pitchFamily="18" charset="2"/>
              </a:rPr>
              <a:t> n</a:t>
            </a:r>
            <a:r>
              <a:rPr lang="en-IE" sz="2000" dirty="0" smtClean="0">
                <a:sym typeface="Wingdings" pitchFamily="2" charset="2"/>
              </a:rPr>
              <a:t> + e</a:t>
            </a:r>
            <a:endParaRPr lang="en-IE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79117" y="1801733"/>
            <a:ext cx="18884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Symbol" pitchFamily="18" charset="2"/>
              </a:rPr>
              <a:t>n </a:t>
            </a:r>
            <a:r>
              <a:rPr lang="en-IE" sz="2000" dirty="0" smtClean="0"/>
              <a:t> + </a:t>
            </a:r>
            <a:r>
              <a:rPr lang="en-IE" sz="2000" baseline="30000" dirty="0" smtClean="0"/>
              <a:t> </a:t>
            </a:r>
            <a:r>
              <a:rPr lang="en-IE" sz="2000" dirty="0" smtClean="0"/>
              <a:t>e </a:t>
            </a:r>
            <a:r>
              <a:rPr lang="en-IE" sz="2000" dirty="0" smtClean="0">
                <a:sym typeface="Wingdings" pitchFamily="2" charset="2"/>
              </a:rPr>
              <a:t></a:t>
            </a:r>
            <a:r>
              <a:rPr lang="en-IE" sz="2000" dirty="0" smtClean="0">
                <a:latin typeface="Symbol" pitchFamily="18" charset="2"/>
              </a:rPr>
              <a:t> n</a:t>
            </a:r>
            <a:r>
              <a:rPr lang="en-IE" sz="2000" dirty="0" smtClean="0">
                <a:sym typeface="Wingdings" pitchFamily="2" charset="2"/>
              </a:rPr>
              <a:t> + e</a:t>
            </a:r>
            <a:endParaRPr lang="en-IE" sz="2000" dirty="0"/>
          </a:p>
        </p:txBody>
      </p:sp>
      <p:sp>
        <p:nvSpPr>
          <p:cNvPr id="17" name="WordArt 27"/>
          <p:cNvSpPr>
            <a:spLocks noChangeArrowheads="1" noChangeShapeType="1" noTextEdit="1"/>
          </p:cNvSpPr>
          <p:nvPr/>
        </p:nvSpPr>
        <p:spPr bwMode="auto">
          <a:xfrm>
            <a:off x="413420" y="3943144"/>
            <a:ext cx="1447031" cy="8346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Theia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71931" y="3965660"/>
            <a:ext cx="115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30 t </a:t>
            </a:r>
            <a:r>
              <a:rPr lang="en-IE" sz="2000" dirty="0" err="1" smtClean="0"/>
              <a:t>f.v</a:t>
            </a:r>
            <a:r>
              <a:rPr lang="en-IE" sz="2000" dirty="0" smtClean="0"/>
              <a:t>.</a:t>
            </a:r>
            <a:endParaRPr lang="en-IE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734709" y="3393920"/>
            <a:ext cx="18884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Symbol" pitchFamily="18" charset="2"/>
              </a:rPr>
              <a:t>n </a:t>
            </a:r>
            <a:r>
              <a:rPr lang="en-IE" sz="2000" dirty="0" smtClean="0"/>
              <a:t> + </a:t>
            </a:r>
            <a:r>
              <a:rPr lang="en-IE" sz="2000" baseline="30000" dirty="0" smtClean="0"/>
              <a:t> </a:t>
            </a:r>
            <a:r>
              <a:rPr lang="en-IE" sz="2000" dirty="0" smtClean="0"/>
              <a:t>e </a:t>
            </a:r>
            <a:r>
              <a:rPr lang="en-IE" sz="2000" dirty="0" smtClean="0">
                <a:sym typeface="Wingdings" pitchFamily="2" charset="2"/>
              </a:rPr>
              <a:t></a:t>
            </a:r>
            <a:r>
              <a:rPr lang="en-IE" sz="2000" dirty="0" smtClean="0">
                <a:latin typeface="Symbol" pitchFamily="18" charset="2"/>
              </a:rPr>
              <a:t> n</a:t>
            </a:r>
            <a:r>
              <a:rPr lang="en-IE" sz="2000" dirty="0" smtClean="0">
                <a:sym typeface="Wingdings" pitchFamily="2" charset="2"/>
              </a:rPr>
              <a:t> + e</a:t>
            </a:r>
            <a:endParaRPr lang="en-IE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650153" y="4365770"/>
            <a:ext cx="23600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Symbol" pitchFamily="18" charset="2"/>
              </a:rPr>
              <a:t>n</a:t>
            </a:r>
            <a:r>
              <a:rPr lang="en-IE" sz="2000" baseline="-25000" dirty="0" smtClean="0"/>
              <a:t>e</a:t>
            </a:r>
            <a:r>
              <a:rPr lang="en-IE" sz="2000" dirty="0" smtClean="0"/>
              <a:t> + </a:t>
            </a:r>
            <a:r>
              <a:rPr lang="en-IE" sz="2000" baseline="30000" dirty="0" smtClean="0"/>
              <a:t>7</a:t>
            </a:r>
            <a:r>
              <a:rPr lang="en-IE" sz="2000" dirty="0" smtClean="0"/>
              <a:t>Li </a:t>
            </a:r>
            <a:r>
              <a:rPr lang="en-IE" sz="2000" dirty="0" smtClean="0">
                <a:sym typeface="Wingdings" pitchFamily="2" charset="2"/>
              </a:rPr>
              <a:t> </a:t>
            </a:r>
            <a:r>
              <a:rPr lang="en-IE" sz="2000" baseline="30000" dirty="0" smtClean="0"/>
              <a:t>7</a:t>
            </a:r>
            <a:r>
              <a:rPr lang="en-IE" sz="2000" dirty="0" smtClean="0">
                <a:sym typeface="Wingdings" pitchFamily="2" charset="2"/>
              </a:rPr>
              <a:t>Be + e</a:t>
            </a:r>
            <a:endParaRPr lang="en-IE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83306" y="440149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pep, N, O, B  Be</a:t>
            </a:r>
            <a:endParaRPr lang="en-IE" dirty="0"/>
          </a:p>
        </p:txBody>
      </p:sp>
      <p:sp>
        <p:nvSpPr>
          <p:cNvPr id="25" name="TextBox 24"/>
          <p:cNvSpPr txBox="1"/>
          <p:nvPr/>
        </p:nvSpPr>
        <p:spPr>
          <a:xfrm>
            <a:off x="6260953" y="6098095"/>
            <a:ext cx="106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pp (1%)</a:t>
            </a:r>
            <a:endParaRPr lang="en-IE" dirty="0"/>
          </a:p>
        </p:txBody>
      </p:sp>
      <p:sp>
        <p:nvSpPr>
          <p:cNvPr id="26" name="TextBox 25"/>
          <p:cNvSpPr txBox="1"/>
          <p:nvPr/>
        </p:nvSpPr>
        <p:spPr>
          <a:xfrm>
            <a:off x="6458470" y="4703219"/>
            <a:ext cx="2536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Earth tomography</a:t>
            </a:r>
            <a:endParaRPr lang="en-I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dirty="0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5607" name="WordArt 8"/>
          <p:cNvSpPr>
            <a:spLocks noChangeArrowheads="1" noChangeShapeType="1" noTextEdit="1"/>
          </p:cNvSpPr>
          <p:nvPr/>
        </p:nvSpPr>
        <p:spPr bwMode="auto">
          <a:xfrm>
            <a:off x="378448" y="255177"/>
            <a:ext cx="5745906" cy="8676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JinPing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 underground lab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latin typeface="Arial Black"/>
            </a:endParaRPr>
          </a:p>
        </p:txBody>
      </p:sp>
      <p:pic>
        <p:nvPicPr>
          <p:cNvPr id="5" name="Picture 4" descr="juiping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886" y="1974341"/>
            <a:ext cx="3319396" cy="3624793"/>
          </a:xfrm>
          <a:prstGeom prst="rect">
            <a:avLst/>
          </a:prstGeom>
        </p:spPr>
      </p:pic>
      <p:pic>
        <p:nvPicPr>
          <p:cNvPr id="6" name="Picture 5" descr="jinping1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80900" y="764872"/>
            <a:ext cx="2540000" cy="4000500"/>
          </a:xfrm>
          <a:prstGeom prst="rect">
            <a:avLst/>
          </a:prstGeom>
        </p:spPr>
      </p:pic>
      <p:pic>
        <p:nvPicPr>
          <p:cNvPr id="7" name="Picture 6" descr="jinping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205952" y="3345228"/>
            <a:ext cx="2540000" cy="4000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522" y="5715093"/>
            <a:ext cx="402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FV: 100 times bigger than BOREXINO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307963" y="6402536"/>
            <a:ext cx="258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Deeper than SNO</a:t>
            </a:r>
            <a:endParaRPr lang="en-IE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962389" y="5928035"/>
            <a:ext cx="251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without </a:t>
            </a:r>
            <a:r>
              <a:rPr lang="en-IE" dirty="0" err="1" smtClean="0"/>
              <a:t>systematics</a:t>
            </a:r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8988" y="1328010"/>
            <a:ext cx="249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/>
              <a:t>scintillator</a:t>
            </a:r>
            <a:r>
              <a:rPr lang="en-IE" dirty="0" smtClean="0"/>
              <a:t> uploaded </a:t>
            </a:r>
          </a:p>
          <a:p>
            <a:r>
              <a:rPr lang="en-IE" dirty="0" smtClean="0"/>
              <a:t>water detectors? </a:t>
            </a:r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487392" y="318963"/>
            <a:ext cx="3638041" cy="7685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Source and fluxes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850" y="1828791"/>
            <a:ext cx="660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Fission  of Uranium and Plutonium nuclei  by neutrons </a:t>
            </a:r>
            <a:endParaRPr lang="en-IE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48585" y="1391609"/>
            <a:ext cx="4859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Atomic rectors: commercial, research</a:t>
            </a:r>
            <a:endParaRPr lang="en-IE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69851" y="2282056"/>
            <a:ext cx="6262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Neutron-rich secondary nuclei </a:t>
            </a:r>
            <a:r>
              <a:rPr lang="en-IE" sz="2000" dirty="0" smtClean="0">
                <a:sym typeface="Wingdings" pitchFamily="2" charset="2"/>
              </a:rPr>
              <a:t> beta decays  electron antineutrinos </a:t>
            </a:r>
            <a:endParaRPr lang="en-IE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76170" y="4185298"/>
            <a:ext cx="4837815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Computations of spectra</a:t>
            </a:r>
          </a:p>
          <a:p>
            <a:r>
              <a:rPr lang="en-IE" sz="2000" dirty="0" smtClean="0"/>
              <a:t>     </a:t>
            </a:r>
            <a:r>
              <a:rPr lang="en-IE" sz="2000" dirty="0" err="1" smtClean="0"/>
              <a:t>Ab</a:t>
            </a:r>
            <a:r>
              <a:rPr lang="en-IE" sz="2000" dirty="0" smtClean="0"/>
              <a:t> initio, </a:t>
            </a:r>
          </a:p>
          <a:p>
            <a:r>
              <a:rPr lang="en-IE" sz="2000" dirty="0" smtClean="0"/>
              <a:t>     inversion of spectrum of electrons</a:t>
            </a:r>
            <a:endParaRPr lang="en-IE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69851" y="3122060"/>
            <a:ext cx="3221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About  6 </a:t>
            </a:r>
            <a:r>
              <a:rPr lang="en-IE" sz="2000" dirty="0" smtClean="0">
                <a:latin typeface="Symbol" pitchFamily="18" charset="2"/>
              </a:rPr>
              <a:t>n</a:t>
            </a:r>
            <a:r>
              <a:rPr lang="en-IE" sz="2000" dirty="0" smtClean="0"/>
              <a:t> per fission</a:t>
            </a:r>
            <a:endParaRPr lang="en-IE" sz="2000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860696" y="3228390"/>
            <a:ext cx="13822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91106" y="3476837"/>
            <a:ext cx="483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Total flux  related to thermal power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43012" name="WordArt 4"/>
          <p:cNvSpPr>
            <a:spLocks noChangeArrowheads="1" noChangeShapeType="1" noTextEdit="1"/>
          </p:cNvSpPr>
          <p:nvPr/>
        </p:nvSpPr>
        <p:spPr bwMode="auto">
          <a:xfrm>
            <a:off x="622564" y="577466"/>
            <a:ext cx="4025636" cy="7564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Cosmic neutrinos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622564" y="1574800"/>
            <a:ext cx="4025636" cy="8434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of high energies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49238" y="193631"/>
            <a:ext cx="8259762" cy="824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Cosmic neutrinos of high energies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171010" name="Picture 2" descr="http://inspirehep.net/record/1228997/files/fig4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9290" y="4017414"/>
            <a:ext cx="2750961" cy="2685342"/>
          </a:xfrm>
          <a:prstGeom prst="rect">
            <a:avLst/>
          </a:prstGeom>
          <a:noFill/>
        </p:spPr>
      </p:pic>
      <p:pic>
        <p:nvPicPr>
          <p:cNvPr id="171012" name="Picture 4" descr="http://inspirehep.net/record/1228997/files/fig4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9290" y="1211407"/>
            <a:ext cx="2750961" cy="277134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321348" y="1555757"/>
            <a:ext cx="1761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January 2012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052398" y="4035698"/>
            <a:ext cx="1680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August 2012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732557" y="6357669"/>
            <a:ext cx="242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 = 1.14 +/- 0.17 </a:t>
            </a:r>
            <a:r>
              <a:rPr lang="en-US" dirty="0" err="1" smtClean="0"/>
              <a:t>PeV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03953" y="3633804"/>
            <a:ext cx="242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 = 1.04 +/- 0.16 </a:t>
            </a:r>
            <a:r>
              <a:rPr lang="en-US" dirty="0" err="1" smtClean="0"/>
              <a:t>PeV</a:t>
            </a:r>
            <a:endParaRPr lang="en-US" dirty="0"/>
          </a:p>
        </p:txBody>
      </p:sp>
      <p:pic>
        <p:nvPicPr>
          <p:cNvPr id="14" name="Picture 2" descr="http://inspirehep.net/record/1228997/files/fig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903" y="1892342"/>
            <a:ext cx="3085571" cy="232579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76919" y="4227265"/>
            <a:ext cx="485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Atmospheric  neutrino background: </a:t>
            </a:r>
          </a:p>
          <a:p>
            <a:r>
              <a:rPr lang="en-US" dirty="0" smtClean="0"/>
              <a:t>0.082 +/- 0.004 (stat) +0.041/–0.057(syst.)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9238" y="4858265"/>
            <a:ext cx="266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p-value 2.9 10</a:t>
            </a:r>
            <a:r>
              <a:rPr lang="en-US" baseline="30000" dirty="0" smtClean="0"/>
              <a:t>-2</a:t>
            </a:r>
            <a:r>
              <a:rPr lang="en-US" dirty="0" smtClean="0"/>
              <a:t>  (2.8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9991" y="5248025"/>
            <a:ext cx="2166584" cy="646331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``Hint’’ of cosmic </a:t>
            </a:r>
          </a:p>
          <a:p>
            <a:r>
              <a:rPr lang="en-US" dirty="0" smtClean="0"/>
              <a:t>    neutrinos or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2245" y="5926256"/>
            <a:ext cx="455295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Excess at lower energies 0.02 – 0.3 </a:t>
            </a:r>
            <a:r>
              <a:rPr lang="en-US" dirty="0" err="1" smtClean="0"/>
              <a:t>PeV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28 events (7 with </a:t>
            </a:r>
            <a:r>
              <a:rPr lang="en-US" dirty="0" err="1" smtClean="0"/>
              <a:t>muons</a:t>
            </a:r>
            <a:r>
              <a:rPr lang="en-US" dirty="0" smtClean="0"/>
              <a:t>) are observed ~ ~ 11 expected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54095" y="5260550"/>
            <a:ext cx="2585155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New physics with atmospheric neutrinos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47107" y="1948787"/>
            <a:ext cx="120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Centers of two cascades</a:t>
            </a:r>
            <a:endParaRPr lang="en-US" dirty="0"/>
          </a:p>
        </p:txBody>
      </p:sp>
      <p:pic>
        <p:nvPicPr>
          <p:cNvPr id="21" name="Picture 6" descr="http://inspirehep.net/record/1194082/files/fig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238" y="1893093"/>
            <a:ext cx="4684889" cy="4958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3175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360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93605" name="WordArt 5"/>
          <p:cNvSpPr>
            <a:spLocks noChangeArrowheads="1" noChangeShapeType="1" noTextEdit="1"/>
          </p:cNvSpPr>
          <p:nvPr/>
        </p:nvSpPr>
        <p:spPr bwMode="auto">
          <a:xfrm>
            <a:off x="2579272" y="4151868"/>
            <a:ext cx="3558003" cy="608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E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connection</a:t>
            </a: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114425" y="3815736"/>
            <a:ext cx="1425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600" dirty="0">
                <a:latin typeface="Symbol" pitchFamily="18" charset="2"/>
              </a:rPr>
              <a:t>n-g</a:t>
            </a: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1755775" y="2344738"/>
            <a:ext cx="2298700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 + </a:t>
            </a:r>
            <a:r>
              <a:rPr lang="en-US" sz="2000" dirty="0">
                <a:latin typeface="Symbol" pitchFamily="18" charset="2"/>
              </a:rPr>
              <a:t>g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D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 p</a:t>
            </a:r>
            <a:r>
              <a:rPr lang="en-US" sz="2000" baseline="30000" dirty="0">
                <a:sym typeface="Wingdings" pitchFamily="2" charset="2"/>
              </a:rPr>
              <a:t>+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dirty="0">
                <a:sym typeface="Wingdings" pitchFamily="2" charset="2"/>
              </a:rPr>
              <a:t>+ n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 </a:t>
            </a:r>
            <a:endParaRPr lang="en-US" sz="2000" dirty="0"/>
          </a:p>
        </p:txBody>
      </p:sp>
      <p:sp>
        <p:nvSpPr>
          <p:cNvPr id="793629" name="Text Box 29"/>
          <p:cNvSpPr txBox="1">
            <a:spLocks noChangeArrowheads="1"/>
          </p:cNvSpPr>
          <p:nvPr/>
        </p:nvSpPr>
        <p:spPr bwMode="auto">
          <a:xfrm>
            <a:off x="2141637" y="5294254"/>
            <a:ext cx="2322512" cy="396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 + </a:t>
            </a:r>
            <a:r>
              <a:rPr lang="en-US" sz="2000" dirty="0">
                <a:latin typeface="Symbol" pitchFamily="18" charset="2"/>
              </a:rPr>
              <a:t>g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D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  p</a:t>
            </a:r>
            <a:r>
              <a:rPr lang="en-US" sz="2000" baseline="30000" dirty="0">
                <a:sym typeface="Wingdings" pitchFamily="2" charset="2"/>
              </a:rPr>
              <a:t>0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dirty="0">
                <a:sym typeface="Wingdings" pitchFamily="2" charset="2"/>
              </a:rPr>
              <a:t>+ p</a:t>
            </a:r>
            <a:endParaRPr lang="en-US" sz="2000" dirty="0"/>
          </a:p>
        </p:txBody>
      </p:sp>
      <p:sp>
        <p:nvSpPr>
          <p:cNvPr id="793630" name="Text Box 30"/>
          <p:cNvSpPr txBox="1">
            <a:spLocks noChangeArrowheads="1"/>
          </p:cNvSpPr>
          <p:nvPr/>
        </p:nvSpPr>
        <p:spPr bwMode="auto">
          <a:xfrm>
            <a:off x="3440113" y="1309414"/>
            <a:ext cx="87630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p + </a:t>
            </a:r>
            <a:r>
              <a:rPr lang="en-US" sz="2400" dirty="0">
                <a:latin typeface="Symbol" pitchFamily="18" charset="2"/>
              </a:rPr>
              <a:t>g</a:t>
            </a:r>
            <a:r>
              <a:rPr lang="en-US" sz="2400" dirty="0">
                <a:latin typeface="Symbol" pitchFamily="18" charset="2"/>
                <a:sym typeface="Wingdings" pitchFamily="2" charset="2"/>
              </a:rPr>
              <a:t> </a:t>
            </a:r>
            <a:endParaRPr lang="en-US" sz="2400" dirty="0"/>
          </a:p>
        </p:txBody>
      </p:sp>
      <p:sp>
        <p:nvSpPr>
          <p:cNvPr id="793631" name="Text Box 31"/>
          <p:cNvSpPr txBox="1">
            <a:spLocks noChangeArrowheads="1"/>
          </p:cNvSpPr>
          <p:nvPr/>
        </p:nvSpPr>
        <p:spPr bwMode="auto">
          <a:xfrm>
            <a:off x="2603500" y="5767329"/>
            <a:ext cx="2201863" cy="396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 + </a:t>
            </a:r>
            <a:r>
              <a:rPr lang="en-US" sz="2000" dirty="0">
                <a:latin typeface="Symbol" pitchFamily="18" charset="2"/>
              </a:rPr>
              <a:t>g </a:t>
            </a:r>
            <a:r>
              <a:rPr lang="en-US" sz="2000" dirty="0">
                <a:sym typeface="Wingdings" pitchFamily="2" charset="2"/>
              </a:rPr>
              <a:t> p + e</a:t>
            </a:r>
            <a:r>
              <a:rPr lang="en-US" sz="2000" baseline="30000" dirty="0">
                <a:sym typeface="Wingdings" pitchFamily="2" charset="2"/>
              </a:rPr>
              <a:t>+</a:t>
            </a:r>
            <a:r>
              <a:rPr lang="en-US" sz="2000" dirty="0">
                <a:sym typeface="Wingdings" pitchFamily="2" charset="2"/>
              </a:rPr>
              <a:t> + e</a:t>
            </a:r>
            <a:r>
              <a:rPr lang="en-US" sz="2000" baseline="30000" dirty="0">
                <a:sym typeface="Wingdings" pitchFamily="2" charset="2"/>
              </a:rPr>
              <a:t>-</a:t>
            </a:r>
            <a:endParaRPr lang="en-US" sz="2000" dirty="0"/>
          </a:p>
        </p:txBody>
      </p:sp>
      <p:sp>
        <p:nvSpPr>
          <p:cNvPr id="793632" name="Text Box 32"/>
          <p:cNvSpPr txBox="1">
            <a:spLocks noChangeArrowheads="1"/>
          </p:cNvSpPr>
          <p:nvPr/>
        </p:nvSpPr>
        <p:spPr bwMode="auto">
          <a:xfrm>
            <a:off x="1345306" y="1885890"/>
            <a:ext cx="19575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CMB,  infrared</a:t>
            </a:r>
          </a:p>
        </p:txBody>
      </p:sp>
      <p:sp>
        <p:nvSpPr>
          <p:cNvPr id="793635" name="Text Box 35"/>
          <p:cNvSpPr txBox="1">
            <a:spLocks noChangeArrowheads="1"/>
          </p:cNvSpPr>
          <p:nvPr/>
        </p:nvSpPr>
        <p:spPr bwMode="auto">
          <a:xfrm>
            <a:off x="2324100" y="6235700"/>
            <a:ext cx="502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EM cascade to </a:t>
            </a:r>
            <a:r>
              <a:rPr lang="en-US" sz="2000" dirty="0" smtClean="0"/>
              <a:t>low </a:t>
            </a:r>
            <a:r>
              <a:rPr lang="en-US" sz="2000" dirty="0"/>
              <a:t>energies 1 – 1000 </a:t>
            </a:r>
            <a:r>
              <a:rPr lang="en-US" sz="2000" dirty="0" err="1"/>
              <a:t>GeV</a:t>
            </a:r>
            <a:endParaRPr lang="en-US" sz="2000" dirty="0"/>
          </a:p>
        </p:txBody>
      </p:sp>
      <p:sp>
        <p:nvSpPr>
          <p:cNvPr id="793638" name="Text Box 38"/>
          <p:cNvSpPr txBox="1">
            <a:spLocks noChangeArrowheads="1"/>
          </p:cNvSpPr>
          <p:nvPr/>
        </p:nvSpPr>
        <p:spPr bwMode="auto">
          <a:xfrm>
            <a:off x="4811713" y="5346086"/>
            <a:ext cx="1225550" cy="396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US" sz="2000" baseline="30000" dirty="0">
                <a:sym typeface="Wingdings" pitchFamily="2" charset="2"/>
              </a:rPr>
              <a:t>0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dirty="0">
                <a:sym typeface="Wingdings" pitchFamily="2" charset="2"/>
              </a:rPr>
              <a:t>  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g  </a:t>
            </a:r>
            <a:r>
              <a:rPr lang="en-US" sz="2000" dirty="0" err="1">
                <a:latin typeface="Symbol" pitchFamily="18" charset="2"/>
                <a:sym typeface="Wingdings" pitchFamily="2" charset="2"/>
              </a:rPr>
              <a:t>g</a:t>
            </a:r>
            <a:endParaRPr lang="en-US" sz="2000" dirty="0"/>
          </a:p>
        </p:txBody>
      </p:sp>
      <p:sp>
        <p:nvSpPr>
          <p:cNvPr id="793639" name="AutoShape 39"/>
          <p:cNvSpPr>
            <a:spLocks noChangeArrowheads="1"/>
          </p:cNvSpPr>
          <p:nvPr/>
        </p:nvSpPr>
        <p:spPr bwMode="auto">
          <a:xfrm rot="2474862">
            <a:off x="3444081" y="1830546"/>
            <a:ext cx="382587" cy="3317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IE"/>
          </a:p>
        </p:txBody>
      </p:sp>
      <p:sp>
        <p:nvSpPr>
          <p:cNvPr id="793640" name="Text Box 40"/>
          <p:cNvSpPr txBox="1">
            <a:spLocks noChangeArrowheads="1"/>
          </p:cNvSpPr>
          <p:nvPr/>
        </p:nvSpPr>
        <p:spPr bwMode="auto">
          <a:xfrm>
            <a:off x="1779588" y="3359150"/>
            <a:ext cx="1492250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baseline="30000" dirty="0"/>
              <a:t>+ </a:t>
            </a:r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</a:t>
            </a:r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/>
              <a:t>e</a:t>
            </a:r>
            <a:r>
              <a:rPr lang="en-US" sz="2000" dirty="0">
                <a:latin typeface="Symbol" pitchFamily="18" charset="2"/>
              </a:rPr>
              <a:t>  n </a:t>
            </a:r>
            <a:r>
              <a:rPr lang="en-US" sz="2000" dirty="0" err="1">
                <a:latin typeface="Symbol" pitchFamily="18" charset="2"/>
              </a:rPr>
              <a:t>n</a:t>
            </a:r>
            <a:endParaRPr lang="en-US" sz="2000" dirty="0">
              <a:latin typeface="Symbol" pitchFamily="18" charset="2"/>
            </a:endParaRPr>
          </a:p>
        </p:txBody>
      </p:sp>
      <p:sp>
        <p:nvSpPr>
          <p:cNvPr id="793641" name="Text Box 41"/>
          <p:cNvSpPr txBox="1">
            <a:spLocks noChangeArrowheads="1"/>
          </p:cNvSpPr>
          <p:nvPr/>
        </p:nvSpPr>
        <p:spPr bwMode="auto">
          <a:xfrm>
            <a:off x="4534765" y="1340116"/>
            <a:ext cx="93647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 p + p</a:t>
            </a:r>
            <a:endParaRPr lang="en-US" sz="2400" dirty="0"/>
          </a:p>
        </p:txBody>
      </p:sp>
      <p:sp>
        <p:nvSpPr>
          <p:cNvPr id="793643" name="Text Box 43"/>
          <p:cNvSpPr txBox="1">
            <a:spLocks noChangeArrowheads="1"/>
          </p:cNvSpPr>
          <p:nvPr/>
        </p:nvSpPr>
        <p:spPr bwMode="auto">
          <a:xfrm>
            <a:off x="1755775" y="2863850"/>
            <a:ext cx="1439863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p </a:t>
            </a:r>
            <a:r>
              <a:rPr lang="en-US" sz="2000" baseline="30000" dirty="0"/>
              <a:t>+ </a:t>
            </a:r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</a:t>
            </a:r>
            <a:r>
              <a:rPr lang="en-US" sz="2000" dirty="0">
                <a:latin typeface="Symbol" pitchFamily="18" charset="2"/>
              </a:rPr>
              <a:t> m</a:t>
            </a:r>
            <a:r>
              <a:rPr lang="en-US" sz="2000" baseline="30000" dirty="0"/>
              <a:t>+</a:t>
            </a:r>
            <a:r>
              <a:rPr lang="en-US" sz="2000" dirty="0">
                <a:latin typeface="Symbol" pitchFamily="18" charset="2"/>
              </a:rPr>
              <a:t>  n </a:t>
            </a:r>
          </a:p>
        </p:txBody>
      </p:sp>
      <p:sp>
        <p:nvSpPr>
          <p:cNvPr id="793644" name="AutoShape 44"/>
          <p:cNvSpPr>
            <a:spLocks noChangeArrowheads="1"/>
          </p:cNvSpPr>
          <p:nvPr/>
        </p:nvSpPr>
        <p:spPr bwMode="auto">
          <a:xfrm rot="-2644189">
            <a:off x="5593141" y="1967433"/>
            <a:ext cx="382588" cy="3317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IE"/>
          </a:p>
        </p:txBody>
      </p:sp>
      <p:sp>
        <p:nvSpPr>
          <p:cNvPr id="24" name="WordArt 5"/>
          <p:cNvSpPr>
            <a:spLocks noChangeArrowheads="1" noChangeShapeType="1" noTextEdit="1"/>
          </p:cNvSpPr>
          <p:nvPr/>
        </p:nvSpPr>
        <p:spPr bwMode="auto">
          <a:xfrm>
            <a:off x="517786" y="355600"/>
            <a:ext cx="2790904" cy="777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E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Sources</a:t>
            </a:r>
            <a:endParaRPr lang="en-IE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4811713" y="2385572"/>
            <a:ext cx="2446504" cy="40011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 </a:t>
            </a:r>
            <a:r>
              <a:rPr lang="en-US" sz="2000" dirty="0" smtClean="0"/>
              <a:t>+ p 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US" sz="2000" baseline="30000" dirty="0">
                <a:sym typeface="Wingdings" pitchFamily="2" charset="2"/>
              </a:rPr>
              <a:t>+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, K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baseline="30000" dirty="0" smtClean="0">
                <a:sym typeface="Wingdings" pitchFamily="2" charset="2"/>
              </a:rPr>
              <a:t>+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+ </a:t>
            </a:r>
            <a:r>
              <a:rPr lang="en-US" sz="2000" dirty="0">
                <a:sym typeface="Wingdings" pitchFamily="2" charset="2"/>
              </a:rPr>
              <a:t>X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</a:t>
            </a:r>
            <a:endParaRPr lang="en-US" sz="2000" dirty="0"/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4811712" y="2927350"/>
            <a:ext cx="1439863" cy="3968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p </a:t>
            </a:r>
            <a:r>
              <a:rPr lang="en-US" sz="2000" baseline="30000" dirty="0"/>
              <a:t>+ </a:t>
            </a:r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>
                <a:latin typeface="Symbol" pitchFamily="18" charset="2"/>
                <a:sym typeface="Wingdings" pitchFamily="2" charset="2"/>
              </a:rPr>
              <a:t></a:t>
            </a:r>
            <a:r>
              <a:rPr lang="en-US" sz="2000" dirty="0">
                <a:latin typeface="Symbol" pitchFamily="18" charset="2"/>
              </a:rPr>
              <a:t> m</a:t>
            </a:r>
            <a:r>
              <a:rPr lang="en-US" sz="2000" baseline="30000" dirty="0"/>
              <a:t>+</a:t>
            </a:r>
            <a:r>
              <a:rPr lang="en-US" sz="2000" dirty="0">
                <a:latin typeface="Symbol" pitchFamily="18" charset="2"/>
              </a:rPr>
              <a:t>  n 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454775" y="3324225"/>
            <a:ext cx="2255746" cy="40011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also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p</a:t>
            </a:r>
            <a:r>
              <a:rPr lang="en-US" sz="2000" baseline="30000" dirty="0">
                <a:sym typeface="Wingdings" pitchFamily="2" charset="2"/>
              </a:rPr>
              <a:t>-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, K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baseline="30000" dirty="0" smtClean="0">
                <a:sym typeface="Wingdings" pitchFamily="2" charset="2"/>
              </a:rPr>
              <a:t>-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+ </a:t>
            </a:r>
            <a:r>
              <a:rPr lang="en-US" sz="2000" dirty="0">
                <a:sym typeface="Wingdings" pitchFamily="2" charset="2"/>
              </a:rPr>
              <a:t>X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0" y="3175"/>
            <a:ext cx="9144000" cy="6858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68355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868356" name="Oval 4"/>
          <p:cNvSpPr>
            <a:spLocks noChangeArrowheads="1"/>
          </p:cNvSpPr>
          <p:nvPr/>
        </p:nvSpPr>
        <p:spPr bwMode="auto">
          <a:xfrm>
            <a:off x="-1038225" y="-285750"/>
            <a:ext cx="6535738" cy="64579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68357" name="Text Box 5"/>
          <p:cNvSpPr txBox="1">
            <a:spLocks noChangeArrowheads="1"/>
          </p:cNvSpPr>
          <p:nvPr/>
        </p:nvSpPr>
        <p:spPr bwMode="auto">
          <a:xfrm>
            <a:off x="6130925" y="2255838"/>
            <a:ext cx="23423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Relativistic jets 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with internal shocks</a:t>
            </a:r>
          </a:p>
        </p:txBody>
      </p:sp>
      <p:sp>
        <p:nvSpPr>
          <p:cNvPr id="868361" name="Freeform 9"/>
          <p:cNvSpPr>
            <a:spLocks/>
          </p:cNvSpPr>
          <p:nvPr/>
        </p:nvSpPr>
        <p:spPr bwMode="auto">
          <a:xfrm>
            <a:off x="2457450" y="2039938"/>
            <a:ext cx="1803400" cy="1693862"/>
          </a:xfrm>
          <a:custGeom>
            <a:avLst/>
            <a:gdLst/>
            <a:ahLst/>
            <a:cxnLst>
              <a:cxn ang="0">
                <a:pos x="0" y="533"/>
              </a:cxn>
              <a:cxn ang="0">
                <a:pos x="474" y="251"/>
              </a:cxn>
              <a:cxn ang="0">
                <a:pos x="918" y="47"/>
              </a:cxn>
              <a:cxn ang="0">
                <a:pos x="1134" y="533"/>
              </a:cxn>
              <a:cxn ang="0">
                <a:pos x="930" y="1019"/>
              </a:cxn>
              <a:cxn ang="0">
                <a:pos x="474" y="821"/>
              </a:cxn>
              <a:cxn ang="0">
                <a:pos x="0" y="533"/>
              </a:cxn>
            </a:cxnLst>
            <a:rect l="0" t="0" r="r" b="b"/>
            <a:pathLst>
              <a:path w="1136" h="1067">
                <a:moveTo>
                  <a:pt x="0" y="533"/>
                </a:moveTo>
                <a:cubicBezTo>
                  <a:pt x="0" y="438"/>
                  <a:pt x="321" y="332"/>
                  <a:pt x="474" y="251"/>
                </a:cubicBezTo>
                <a:cubicBezTo>
                  <a:pt x="627" y="170"/>
                  <a:pt x="808" y="0"/>
                  <a:pt x="918" y="47"/>
                </a:cubicBezTo>
                <a:cubicBezTo>
                  <a:pt x="1028" y="94"/>
                  <a:pt x="1132" y="371"/>
                  <a:pt x="1134" y="533"/>
                </a:cubicBezTo>
                <a:cubicBezTo>
                  <a:pt x="1136" y="695"/>
                  <a:pt x="1040" y="971"/>
                  <a:pt x="930" y="1019"/>
                </a:cubicBezTo>
                <a:cubicBezTo>
                  <a:pt x="820" y="1067"/>
                  <a:pt x="630" y="901"/>
                  <a:pt x="474" y="821"/>
                </a:cubicBezTo>
                <a:cubicBezTo>
                  <a:pt x="318" y="741"/>
                  <a:pt x="0" y="628"/>
                  <a:pt x="0" y="533"/>
                </a:cubicBez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IE"/>
          </a:p>
        </p:txBody>
      </p:sp>
      <p:sp>
        <p:nvSpPr>
          <p:cNvPr id="868362" name="Freeform 10"/>
          <p:cNvSpPr>
            <a:spLocks/>
          </p:cNvSpPr>
          <p:nvPr/>
        </p:nvSpPr>
        <p:spPr bwMode="auto">
          <a:xfrm flipH="1">
            <a:off x="200025" y="2058988"/>
            <a:ext cx="1803400" cy="1693862"/>
          </a:xfrm>
          <a:custGeom>
            <a:avLst/>
            <a:gdLst/>
            <a:ahLst/>
            <a:cxnLst>
              <a:cxn ang="0">
                <a:pos x="0" y="533"/>
              </a:cxn>
              <a:cxn ang="0">
                <a:pos x="474" y="251"/>
              </a:cxn>
              <a:cxn ang="0">
                <a:pos x="918" y="47"/>
              </a:cxn>
              <a:cxn ang="0">
                <a:pos x="1134" y="533"/>
              </a:cxn>
              <a:cxn ang="0">
                <a:pos x="930" y="1019"/>
              </a:cxn>
              <a:cxn ang="0">
                <a:pos x="474" y="821"/>
              </a:cxn>
              <a:cxn ang="0">
                <a:pos x="0" y="533"/>
              </a:cxn>
            </a:cxnLst>
            <a:rect l="0" t="0" r="r" b="b"/>
            <a:pathLst>
              <a:path w="1136" h="1067">
                <a:moveTo>
                  <a:pt x="0" y="533"/>
                </a:moveTo>
                <a:cubicBezTo>
                  <a:pt x="0" y="438"/>
                  <a:pt x="321" y="332"/>
                  <a:pt x="474" y="251"/>
                </a:cubicBezTo>
                <a:cubicBezTo>
                  <a:pt x="627" y="170"/>
                  <a:pt x="808" y="0"/>
                  <a:pt x="918" y="47"/>
                </a:cubicBezTo>
                <a:cubicBezTo>
                  <a:pt x="1028" y="94"/>
                  <a:pt x="1132" y="371"/>
                  <a:pt x="1134" y="533"/>
                </a:cubicBezTo>
                <a:cubicBezTo>
                  <a:pt x="1136" y="695"/>
                  <a:pt x="1040" y="971"/>
                  <a:pt x="930" y="1019"/>
                </a:cubicBezTo>
                <a:cubicBezTo>
                  <a:pt x="820" y="1067"/>
                  <a:pt x="630" y="901"/>
                  <a:pt x="474" y="821"/>
                </a:cubicBezTo>
                <a:cubicBezTo>
                  <a:pt x="318" y="741"/>
                  <a:pt x="0" y="628"/>
                  <a:pt x="0" y="533"/>
                </a:cubicBez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IE"/>
          </a:p>
        </p:txBody>
      </p:sp>
      <p:sp>
        <p:nvSpPr>
          <p:cNvPr id="868363" name="Freeform 11"/>
          <p:cNvSpPr>
            <a:spLocks/>
          </p:cNvSpPr>
          <p:nvPr/>
        </p:nvSpPr>
        <p:spPr bwMode="auto">
          <a:xfrm>
            <a:off x="3863975" y="2105025"/>
            <a:ext cx="252413" cy="15636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4" y="393"/>
              </a:cxn>
              <a:cxn ang="0">
                <a:pos x="18" y="805"/>
              </a:cxn>
            </a:cxnLst>
            <a:rect l="0" t="0" r="r" b="b"/>
            <a:pathLst>
              <a:path w="177" h="805">
                <a:moveTo>
                  <a:pt x="0" y="0"/>
                </a:moveTo>
                <a:cubicBezTo>
                  <a:pt x="85" y="129"/>
                  <a:pt x="171" y="259"/>
                  <a:pt x="174" y="393"/>
                </a:cubicBezTo>
                <a:cubicBezTo>
                  <a:pt x="177" y="527"/>
                  <a:pt x="97" y="666"/>
                  <a:pt x="18" y="805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IE"/>
          </a:p>
        </p:txBody>
      </p:sp>
      <p:sp>
        <p:nvSpPr>
          <p:cNvPr id="868364" name="Freeform 12"/>
          <p:cNvSpPr>
            <a:spLocks/>
          </p:cNvSpPr>
          <p:nvPr/>
        </p:nvSpPr>
        <p:spPr bwMode="auto">
          <a:xfrm>
            <a:off x="3730625" y="2143125"/>
            <a:ext cx="223838" cy="14874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4" y="393"/>
              </a:cxn>
              <a:cxn ang="0">
                <a:pos x="18" y="805"/>
              </a:cxn>
            </a:cxnLst>
            <a:rect l="0" t="0" r="r" b="b"/>
            <a:pathLst>
              <a:path w="177" h="805">
                <a:moveTo>
                  <a:pt x="0" y="0"/>
                </a:moveTo>
                <a:cubicBezTo>
                  <a:pt x="85" y="129"/>
                  <a:pt x="171" y="259"/>
                  <a:pt x="174" y="393"/>
                </a:cubicBezTo>
                <a:cubicBezTo>
                  <a:pt x="177" y="527"/>
                  <a:pt x="97" y="666"/>
                  <a:pt x="18" y="805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IE"/>
          </a:p>
        </p:txBody>
      </p:sp>
      <p:sp>
        <p:nvSpPr>
          <p:cNvPr id="868365" name="Freeform 13"/>
          <p:cNvSpPr>
            <a:spLocks/>
          </p:cNvSpPr>
          <p:nvPr/>
        </p:nvSpPr>
        <p:spPr bwMode="auto">
          <a:xfrm>
            <a:off x="3606800" y="2228850"/>
            <a:ext cx="195263" cy="1335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4" y="393"/>
              </a:cxn>
              <a:cxn ang="0">
                <a:pos x="18" y="805"/>
              </a:cxn>
            </a:cxnLst>
            <a:rect l="0" t="0" r="r" b="b"/>
            <a:pathLst>
              <a:path w="177" h="805">
                <a:moveTo>
                  <a:pt x="0" y="0"/>
                </a:moveTo>
                <a:cubicBezTo>
                  <a:pt x="85" y="129"/>
                  <a:pt x="171" y="259"/>
                  <a:pt x="174" y="393"/>
                </a:cubicBezTo>
                <a:cubicBezTo>
                  <a:pt x="177" y="527"/>
                  <a:pt x="97" y="666"/>
                  <a:pt x="18" y="805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IE"/>
          </a:p>
        </p:txBody>
      </p:sp>
      <p:sp>
        <p:nvSpPr>
          <p:cNvPr id="868366" name="Freeform 14"/>
          <p:cNvSpPr>
            <a:spLocks/>
          </p:cNvSpPr>
          <p:nvPr/>
        </p:nvSpPr>
        <p:spPr bwMode="auto">
          <a:xfrm flipH="1">
            <a:off x="358775" y="2133600"/>
            <a:ext cx="252413" cy="15636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4" y="393"/>
              </a:cxn>
              <a:cxn ang="0">
                <a:pos x="18" y="805"/>
              </a:cxn>
            </a:cxnLst>
            <a:rect l="0" t="0" r="r" b="b"/>
            <a:pathLst>
              <a:path w="177" h="805">
                <a:moveTo>
                  <a:pt x="0" y="0"/>
                </a:moveTo>
                <a:cubicBezTo>
                  <a:pt x="85" y="129"/>
                  <a:pt x="171" y="259"/>
                  <a:pt x="174" y="393"/>
                </a:cubicBezTo>
                <a:cubicBezTo>
                  <a:pt x="177" y="527"/>
                  <a:pt x="97" y="666"/>
                  <a:pt x="18" y="805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IE"/>
          </a:p>
        </p:txBody>
      </p:sp>
      <p:sp>
        <p:nvSpPr>
          <p:cNvPr id="868367" name="Freeform 15"/>
          <p:cNvSpPr>
            <a:spLocks/>
          </p:cNvSpPr>
          <p:nvPr/>
        </p:nvSpPr>
        <p:spPr bwMode="auto">
          <a:xfrm flipH="1">
            <a:off x="511175" y="2162175"/>
            <a:ext cx="223838" cy="14874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4" y="393"/>
              </a:cxn>
              <a:cxn ang="0">
                <a:pos x="18" y="805"/>
              </a:cxn>
            </a:cxnLst>
            <a:rect l="0" t="0" r="r" b="b"/>
            <a:pathLst>
              <a:path w="177" h="805">
                <a:moveTo>
                  <a:pt x="0" y="0"/>
                </a:moveTo>
                <a:cubicBezTo>
                  <a:pt x="85" y="129"/>
                  <a:pt x="171" y="259"/>
                  <a:pt x="174" y="393"/>
                </a:cubicBezTo>
                <a:cubicBezTo>
                  <a:pt x="177" y="527"/>
                  <a:pt x="97" y="666"/>
                  <a:pt x="18" y="805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IE"/>
          </a:p>
        </p:txBody>
      </p:sp>
      <p:sp>
        <p:nvSpPr>
          <p:cNvPr id="868368" name="Freeform 16"/>
          <p:cNvSpPr>
            <a:spLocks/>
          </p:cNvSpPr>
          <p:nvPr/>
        </p:nvSpPr>
        <p:spPr bwMode="auto">
          <a:xfrm flipH="1">
            <a:off x="673100" y="2228850"/>
            <a:ext cx="195263" cy="1335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4" y="393"/>
              </a:cxn>
              <a:cxn ang="0">
                <a:pos x="18" y="805"/>
              </a:cxn>
            </a:cxnLst>
            <a:rect l="0" t="0" r="r" b="b"/>
            <a:pathLst>
              <a:path w="177" h="805">
                <a:moveTo>
                  <a:pt x="0" y="0"/>
                </a:moveTo>
                <a:cubicBezTo>
                  <a:pt x="85" y="129"/>
                  <a:pt x="171" y="259"/>
                  <a:pt x="174" y="393"/>
                </a:cubicBezTo>
                <a:cubicBezTo>
                  <a:pt x="177" y="527"/>
                  <a:pt x="97" y="666"/>
                  <a:pt x="18" y="805"/>
                </a:cubicBezTo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IE"/>
          </a:p>
        </p:txBody>
      </p:sp>
      <p:sp>
        <p:nvSpPr>
          <p:cNvPr id="868369" name="Oval 17"/>
          <p:cNvSpPr>
            <a:spLocks noChangeArrowheads="1"/>
          </p:cNvSpPr>
          <p:nvPr/>
        </p:nvSpPr>
        <p:spPr bwMode="auto">
          <a:xfrm>
            <a:off x="200025" y="990600"/>
            <a:ext cx="4060825" cy="4000500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868370" name="Text Box 18"/>
          <p:cNvSpPr txBox="1">
            <a:spLocks noChangeArrowheads="1"/>
          </p:cNvSpPr>
          <p:nvPr/>
        </p:nvSpPr>
        <p:spPr bwMode="auto">
          <a:xfrm>
            <a:off x="1639888" y="5243513"/>
            <a:ext cx="1671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stellar envelope</a:t>
            </a:r>
          </a:p>
        </p:txBody>
      </p:sp>
      <p:sp>
        <p:nvSpPr>
          <p:cNvPr id="868371" name="AutoShape 19"/>
          <p:cNvSpPr>
            <a:spLocks noChangeArrowheads="1"/>
          </p:cNvSpPr>
          <p:nvPr/>
        </p:nvSpPr>
        <p:spPr bwMode="auto">
          <a:xfrm rot="2712480">
            <a:off x="3371850" y="4191000"/>
            <a:ext cx="254000" cy="247650"/>
          </a:xfrm>
          <a:prstGeom prst="leftArrow">
            <a:avLst>
              <a:gd name="adj1" fmla="val 50000"/>
              <a:gd name="adj2" fmla="val 25641"/>
            </a:avLst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868372" name="AutoShape 20"/>
          <p:cNvSpPr>
            <a:spLocks noChangeArrowheads="1"/>
          </p:cNvSpPr>
          <p:nvPr/>
        </p:nvSpPr>
        <p:spPr bwMode="auto">
          <a:xfrm rot="13117926">
            <a:off x="806450" y="1557338"/>
            <a:ext cx="254000" cy="247650"/>
          </a:xfrm>
          <a:prstGeom prst="leftArrow">
            <a:avLst>
              <a:gd name="adj1" fmla="val 50000"/>
              <a:gd name="adj2" fmla="val 25641"/>
            </a:avLst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868373" name="AutoShape 21"/>
          <p:cNvSpPr>
            <a:spLocks noChangeArrowheads="1"/>
          </p:cNvSpPr>
          <p:nvPr/>
        </p:nvSpPr>
        <p:spPr bwMode="auto">
          <a:xfrm rot="-2420667">
            <a:off x="3390900" y="1547813"/>
            <a:ext cx="254000" cy="247650"/>
          </a:xfrm>
          <a:prstGeom prst="leftArrow">
            <a:avLst>
              <a:gd name="adj1" fmla="val 50000"/>
              <a:gd name="adj2" fmla="val 25641"/>
            </a:avLst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868374" name="AutoShape 22"/>
          <p:cNvSpPr>
            <a:spLocks noChangeArrowheads="1"/>
          </p:cNvSpPr>
          <p:nvPr/>
        </p:nvSpPr>
        <p:spPr bwMode="auto">
          <a:xfrm rot="8032989">
            <a:off x="942975" y="4267200"/>
            <a:ext cx="254000" cy="247650"/>
          </a:xfrm>
          <a:prstGeom prst="leftArrow">
            <a:avLst>
              <a:gd name="adj1" fmla="val 50000"/>
              <a:gd name="adj2" fmla="val 25641"/>
            </a:avLst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868375" name="AutoShape 23"/>
          <p:cNvSpPr>
            <a:spLocks noChangeArrowheads="1"/>
          </p:cNvSpPr>
          <p:nvPr/>
        </p:nvSpPr>
        <p:spPr bwMode="auto">
          <a:xfrm rot="5083411">
            <a:off x="2206625" y="4679950"/>
            <a:ext cx="254000" cy="247650"/>
          </a:xfrm>
          <a:prstGeom prst="leftArrow">
            <a:avLst>
              <a:gd name="adj1" fmla="val 50000"/>
              <a:gd name="adj2" fmla="val 25641"/>
            </a:avLst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868376" name="Text Box 24"/>
          <p:cNvSpPr txBox="1">
            <a:spLocks noChangeArrowheads="1"/>
          </p:cNvSpPr>
          <p:nvPr/>
        </p:nvSpPr>
        <p:spPr bwMode="auto">
          <a:xfrm>
            <a:off x="2276475" y="3506788"/>
            <a:ext cx="1133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accretion </a:t>
            </a:r>
          </a:p>
          <a:p>
            <a:r>
              <a:rPr lang="en-US" sz="1600">
                <a:solidFill>
                  <a:schemeClr val="bg1"/>
                </a:solidFill>
              </a:rPr>
              <a:t>disc</a:t>
            </a:r>
          </a:p>
        </p:txBody>
      </p:sp>
      <p:sp>
        <p:nvSpPr>
          <p:cNvPr id="868377" name="Text Box 25"/>
          <p:cNvSpPr txBox="1">
            <a:spLocks noChangeArrowheads="1"/>
          </p:cNvSpPr>
          <p:nvPr/>
        </p:nvSpPr>
        <p:spPr bwMode="auto">
          <a:xfrm>
            <a:off x="1509713" y="4306888"/>
            <a:ext cx="666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infall</a:t>
            </a:r>
          </a:p>
        </p:txBody>
      </p:sp>
      <p:sp>
        <p:nvSpPr>
          <p:cNvPr id="868378" name="Freeform 26"/>
          <p:cNvSpPr>
            <a:spLocks/>
          </p:cNvSpPr>
          <p:nvPr/>
        </p:nvSpPr>
        <p:spPr bwMode="auto">
          <a:xfrm rot="16200000">
            <a:off x="1196182" y="2820193"/>
            <a:ext cx="2139950" cy="169863"/>
          </a:xfrm>
          <a:custGeom>
            <a:avLst/>
            <a:gdLst/>
            <a:ahLst/>
            <a:cxnLst>
              <a:cxn ang="0">
                <a:pos x="194" y="18"/>
              </a:cxn>
              <a:cxn ang="0">
                <a:pos x="1376" y="12"/>
              </a:cxn>
              <a:cxn ang="0">
                <a:pos x="1466" y="90"/>
              </a:cxn>
              <a:cxn ang="0">
                <a:pos x="212" y="102"/>
              </a:cxn>
              <a:cxn ang="0">
                <a:pos x="194" y="18"/>
              </a:cxn>
            </a:cxnLst>
            <a:rect l="0" t="0" r="r" b="b"/>
            <a:pathLst>
              <a:path w="1660" h="113">
                <a:moveTo>
                  <a:pt x="194" y="18"/>
                </a:moveTo>
                <a:cubicBezTo>
                  <a:pt x="388" y="3"/>
                  <a:pt x="1164" y="0"/>
                  <a:pt x="1376" y="12"/>
                </a:cubicBezTo>
                <a:cubicBezTo>
                  <a:pt x="1588" y="24"/>
                  <a:pt x="1660" y="75"/>
                  <a:pt x="1466" y="90"/>
                </a:cubicBezTo>
                <a:cubicBezTo>
                  <a:pt x="1272" y="105"/>
                  <a:pt x="424" y="113"/>
                  <a:pt x="212" y="102"/>
                </a:cubicBezTo>
                <a:cubicBezTo>
                  <a:pt x="0" y="91"/>
                  <a:pt x="0" y="33"/>
                  <a:pt x="194" y="18"/>
                </a:cubicBez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50000">
                <a:schemeClr val="tx2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IE"/>
          </a:p>
        </p:txBody>
      </p:sp>
      <p:sp>
        <p:nvSpPr>
          <p:cNvPr id="868379" name="Oval 27"/>
          <p:cNvSpPr>
            <a:spLocks noChangeArrowheads="1"/>
          </p:cNvSpPr>
          <p:nvPr/>
        </p:nvSpPr>
        <p:spPr bwMode="auto">
          <a:xfrm>
            <a:off x="1925638" y="2613025"/>
            <a:ext cx="668337" cy="63976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868380" name="Text Box 28"/>
          <p:cNvSpPr txBox="1">
            <a:spLocks noChangeArrowheads="1"/>
          </p:cNvSpPr>
          <p:nvPr/>
        </p:nvSpPr>
        <p:spPr bwMode="auto">
          <a:xfrm>
            <a:off x="1450975" y="1751013"/>
            <a:ext cx="920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central </a:t>
            </a:r>
          </a:p>
          <a:p>
            <a:r>
              <a:rPr lang="en-US" sz="1600">
                <a:solidFill>
                  <a:schemeClr val="bg1"/>
                </a:solidFill>
              </a:rPr>
              <a:t>engine </a:t>
            </a:r>
          </a:p>
          <a:p>
            <a:r>
              <a:rPr lang="en-US" sz="1600">
                <a:solidFill>
                  <a:schemeClr val="bg1"/>
                </a:solidFill>
              </a:rPr>
              <a:t>(BH)</a:t>
            </a:r>
          </a:p>
        </p:txBody>
      </p:sp>
      <p:sp>
        <p:nvSpPr>
          <p:cNvPr id="868381" name="Text Box 29"/>
          <p:cNvSpPr txBox="1">
            <a:spLocks noChangeArrowheads="1"/>
          </p:cNvSpPr>
          <p:nvPr/>
        </p:nvSpPr>
        <p:spPr bwMode="auto">
          <a:xfrm>
            <a:off x="4175125" y="2122488"/>
            <a:ext cx="919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internal</a:t>
            </a:r>
          </a:p>
          <a:p>
            <a:r>
              <a:rPr lang="en-US" sz="1600">
                <a:solidFill>
                  <a:schemeClr val="bg1"/>
                </a:solidFill>
              </a:rPr>
              <a:t>shocks</a:t>
            </a:r>
          </a:p>
        </p:txBody>
      </p:sp>
      <p:sp>
        <p:nvSpPr>
          <p:cNvPr id="868390" name="WordArt 38"/>
          <p:cNvSpPr>
            <a:spLocks noChangeArrowheads="1" noChangeShapeType="1" noTextEdit="1"/>
          </p:cNvSpPr>
          <p:nvPr/>
        </p:nvSpPr>
        <p:spPr bwMode="auto">
          <a:xfrm>
            <a:off x="471334" y="268931"/>
            <a:ext cx="5207000" cy="8212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E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Cosmic Neutrinos</a:t>
            </a:r>
            <a:endParaRPr lang="en-IE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30925" y="3903147"/>
            <a:ext cx="251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Star forming galaxies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71565" y="4231330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>
                <a:solidFill>
                  <a:schemeClr val="bg1"/>
                </a:solidFill>
              </a:rPr>
              <a:t>Blazars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81726" y="4574540"/>
            <a:ext cx="251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Active galactic nuclei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85694" y="4893548"/>
            <a:ext cx="83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GRB ?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17920" y="5564387"/>
            <a:ext cx="227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>
                <a:solidFill>
                  <a:schemeClr val="bg1"/>
                </a:solidFill>
              </a:rPr>
              <a:t>Flavor</a:t>
            </a:r>
            <a:r>
              <a:rPr lang="en-IE" dirty="0" smtClean="0">
                <a:solidFill>
                  <a:schemeClr val="bg1"/>
                </a:solidFill>
              </a:rPr>
              <a:t> composition</a:t>
            </a:r>
            <a:endParaRPr lang="en-I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0047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8" name="Picture 7" descr="icub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024" y="1929285"/>
            <a:ext cx="4305639" cy="35421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6233" y="5751938"/>
            <a:ext cx="260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Now and in future</a:t>
            </a:r>
            <a:endParaRPr lang="en-IE" sz="2000" dirty="0"/>
          </a:p>
        </p:txBody>
      </p:sp>
      <p:pic>
        <p:nvPicPr>
          <p:cNvPr id="9" name="Picture 8" descr="icub-f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5479" y="562705"/>
            <a:ext cx="3617405" cy="606783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732774" y="3366198"/>
            <a:ext cx="361740" cy="542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279399" y="1298575"/>
            <a:ext cx="4660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Averaged vacuum oscillations</a:t>
            </a:r>
            <a:endParaRPr lang="en-IE" sz="2400" dirty="0"/>
          </a:p>
        </p:txBody>
      </p:sp>
      <p:sp>
        <p:nvSpPr>
          <p:cNvPr id="7174" name="WordArt 25"/>
          <p:cNvSpPr>
            <a:spLocks noChangeArrowheads="1" noChangeShapeType="1" noTextEdit="1"/>
          </p:cNvSpPr>
          <p:nvPr/>
        </p:nvSpPr>
        <p:spPr bwMode="auto">
          <a:xfrm>
            <a:off x="294870" y="301216"/>
            <a:ext cx="5166130" cy="9406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Oscillations, Flavor composition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2979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1022981" name="WordArt 5"/>
          <p:cNvSpPr>
            <a:spLocks noChangeArrowheads="1" noChangeShapeType="1" noTextEdit="1"/>
          </p:cNvSpPr>
          <p:nvPr/>
        </p:nvSpPr>
        <p:spPr bwMode="auto">
          <a:xfrm>
            <a:off x="374016" y="231117"/>
            <a:ext cx="3167697" cy="8823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E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Detection</a:t>
            </a:r>
            <a:endParaRPr lang="en-IE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1022982" name="Picture 6" descr="IceCub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0881" y="1295400"/>
            <a:ext cx="4121150" cy="4111625"/>
          </a:xfrm>
          <a:prstGeom prst="rect">
            <a:avLst/>
          </a:prstGeom>
          <a:noFill/>
        </p:spPr>
      </p:pic>
      <p:pic>
        <p:nvPicPr>
          <p:cNvPr id="1022983" name="Picture 7" descr="anta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2471895"/>
            <a:ext cx="2611438" cy="3382805"/>
          </a:xfrm>
          <a:prstGeom prst="rect">
            <a:avLst/>
          </a:prstGeom>
          <a:noFill/>
        </p:spPr>
      </p:pic>
      <p:sp>
        <p:nvSpPr>
          <p:cNvPr id="1022984" name="Text Box 8"/>
          <p:cNvSpPr txBox="1">
            <a:spLocks noChangeArrowheads="1"/>
          </p:cNvSpPr>
          <p:nvPr/>
        </p:nvSpPr>
        <p:spPr bwMode="auto">
          <a:xfrm>
            <a:off x="6584950" y="5829300"/>
            <a:ext cx="1325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Antares</a:t>
            </a:r>
          </a:p>
        </p:txBody>
      </p:sp>
      <p:sp>
        <p:nvSpPr>
          <p:cNvPr id="1022985" name="Text Box 9"/>
          <p:cNvSpPr txBox="1">
            <a:spLocks noChangeArrowheads="1"/>
          </p:cNvSpPr>
          <p:nvPr/>
        </p:nvSpPr>
        <p:spPr bwMode="auto">
          <a:xfrm>
            <a:off x="4857750" y="6229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022986" name="Picture 10" descr="auger_desi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775" y="3308350"/>
            <a:ext cx="3309938" cy="3287713"/>
          </a:xfrm>
          <a:prstGeom prst="rect">
            <a:avLst/>
          </a:prstGeom>
          <a:noFill/>
        </p:spPr>
      </p:pic>
      <p:sp>
        <p:nvSpPr>
          <p:cNvPr id="1022987" name="Text Box 11"/>
          <p:cNvSpPr txBox="1">
            <a:spLocks noChangeArrowheads="1"/>
          </p:cNvSpPr>
          <p:nvPr/>
        </p:nvSpPr>
        <p:spPr bwMode="auto">
          <a:xfrm>
            <a:off x="319088" y="2859088"/>
            <a:ext cx="1039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Auger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ChangeArrowheads="1"/>
          </p:cNvSpPr>
          <p:nvPr/>
        </p:nvSpPr>
        <p:spPr bwMode="auto">
          <a:xfrm>
            <a:off x="0" y="3175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03875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1103879" name="Picture 7" descr="fi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88" y="1878013"/>
            <a:ext cx="4592637" cy="4181475"/>
          </a:xfrm>
          <a:prstGeom prst="rect">
            <a:avLst/>
          </a:prstGeom>
          <a:noFill/>
        </p:spPr>
      </p:pic>
      <p:sp>
        <p:nvSpPr>
          <p:cNvPr id="1103882" name="Text Box 10"/>
          <p:cNvSpPr txBox="1">
            <a:spLocks noChangeArrowheads="1"/>
          </p:cNvSpPr>
          <p:nvPr/>
        </p:nvSpPr>
        <p:spPr bwMode="auto">
          <a:xfrm>
            <a:off x="5419725" y="2268538"/>
            <a:ext cx="31694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m – power of z-evolution </a:t>
            </a:r>
          </a:p>
        </p:txBody>
      </p:sp>
      <p:sp>
        <p:nvSpPr>
          <p:cNvPr id="1103883" name="Text Box 11"/>
          <p:cNvSpPr txBox="1">
            <a:spLocks noChangeArrowheads="1"/>
          </p:cNvSpPr>
          <p:nvPr/>
        </p:nvSpPr>
        <p:spPr bwMode="auto">
          <a:xfrm>
            <a:off x="5334000" y="1531938"/>
            <a:ext cx="38699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/>
              <a:t>dN</a:t>
            </a:r>
            <a:r>
              <a:rPr lang="en-US" sz="2000" dirty="0"/>
              <a:t>/</a:t>
            </a:r>
            <a:r>
              <a:rPr lang="en-US" sz="2000" dirty="0" err="1"/>
              <a:t>dE</a:t>
            </a:r>
            <a:r>
              <a:rPr lang="en-US" sz="2000" dirty="0"/>
              <a:t>  ~ E</a:t>
            </a:r>
            <a:r>
              <a:rPr lang="en-US" sz="2000" baseline="30000" dirty="0">
                <a:latin typeface="Symbol" pitchFamily="18" charset="2"/>
              </a:rPr>
              <a:t>-a     </a:t>
            </a:r>
            <a:r>
              <a:rPr lang="en-US" sz="2000" dirty="0"/>
              <a:t>- CR generation </a:t>
            </a:r>
          </a:p>
          <a:p>
            <a:r>
              <a:rPr lang="en-US" sz="2000" dirty="0"/>
              <a:t>spectrum</a:t>
            </a:r>
          </a:p>
        </p:txBody>
      </p:sp>
      <p:sp>
        <p:nvSpPr>
          <p:cNvPr id="1103884" name="Text Box 12"/>
          <p:cNvSpPr txBox="1">
            <a:spLocks noChangeArrowheads="1"/>
          </p:cNvSpPr>
          <p:nvPr/>
        </p:nvSpPr>
        <p:spPr bwMode="auto">
          <a:xfrm>
            <a:off x="382588" y="6140450"/>
            <a:ext cx="62231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Upper limits on UHE neutrinos fluxes </a:t>
            </a:r>
          </a:p>
          <a:p>
            <a:r>
              <a:rPr lang="en-US" sz="2000" dirty="0"/>
              <a:t>allowed  by the cascade limit with sensitivities  of </a:t>
            </a:r>
          </a:p>
        </p:txBody>
      </p:sp>
      <p:sp>
        <p:nvSpPr>
          <p:cNvPr id="1103885" name="Text Box 13"/>
          <p:cNvSpPr txBox="1">
            <a:spLocks noChangeArrowheads="1"/>
          </p:cNvSpPr>
          <p:nvPr/>
        </p:nvSpPr>
        <p:spPr bwMode="auto">
          <a:xfrm>
            <a:off x="1079500" y="1620838"/>
            <a:ext cx="3665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V . Berezinsky at al, arXiv:1003.1496</a:t>
            </a:r>
          </a:p>
        </p:txBody>
      </p:sp>
      <p:sp>
        <p:nvSpPr>
          <p:cNvPr id="1103886" name="Text Box 14"/>
          <p:cNvSpPr txBox="1">
            <a:spLocks noChangeArrowheads="1"/>
          </p:cNvSpPr>
          <p:nvPr/>
        </p:nvSpPr>
        <p:spPr bwMode="auto">
          <a:xfrm>
            <a:off x="5473700" y="2781300"/>
            <a:ext cx="36327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Exclude models with of </a:t>
            </a:r>
          </a:p>
          <a:p>
            <a:r>
              <a:rPr lang="en-US" sz="2000" dirty="0"/>
              <a:t>UHECR with strong evolution</a:t>
            </a:r>
          </a:p>
        </p:txBody>
      </p:sp>
      <p:sp>
        <p:nvSpPr>
          <p:cNvPr id="15" name="WordArt 25"/>
          <p:cNvSpPr>
            <a:spLocks noChangeArrowheads="1" noChangeShapeType="1" noTextEdit="1"/>
          </p:cNvSpPr>
          <p:nvPr/>
        </p:nvSpPr>
        <p:spPr bwMode="auto">
          <a:xfrm>
            <a:off x="736601" y="330200"/>
            <a:ext cx="6066134" cy="8069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Berezinsky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 -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Zatsepin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 neutrinos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99300" y="330200"/>
            <a:ext cx="165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err="1" smtClean="0"/>
              <a:t>Cosmogenic</a:t>
            </a:r>
            <a:endParaRPr lang="en-IE" sz="2000" dirty="0" smtClean="0"/>
          </a:p>
          <a:p>
            <a:r>
              <a:rPr lang="en-IE" sz="2000" dirty="0" smtClean="0"/>
              <a:t>neutrinos</a:t>
            </a:r>
            <a:endParaRPr lang="en-I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2677" y="-420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174" name="WordArt 25"/>
          <p:cNvSpPr>
            <a:spLocks noChangeArrowheads="1" noChangeShapeType="1" noTextEdit="1"/>
          </p:cNvSpPr>
          <p:nvPr/>
        </p:nvSpPr>
        <p:spPr bwMode="auto">
          <a:xfrm>
            <a:off x="352413" y="251213"/>
            <a:ext cx="4732061" cy="6699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Galactic contribution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6" name="Picture 5" descr="galacticn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0447" y="1141378"/>
            <a:ext cx="4205249" cy="5445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8334" y="672401"/>
            <a:ext cx="131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100 </a:t>
            </a:r>
            <a:r>
              <a:rPr lang="en-IE" dirty="0" err="1" smtClean="0"/>
              <a:t>TeV</a:t>
            </a:r>
            <a:endParaRPr lang="en-IE" dirty="0"/>
          </a:p>
        </p:txBody>
      </p:sp>
      <p:sp>
        <p:nvSpPr>
          <p:cNvPr id="8" name="Down Arrow 7"/>
          <p:cNvSpPr/>
          <p:nvPr/>
        </p:nvSpPr>
        <p:spPr>
          <a:xfrm>
            <a:off x="6350561" y="1111234"/>
            <a:ext cx="361740" cy="2714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583517" y="1124539"/>
            <a:ext cx="345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V. S. </a:t>
            </a:r>
            <a:r>
              <a:rPr lang="en-IE" i="1" dirty="0" err="1" smtClean="0">
                <a:solidFill>
                  <a:srgbClr val="FF0000"/>
                </a:solidFill>
              </a:rPr>
              <a:t>Berezinsky</a:t>
            </a:r>
            <a:r>
              <a:rPr lang="en-IE" i="1" dirty="0" smtClean="0">
                <a:solidFill>
                  <a:srgbClr val="FF0000"/>
                </a:solidFill>
              </a:rPr>
              <a:t> and A Yu. S.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Phys. </a:t>
            </a:r>
            <a:r>
              <a:rPr lang="en-IE" i="1" dirty="0" err="1" smtClean="0">
                <a:solidFill>
                  <a:srgbClr val="FF0000"/>
                </a:solidFill>
              </a:rPr>
              <a:t>Lett</a:t>
            </a:r>
            <a:r>
              <a:rPr lang="en-IE" i="1" dirty="0" smtClean="0">
                <a:solidFill>
                  <a:srgbClr val="FF0000"/>
                </a:solidFill>
              </a:rPr>
              <a:t>. 48B 269 (1974) </a:t>
            </a:r>
            <a:endParaRPr lang="en-IE" i="1" dirty="0">
              <a:solidFill>
                <a:srgbClr val="FF0000"/>
              </a:solidFill>
            </a:endParaRPr>
          </a:p>
        </p:txBody>
      </p:sp>
      <p:pic>
        <p:nvPicPr>
          <p:cNvPr id="10" name="Picture 9" descr="ve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588" y="1891541"/>
            <a:ext cx="2047875" cy="3505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2467" y="5486375"/>
            <a:ext cx="1763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1934 - 2023</a:t>
            </a:r>
            <a:endParaRPr lang="en-IE" sz="2000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6712301" y="3797300"/>
            <a:ext cx="342900" cy="3556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5384800" y="1593070"/>
            <a:ext cx="342900" cy="3556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6020361" y="2552700"/>
            <a:ext cx="342900" cy="3556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7660" y="1364470"/>
            <a:ext cx="195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Atm. Nu flux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-23" y="-420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174" name="WordArt 25"/>
          <p:cNvSpPr>
            <a:spLocks noChangeArrowheads="1" noChangeShapeType="1" noTextEdit="1"/>
          </p:cNvSpPr>
          <p:nvPr/>
        </p:nvSpPr>
        <p:spPr bwMode="auto">
          <a:xfrm>
            <a:off x="174613" y="251213"/>
            <a:ext cx="4732061" cy="6699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Neutrinos from galactic plane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190" y="3119728"/>
            <a:ext cx="8350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The signal is consistent with diffuse emission of neutrinos from the Milky Way but could also arise from a population of unresolved point sources</a:t>
            </a:r>
            <a:endParaRPr lang="en-IE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4190" y="4303059"/>
            <a:ext cx="82203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Neutrino emission from the Galactic plane is identified at the 4.5σ level of significance.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2403" y="2237604"/>
            <a:ext cx="8350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CR interact with matter near their sources and during propagation, which produces high-energy neutrinos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56087" y="182872"/>
            <a:ext cx="4475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err="1" smtClean="0">
                <a:solidFill>
                  <a:srgbClr val="FF0000"/>
                </a:solidFill>
              </a:rPr>
              <a:t>IceCube</a:t>
            </a:r>
            <a:r>
              <a:rPr lang="en-IE" i="1" dirty="0" smtClean="0">
                <a:solidFill>
                  <a:srgbClr val="FF0000"/>
                </a:solidFill>
              </a:rPr>
              <a:t> Collaboration, R. </a:t>
            </a:r>
            <a:r>
              <a:rPr lang="en-IE" i="1" dirty="0" err="1" smtClean="0">
                <a:solidFill>
                  <a:srgbClr val="FF0000"/>
                </a:solidFill>
              </a:rPr>
              <a:t>Abbasi</a:t>
            </a:r>
            <a:r>
              <a:rPr lang="en-IE" i="1" dirty="0" smtClean="0">
                <a:solidFill>
                  <a:srgbClr val="FF0000"/>
                </a:solidFill>
              </a:rPr>
              <a:t> et al.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Science 380 (2023) 6652,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2307.04427 [</a:t>
            </a:r>
            <a:r>
              <a:rPr lang="en-IE" i="1" dirty="0" err="1" smtClean="0">
                <a:solidFill>
                  <a:srgbClr val="FF0000"/>
                </a:solidFill>
              </a:rPr>
              <a:t>astro-ph.HE</a:t>
            </a:r>
            <a:r>
              <a:rPr lang="en-IE" i="1" dirty="0" smtClean="0">
                <a:solidFill>
                  <a:srgbClr val="FF0000"/>
                </a:solidFill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412" y="1262263"/>
            <a:ext cx="4864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E = 1 - 100 </a:t>
            </a:r>
            <a:r>
              <a:rPr lang="en-IE" dirty="0" err="1" smtClean="0"/>
              <a:t>TeV</a:t>
            </a:r>
            <a:endParaRPr lang="en-IE" dirty="0" smtClean="0"/>
          </a:p>
          <a:p>
            <a:r>
              <a:rPr lang="en-IE" dirty="0" smtClean="0"/>
              <a:t>Diffuse flux, matches with gamma rays</a:t>
            </a:r>
          </a:p>
          <a:p>
            <a:r>
              <a:rPr lang="en-IE" dirty="0" smtClean="0"/>
              <a:t>6 – 13 % of the all sky HE flux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-23" y="-420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IE" sz="2000" dirty="0" smtClean="0"/>
              <a:t>.</a:t>
            </a:r>
            <a:endParaRPr lang="en-IE" sz="2000" dirty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174" name="WordArt 25"/>
          <p:cNvSpPr>
            <a:spLocks noChangeArrowheads="1" noChangeShapeType="1" noTextEdit="1"/>
          </p:cNvSpPr>
          <p:nvPr/>
        </p:nvSpPr>
        <p:spPr bwMode="auto">
          <a:xfrm>
            <a:off x="341655" y="186665"/>
            <a:ext cx="4732061" cy="6699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Neutrinos from galactic plane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7" name="Picture 6" descr="galB.png"/>
          <p:cNvPicPr>
            <a:picLocks noChangeAspect="1"/>
          </p:cNvPicPr>
          <p:nvPr/>
        </p:nvPicPr>
        <p:blipFill>
          <a:blip r:embed="rId2" cstate="print"/>
          <a:srcRect t="59054"/>
          <a:stretch>
            <a:fillRect/>
          </a:stretch>
        </p:blipFill>
        <p:spPr>
          <a:xfrm>
            <a:off x="1167155" y="1412875"/>
            <a:ext cx="6719545" cy="3346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7311" y="182872"/>
            <a:ext cx="3550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err="1" smtClean="0">
                <a:solidFill>
                  <a:srgbClr val="FF0000"/>
                </a:solidFill>
              </a:rPr>
              <a:t>IceCube</a:t>
            </a:r>
            <a:r>
              <a:rPr lang="en-IE" i="1" dirty="0" smtClean="0">
                <a:solidFill>
                  <a:srgbClr val="FF0000"/>
                </a:solidFill>
              </a:rPr>
              <a:t> Coll., R. </a:t>
            </a:r>
            <a:r>
              <a:rPr lang="en-IE" i="1" dirty="0" err="1" smtClean="0">
                <a:solidFill>
                  <a:srgbClr val="FF0000"/>
                </a:solidFill>
              </a:rPr>
              <a:t>Abbasi</a:t>
            </a:r>
            <a:r>
              <a:rPr lang="en-IE" i="1" dirty="0" smtClean="0">
                <a:solidFill>
                  <a:srgbClr val="FF0000"/>
                </a:solidFill>
              </a:rPr>
              <a:t>. et al.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Science 380 (2023) 6652,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2307.04427 [</a:t>
            </a:r>
            <a:r>
              <a:rPr lang="en-IE" i="1" dirty="0" err="1" smtClean="0">
                <a:solidFill>
                  <a:srgbClr val="FF0000"/>
                </a:solidFill>
              </a:rPr>
              <a:t>astro-ph.HE</a:t>
            </a:r>
            <a:r>
              <a:rPr lang="en-IE" i="1" dirty="0" smtClean="0">
                <a:solidFill>
                  <a:srgbClr val="FF0000"/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455" y="4762500"/>
            <a:ext cx="7964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The </a:t>
            </a:r>
            <a:r>
              <a:rPr lang="en-IE" sz="2000" dirty="0" smtClean="0"/>
              <a:t>plane of the Milky Way galaxy in photons and neutrinos.} </a:t>
            </a:r>
            <a:endParaRPr lang="en-IE" sz="2000" dirty="0" smtClean="0"/>
          </a:p>
          <a:p>
            <a:r>
              <a:rPr lang="en-IE" sz="2000" dirty="0" smtClean="0"/>
              <a:t>Each </a:t>
            </a:r>
            <a:r>
              <a:rPr lang="en-IE" sz="2000" dirty="0" smtClean="0"/>
              <a:t>panel is in Galactic coordinates, with the origin being </a:t>
            </a:r>
            <a:endParaRPr lang="en-IE" sz="2000" dirty="0" smtClean="0"/>
          </a:p>
          <a:p>
            <a:r>
              <a:rPr lang="en-IE" sz="2000" dirty="0" smtClean="0"/>
              <a:t>at </a:t>
            </a:r>
            <a:r>
              <a:rPr lang="en-IE" sz="2000" dirty="0" smtClean="0"/>
              <a:t>the Galactic </a:t>
            </a:r>
            <a:r>
              <a:rPr lang="en-IE" sz="2000" dirty="0" err="1" smtClean="0"/>
              <a:t>Center</a:t>
            </a:r>
            <a:r>
              <a:rPr lang="en-IE" sz="2000" dirty="0" smtClean="0"/>
              <a:t>, extending ±15∘ in latitude and ±180∘ in longitude</a:t>
            </a:r>
            <a:r>
              <a:rPr lang="en-IE" sz="2000" dirty="0" smtClean="0"/>
              <a:t>.</a:t>
            </a:r>
            <a:endParaRPr lang="en-IE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466111" y="138229"/>
            <a:ext cx="2861883" cy="9350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Spectrum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9" name="Picture 8" descr="reno1.png"/>
          <p:cNvPicPr>
            <a:picLocks noChangeAspect="1"/>
          </p:cNvPicPr>
          <p:nvPr/>
        </p:nvPicPr>
        <p:blipFill>
          <a:blip r:embed="rId2" cstate="print"/>
          <a:srcRect l="29074" t="2420" r="1710" b="45983"/>
          <a:stretch>
            <a:fillRect/>
          </a:stretch>
        </p:blipFill>
        <p:spPr>
          <a:xfrm>
            <a:off x="4625163" y="3700130"/>
            <a:ext cx="4518837" cy="31578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5494" y="5943591"/>
            <a:ext cx="186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err="1" smtClean="0"/>
              <a:t>IBDyield</a:t>
            </a:r>
            <a:r>
              <a:rPr lang="en-IE" sz="2000" dirty="0" smtClean="0"/>
              <a:t>/HM</a:t>
            </a:r>
            <a:endParaRPr lang="en-IE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428260" y="5956196"/>
            <a:ext cx="19580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0.941 ± 0.019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576266" y="309344"/>
            <a:ext cx="2498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RENO Collaboration,  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2010.14989 [hep-ex]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972" y="4151692"/>
            <a:ext cx="4094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The </a:t>
            </a:r>
            <a:r>
              <a:rPr lang="en-IE" sz="2000" dirty="0" smtClean="0">
                <a:latin typeface="Symbol" pitchFamily="18" charset="2"/>
              </a:rPr>
              <a:t>n</a:t>
            </a:r>
            <a:r>
              <a:rPr lang="en-IE" sz="2000" baseline="-25000" dirty="0" smtClean="0"/>
              <a:t>e</a:t>
            </a:r>
            <a:r>
              <a:rPr lang="en-IE" sz="2000" dirty="0" smtClean="0"/>
              <a:t> event rates as a function</a:t>
            </a:r>
          </a:p>
          <a:p>
            <a:r>
              <a:rPr lang="en-IE" sz="2000" dirty="0" smtClean="0"/>
              <a:t> of the distance from a reactor,  </a:t>
            </a:r>
          </a:p>
          <a:p>
            <a:r>
              <a:rPr lang="en-IE" sz="2000" dirty="0" smtClean="0"/>
              <a:t>relative to the HM  </a:t>
            </a:r>
          </a:p>
          <a:p>
            <a:r>
              <a:rPr lang="en-IE" sz="2000" dirty="0" smtClean="0"/>
              <a:t>(Huber Mueller)  prediction.  </a:t>
            </a:r>
          </a:p>
        </p:txBody>
      </p:sp>
      <p:pic>
        <p:nvPicPr>
          <p:cNvPr id="15" name="Picture 14" descr="reno2.png"/>
          <p:cNvPicPr>
            <a:picLocks noChangeAspect="1"/>
          </p:cNvPicPr>
          <p:nvPr/>
        </p:nvPicPr>
        <p:blipFill>
          <a:blip r:embed="rId3" cstate="print"/>
          <a:srcRect l="29074" b="19361"/>
          <a:stretch>
            <a:fillRect/>
          </a:stretch>
        </p:blipFill>
        <p:spPr>
          <a:xfrm>
            <a:off x="4816550" y="1030730"/>
            <a:ext cx="3981182" cy="27390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2175" y="1318440"/>
            <a:ext cx="431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Symbol" pitchFamily="18" charset="2"/>
              </a:rPr>
              <a:t>n</a:t>
            </a:r>
            <a:r>
              <a:rPr lang="en-IE" sz="2000" baseline="-25000" dirty="0" smtClean="0"/>
              <a:t>e</a:t>
            </a:r>
            <a:r>
              <a:rPr lang="en-IE" sz="2000" dirty="0" smtClean="0"/>
              <a:t> spectrum  from unfolding:  </a:t>
            </a:r>
          </a:p>
          <a:p>
            <a:r>
              <a:rPr lang="en-IE" sz="2000" dirty="0" smtClean="0"/>
              <a:t>a measured IBD prompt spectrum</a:t>
            </a:r>
          </a:p>
          <a:p>
            <a:r>
              <a:rPr lang="en-IE" sz="2000" dirty="0" smtClean="0"/>
              <a:t>vs. Huber-Mueller (HM) prediction</a:t>
            </a:r>
            <a:endParaRPr lang="en-IE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23441" y="2658140"/>
            <a:ext cx="4329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The oscillation effect is removed using the measured </a:t>
            </a:r>
            <a:r>
              <a:rPr lang="en-IE" sz="2000" dirty="0" smtClean="0">
                <a:latin typeface="Symbol" pitchFamily="18" charset="2"/>
              </a:rPr>
              <a:t>q</a:t>
            </a:r>
            <a:r>
              <a:rPr lang="en-IE" sz="2000" baseline="-25000" dirty="0" smtClean="0"/>
              <a:t>13</a:t>
            </a:r>
            <a:r>
              <a:rPr lang="en-IE" sz="2000" dirty="0" smtClean="0"/>
              <a:t> to obtain </a:t>
            </a:r>
          </a:p>
          <a:p>
            <a:r>
              <a:rPr lang="en-IE" sz="2000" dirty="0" smtClean="0"/>
              <a:t>the spectrum at reactor.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4488" y="4061632"/>
            <a:ext cx="72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RAA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5068" y="309344"/>
            <a:ext cx="3997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err="1" smtClean="0"/>
              <a:t>Hanbit</a:t>
            </a:r>
            <a:r>
              <a:rPr lang="en-IE" sz="2000" dirty="0" smtClean="0"/>
              <a:t> Nuclear </a:t>
            </a:r>
          </a:p>
          <a:p>
            <a:r>
              <a:rPr lang="en-IE" sz="2000" dirty="0" smtClean="0"/>
              <a:t>Power Plant: 6 reactors</a:t>
            </a:r>
            <a:endParaRPr lang="en-IE" sz="20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402313" y="1412875"/>
            <a:ext cx="15057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916235" y="4287323"/>
            <a:ext cx="15057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-23" y="-420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174" name="WordArt 25"/>
          <p:cNvSpPr>
            <a:spLocks noChangeArrowheads="1" noChangeShapeType="1" noTextEdit="1"/>
          </p:cNvSpPr>
          <p:nvPr/>
        </p:nvSpPr>
        <p:spPr bwMode="auto">
          <a:xfrm>
            <a:off x="352413" y="251213"/>
            <a:ext cx="4732061" cy="6699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Galactic contribution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8334" y="672401"/>
            <a:ext cx="131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100 </a:t>
            </a:r>
            <a:r>
              <a:rPr lang="en-IE" dirty="0" err="1" smtClean="0"/>
              <a:t>TeV</a:t>
            </a:r>
            <a:endParaRPr lang="en-IE" dirty="0"/>
          </a:p>
        </p:txBody>
      </p:sp>
      <p:sp>
        <p:nvSpPr>
          <p:cNvPr id="8" name="Down Arrow 7"/>
          <p:cNvSpPr/>
          <p:nvPr/>
        </p:nvSpPr>
        <p:spPr>
          <a:xfrm>
            <a:off x="6350561" y="1111234"/>
            <a:ext cx="361740" cy="2714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5475081" y="1382731"/>
            <a:ext cx="345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V. S. </a:t>
            </a:r>
            <a:r>
              <a:rPr lang="en-IE" i="1" dirty="0" err="1" smtClean="0">
                <a:solidFill>
                  <a:srgbClr val="FF0000"/>
                </a:solidFill>
              </a:rPr>
              <a:t>Berezinsky</a:t>
            </a:r>
            <a:r>
              <a:rPr lang="en-IE" i="1" dirty="0" smtClean="0">
                <a:solidFill>
                  <a:srgbClr val="FF0000"/>
                </a:solidFill>
              </a:rPr>
              <a:t> and A Yu. S.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Phys. </a:t>
            </a:r>
            <a:r>
              <a:rPr lang="en-IE" i="1" dirty="0" err="1" smtClean="0">
                <a:solidFill>
                  <a:srgbClr val="FF0000"/>
                </a:solidFill>
              </a:rPr>
              <a:t>Lett</a:t>
            </a:r>
            <a:r>
              <a:rPr lang="en-IE" i="1" dirty="0" smtClean="0">
                <a:solidFill>
                  <a:srgbClr val="FF0000"/>
                </a:solidFill>
              </a:rPr>
              <a:t>. 48B 269 (1974) </a:t>
            </a:r>
            <a:endParaRPr lang="en-IE" i="1" dirty="0">
              <a:solidFill>
                <a:srgbClr val="FF0000"/>
              </a:solidFill>
            </a:endParaRPr>
          </a:p>
        </p:txBody>
      </p:sp>
      <p:pic>
        <p:nvPicPr>
          <p:cNvPr id="10" name="Picture 9" descr="gal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0925" y="2168525"/>
            <a:ext cx="4165600" cy="2520950"/>
          </a:xfrm>
          <a:prstGeom prst="rect">
            <a:avLst/>
          </a:prstGeom>
        </p:spPr>
      </p:pic>
      <p:pic>
        <p:nvPicPr>
          <p:cNvPr id="11" name="Picture 10" descr="gal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8334" y="2079386"/>
            <a:ext cx="2514600" cy="251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355" y="4689475"/>
            <a:ext cx="6145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The best-fitting pre-trial significance for the all-sky search is shown as a function of direction in an </a:t>
            </a:r>
            <a:r>
              <a:rPr lang="en-IE" dirty="0" err="1" smtClean="0"/>
              <a:t>Aitoff</a:t>
            </a:r>
            <a:r>
              <a:rPr lang="en-IE" dirty="0" smtClean="0"/>
              <a:t> projection of the celestial sphere, in equatorial coordinates (J2000 equinox). The Galactic plane is indicated by a grey curve, and the Galactic </a:t>
            </a:r>
            <a:r>
              <a:rPr lang="en-IE" dirty="0" err="1" smtClean="0"/>
              <a:t>Center</a:t>
            </a:r>
            <a:r>
              <a:rPr lang="en-IE" dirty="0" smtClean="0"/>
              <a:t> as a dot.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-23" y="-420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174" name="WordArt 25"/>
          <p:cNvSpPr>
            <a:spLocks noChangeArrowheads="1" noChangeShapeType="1" noTextEdit="1"/>
          </p:cNvSpPr>
          <p:nvPr/>
        </p:nvSpPr>
        <p:spPr bwMode="auto">
          <a:xfrm>
            <a:off x="352413" y="251213"/>
            <a:ext cx="4732061" cy="6699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Neutrinos from NGC1068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144" y="5697893"/>
            <a:ext cx="2230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 = 1.5 - 15 </a:t>
            </a:r>
            <a:r>
              <a:rPr lang="en-IE" sz="2000" dirty="0" err="1" smtClean="0"/>
              <a:t>TeV</a:t>
            </a:r>
            <a:endParaRPr lang="en-IE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475081" y="274826"/>
            <a:ext cx="345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R </a:t>
            </a:r>
            <a:r>
              <a:rPr lang="en-IE" i="1" dirty="0" err="1" smtClean="0">
                <a:solidFill>
                  <a:srgbClr val="FF0000"/>
                </a:solidFill>
              </a:rPr>
              <a:t>Abbasi</a:t>
            </a:r>
            <a:r>
              <a:rPr lang="en-IE" i="1" dirty="0" smtClean="0">
                <a:solidFill>
                  <a:srgbClr val="FF0000"/>
                </a:solidFill>
              </a:rPr>
              <a:t> et al </a:t>
            </a:r>
            <a:r>
              <a:rPr lang="en-IE" i="1" dirty="0" err="1" smtClean="0">
                <a:solidFill>
                  <a:srgbClr val="FF0000"/>
                </a:solidFill>
              </a:rPr>
              <a:t>IceCube</a:t>
            </a:r>
            <a:r>
              <a:rPr lang="en-IE" i="1" dirty="0" smtClean="0">
                <a:solidFill>
                  <a:srgbClr val="FF0000"/>
                </a:solidFill>
              </a:rPr>
              <a:t> Coll.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2211.09972 [</a:t>
            </a:r>
            <a:r>
              <a:rPr lang="en-IE" i="1" dirty="0" err="1" smtClean="0">
                <a:solidFill>
                  <a:srgbClr val="FF0000"/>
                </a:solidFill>
              </a:rPr>
              <a:t>astro-ph.HE</a:t>
            </a:r>
            <a:r>
              <a:rPr lang="en-IE" i="1" dirty="0" smtClean="0">
                <a:solidFill>
                  <a:srgbClr val="FF0000"/>
                </a:solidFill>
              </a:rPr>
              <a:t>] </a:t>
            </a:r>
            <a:endParaRPr lang="en-IE" i="1" dirty="0">
              <a:solidFill>
                <a:srgbClr val="FF0000"/>
              </a:solidFill>
            </a:endParaRPr>
          </a:p>
        </p:txBody>
      </p:sp>
      <p:pic>
        <p:nvPicPr>
          <p:cNvPr id="10" name="Picture 9" descr="ic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252" y="1482271"/>
            <a:ext cx="3275042" cy="3238687"/>
          </a:xfrm>
          <a:prstGeom prst="rect">
            <a:avLst/>
          </a:prstGeom>
        </p:spPr>
      </p:pic>
      <p:pic>
        <p:nvPicPr>
          <p:cNvPr id="13" name="Picture 12" descr="ic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0972" y="1188909"/>
            <a:ext cx="2871631" cy="2801465"/>
          </a:xfrm>
          <a:prstGeom prst="rect">
            <a:avLst/>
          </a:prstGeom>
        </p:spPr>
      </p:pic>
      <p:pic>
        <p:nvPicPr>
          <p:cNvPr id="14" name="Picture 13" descr="ice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1757" y="3975220"/>
            <a:ext cx="3154339" cy="26396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3288" y="1156635"/>
            <a:ext cx="340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Active Galaxy  14.4 </a:t>
            </a:r>
            <a:r>
              <a:rPr lang="en-IE" sz="2000" dirty="0" err="1" smtClean="0"/>
              <a:t>Mpc</a:t>
            </a:r>
            <a:endParaRPr lang="en-IE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80054" y="4967842"/>
            <a:ext cx="4138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Excess 79 +22 -20 events</a:t>
            </a:r>
          </a:p>
          <a:p>
            <a:r>
              <a:rPr lang="en-IE" sz="2000" dirty="0" smtClean="0"/>
              <a:t>significance 4.2 </a:t>
            </a:r>
            <a:r>
              <a:rPr lang="en-IE" sz="2000" dirty="0" smtClean="0">
                <a:latin typeface="Symbol" pitchFamily="18" charset="2"/>
              </a:rPr>
              <a:t>s</a:t>
            </a:r>
            <a:r>
              <a:rPr lang="en-IE" sz="2000" dirty="0" smtClean="0"/>
              <a:t> 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174" name="WordArt 25"/>
          <p:cNvSpPr>
            <a:spLocks noChangeArrowheads="1" noChangeShapeType="1" noTextEdit="1"/>
          </p:cNvSpPr>
          <p:nvPr/>
        </p:nvSpPr>
        <p:spPr bwMode="auto">
          <a:xfrm>
            <a:off x="352413" y="401933"/>
            <a:ext cx="4732061" cy="5192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NGC1068 and TXS 0506+56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317" y="4517990"/>
            <a:ext cx="131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1 % </a:t>
            </a:r>
            <a:r>
              <a:rPr lang="en-IE" dirty="0" err="1" smtClean="0"/>
              <a:t>TeV</a:t>
            </a:r>
            <a:endParaRPr lang="en-IE" dirty="0"/>
          </a:p>
        </p:txBody>
      </p:sp>
      <p:pic>
        <p:nvPicPr>
          <p:cNvPr id="11" name="Picture 10" descr="ice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413" y="1219200"/>
            <a:ext cx="4862682" cy="3478404"/>
          </a:xfrm>
          <a:prstGeom prst="rect">
            <a:avLst/>
          </a:prstGeom>
        </p:spPr>
      </p:pic>
      <p:pic>
        <p:nvPicPr>
          <p:cNvPr id="12" name="Picture 11" descr="ice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6862" y="1412875"/>
            <a:ext cx="3406391" cy="32194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75081" y="274826"/>
            <a:ext cx="345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R </a:t>
            </a:r>
            <a:r>
              <a:rPr lang="en-IE" i="1" dirty="0" err="1" smtClean="0">
                <a:solidFill>
                  <a:srgbClr val="FF0000"/>
                </a:solidFill>
              </a:rPr>
              <a:t>Abbasi</a:t>
            </a:r>
            <a:r>
              <a:rPr lang="en-IE" i="1" dirty="0" smtClean="0">
                <a:solidFill>
                  <a:srgbClr val="FF0000"/>
                </a:solidFill>
              </a:rPr>
              <a:t> et al </a:t>
            </a:r>
            <a:r>
              <a:rPr lang="en-IE" i="1" dirty="0" err="1" smtClean="0">
                <a:solidFill>
                  <a:srgbClr val="FF0000"/>
                </a:solidFill>
              </a:rPr>
              <a:t>IceCube</a:t>
            </a:r>
            <a:r>
              <a:rPr lang="en-IE" i="1" dirty="0" smtClean="0">
                <a:solidFill>
                  <a:srgbClr val="FF0000"/>
                </a:solidFill>
              </a:rPr>
              <a:t> Coll.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2211.09972 [</a:t>
            </a:r>
            <a:r>
              <a:rPr lang="en-IE" i="1" dirty="0" err="1" smtClean="0">
                <a:solidFill>
                  <a:srgbClr val="FF0000"/>
                </a:solidFill>
              </a:rPr>
              <a:t>astro-ph.HE</a:t>
            </a:r>
            <a:r>
              <a:rPr lang="en-IE" i="1" dirty="0" smtClean="0">
                <a:solidFill>
                  <a:srgbClr val="FF0000"/>
                </a:solidFill>
              </a:rPr>
              <a:t>] 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2800" y="5900704"/>
            <a:ext cx="4340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V.S. </a:t>
            </a:r>
            <a:r>
              <a:rPr lang="en-IE" i="1" dirty="0" err="1" smtClean="0">
                <a:solidFill>
                  <a:srgbClr val="FF0000"/>
                </a:solidFill>
              </a:rPr>
              <a:t>Berezinsky</a:t>
            </a:r>
            <a:r>
              <a:rPr lang="en-IE" i="1" dirty="0" smtClean="0">
                <a:solidFill>
                  <a:srgbClr val="FF0000"/>
                </a:solidFill>
              </a:rPr>
              <a:t>, Neutrino- 77, p 177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V.S. </a:t>
            </a:r>
            <a:r>
              <a:rPr lang="en-IE" i="1" dirty="0" err="1" smtClean="0">
                <a:solidFill>
                  <a:srgbClr val="FF0000"/>
                </a:solidFill>
              </a:rPr>
              <a:t>Berezinskii</a:t>
            </a:r>
            <a:r>
              <a:rPr lang="en-IE" i="1" dirty="0" smtClean="0">
                <a:solidFill>
                  <a:srgbClr val="FF0000"/>
                </a:solidFill>
              </a:rPr>
              <a:t> and V L </a:t>
            </a:r>
            <a:r>
              <a:rPr lang="en-IE" i="1" dirty="0" err="1" smtClean="0">
                <a:solidFill>
                  <a:srgbClr val="FF0000"/>
                </a:solidFill>
              </a:rPr>
              <a:t>Ginzburg</a:t>
            </a:r>
            <a:r>
              <a:rPr lang="en-IE" i="1" dirty="0" smtClean="0">
                <a:solidFill>
                  <a:srgbClr val="FF0000"/>
                </a:solidFill>
              </a:rPr>
              <a:t>, MNRAS, 194, 3 (1981)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845" y="5264384"/>
            <a:ext cx="6834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Dominant: </a:t>
            </a:r>
            <a:r>
              <a:rPr lang="en-IE" sz="2000" dirty="0" smtClean="0"/>
              <a:t>Neutrinos </a:t>
            </a:r>
            <a:r>
              <a:rPr lang="en-IE" sz="2000" dirty="0" smtClean="0"/>
              <a:t>from </a:t>
            </a:r>
            <a:r>
              <a:rPr lang="en-IE" sz="2000" dirty="0" smtClean="0"/>
              <a:t>Hidden </a:t>
            </a:r>
            <a:r>
              <a:rPr lang="en-IE" sz="2000" dirty="0" smtClean="0"/>
              <a:t>in X and </a:t>
            </a:r>
            <a:r>
              <a:rPr lang="en-IE" sz="2000" dirty="0" smtClean="0">
                <a:latin typeface="Symbol" pitchFamily="18" charset="2"/>
              </a:rPr>
              <a:t>g</a:t>
            </a:r>
            <a:r>
              <a:rPr lang="en-IE" sz="2000" dirty="0" smtClean="0"/>
              <a:t>  </a:t>
            </a:r>
            <a:r>
              <a:rPr lang="en-IE" sz="2000" dirty="0" smtClean="0"/>
              <a:t>sources. </a:t>
            </a:r>
          </a:p>
          <a:p>
            <a:r>
              <a:rPr lang="en-IE" sz="2000" dirty="0" smtClean="0"/>
              <a:t>Seifert Galaxies . BH and accretion disc </a:t>
            </a:r>
            <a:r>
              <a:rPr lang="en-IE" sz="2000" dirty="0" smtClean="0"/>
              <a:t> in gaseous envelope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768600" y="3645460"/>
            <a:ext cx="215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>
                <a:solidFill>
                  <a:schemeClr val="accent1">
                    <a:lumMod val="75000"/>
                  </a:schemeClr>
                </a:solidFill>
              </a:rPr>
              <a:t>Bound from gammas</a:t>
            </a:r>
            <a:endParaRPr lang="en-IE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4501" y="2324100"/>
            <a:ext cx="54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IC</a:t>
            </a:r>
            <a:endParaRPr lang="en-IE" dirty="0"/>
          </a:p>
        </p:txBody>
      </p:sp>
      <p:sp>
        <p:nvSpPr>
          <p:cNvPr id="16" name="TextBox 15"/>
          <p:cNvSpPr txBox="1"/>
          <p:nvPr/>
        </p:nvSpPr>
        <p:spPr>
          <a:xfrm>
            <a:off x="6651470" y="5956881"/>
            <a:ext cx="165433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err="1" smtClean="0"/>
              <a:t>Berezinsky</a:t>
            </a:r>
            <a:r>
              <a:rPr lang="en-IE" sz="2000" dirty="0" smtClean="0"/>
              <a:t> Galaxies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-23" y="-420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174" name="WordArt 25"/>
          <p:cNvSpPr>
            <a:spLocks noChangeArrowheads="1" noChangeShapeType="1" noTextEdit="1"/>
          </p:cNvSpPr>
          <p:nvPr/>
        </p:nvSpPr>
        <p:spPr bwMode="auto">
          <a:xfrm>
            <a:off x="352412" y="251213"/>
            <a:ext cx="6911988" cy="6699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Hidden Hearts of Neutrino Active Galaxies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8458" y="1200215"/>
            <a:ext cx="4188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err="1" smtClean="0">
                <a:solidFill>
                  <a:srgbClr val="FF0000"/>
                </a:solidFill>
              </a:rPr>
              <a:t>Kohta</a:t>
            </a:r>
            <a:r>
              <a:rPr lang="en-IE" i="1" dirty="0" smtClean="0">
                <a:solidFill>
                  <a:srgbClr val="FF0000"/>
                </a:solidFill>
              </a:rPr>
              <a:t> </a:t>
            </a:r>
            <a:r>
              <a:rPr lang="en-IE" i="1" dirty="0" err="1" smtClean="0">
                <a:solidFill>
                  <a:srgbClr val="FF0000"/>
                </a:solidFill>
              </a:rPr>
              <a:t>Murase</a:t>
            </a:r>
            <a:r>
              <a:rPr lang="en-IE" i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IE" i="1" dirty="0" err="1" smtClean="0">
                <a:solidFill>
                  <a:srgbClr val="FF0000"/>
                </a:solidFill>
              </a:rPr>
              <a:t>Astrophys.J.Lett</a:t>
            </a:r>
            <a:r>
              <a:rPr lang="en-IE" i="1" dirty="0" smtClean="0">
                <a:solidFill>
                  <a:srgbClr val="FF0000"/>
                </a:solidFill>
              </a:rPr>
              <a:t>. 941 (2022) 1, L17,  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2211.04460 [</a:t>
            </a:r>
            <a:r>
              <a:rPr lang="en-IE" i="1" dirty="0" err="1" smtClean="0">
                <a:solidFill>
                  <a:srgbClr val="FF0000"/>
                </a:solidFill>
              </a:rPr>
              <a:t>astro-ph.HE</a:t>
            </a:r>
            <a:r>
              <a:rPr lang="en-IE" i="1" dirty="0" smtClean="0">
                <a:solidFill>
                  <a:srgbClr val="FF0000"/>
                </a:solidFill>
              </a:rPr>
              <a:t>]</a:t>
            </a:r>
          </a:p>
        </p:txBody>
      </p:sp>
      <p:pic>
        <p:nvPicPr>
          <p:cNvPr id="7" name="Picture 6" descr="AGN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226" y="1200215"/>
            <a:ext cx="4015945" cy="2621239"/>
          </a:xfrm>
          <a:prstGeom prst="rect">
            <a:avLst/>
          </a:prstGeom>
        </p:spPr>
      </p:pic>
      <p:pic>
        <p:nvPicPr>
          <p:cNvPr id="8" name="Picture 7" descr="AGN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751" y="4217001"/>
            <a:ext cx="2929404" cy="2325667"/>
          </a:xfrm>
          <a:prstGeom prst="rect">
            <a:avLst/>
          </a:prstGeom>
        </p:spPr>
      </p:pic>
      <p:pic>
        <p:nvPicPr>
          <p:cNvPr id="9" name="Picture 8" descr="AGN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3386" y="2336205"/>
            <a:ext cx="3745913" cy="3351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3386" y="5880100"/>
            <a:ext cx="3453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Acceleration in turbulent magnetic field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514292" y="984732"/>
            <a:ext cx="2633820" cy="10667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Supernova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pic>
        <p:nvPicPr>
          <p:cNvPr id="10" name="Picture 2" descr="This composite image of the SN 1987A inner ring shows the fuzzy glow of X-rays seen by ALMA in orange. The green ring is visible light detected by the Hubble Space Telescope and the violet ring is the X-ray signal seen by Chandra. (Courtesy: NASA / ESA / A Angelich (NRAO / AUI / NSF) / R Kirshner (Harvard–Smithsonian CfA / Gordon and Betty Moore Foundation) / ALMA (ESO / NAOJ / NRAO) / R Indebetouw (NRAO /AUI / NSF) / CXC / K Frank &lt;i&gt;et al&lt;/i&gt;)"/>
          <p:cNvPicPr>
            <a:picLocks noChangeAspect="1" noChangeArrowheads="1"/>
          </p:cNvPicPr>
          <p:nvPr/>
        </p:nvPicPr>
        <p:blipFill>
          <a:blip r:embed="rId2" cstate="print"/>
          <a:srcRect l="12343" r="10286"/>
          <a:stretch>
            <a:fillRect/>
          </a:stretch>
        </p:blipFill>
        <p:spPr bwMode="auto">
          <a:xfrm>
            <a:off x="4158404" y="1275888"/>
            <a:ext cx="4738387" cy="4506361"/>
          </a:xfrm>
          <a:prstGeom prst="rect">
            <a:avLst/>
          </a:prstGeom>
          <a:noFill/>
        </p:spPr>
      </p:pic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621835" y="1861097"/>
            <a:ext cx="2536325" cy="8620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neutrinos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45362" y="5534561"/>
            <a:ext cx="14959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 SN 1987A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99"/>
              </a:gs>
              <a:gs pos="100000">
                <a:schemeClr val="tx2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-850900" y="-469900"/>
            <a:ext cx="6807200" cy="6642100"/>
          </a:xfrm>
          <a:prstGeom prst="ellipse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7924800" y="5486400"/>
            <a:ext cx="762000" cy="762000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191000" y="5867400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93738" y="336550"/>
            <a:ext cx="8153400" cy="1477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Supernova neutrinos</a:t>
            </a: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1828800" y="2014538"/>
            <a:ext cx="1549400" cy="1524000"/>
          </a:xfrm>
          <a:prstGeom prst="ellipse">
            <a:avLst/>
          </a:prstGeom>
          <a:gradFill rotWithShape="0">
            <a:gsLst>
              <a:gs pos="0">
                <a:srgbClr val="4D0808"/>
              </a:gs>
              <a:gs pos="30000">
                <a:srgbClr val="FF0300"/>
              </a:gs>
              <a:gs pos="55000">
                <a:srgbClr val="FF7A00"/>
              </a:gs>
              <a:gs pos="100000">
                <a:srgbClr val="FFF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95305" name="Text Box 9"/>
          <p:cNvSpPr txBox="1">
            <a:spLocks noChangeArrowheads="1"/>
          </p:cNvSpPr>
          <p:nvPr/>
        </p:nvSpPr>
        <p:spPr bwMode="auto">
          <a:xfrm>
            <a:off x="3317875" y="3943350"/>
            <a:ext cx="20018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MSW flavor 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conversion  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inside the star</a:t>
            </a:r>
          </a:p>
        </p:txBody>
      </p:sp>
      <p:sp>
        <p:nvSpPr>
          <p:cNvPr id="695306" name="Text Box 10"/>
          <p:cNvSpPr txBox="1">
            <a:spLocks noChangeArrowheads="1"/>
          </p:cNvSpPr>
          <p:nvPr/>
        </p:nvSpPr>
        <p:spPr bwMode="auto">
          <a:xfrm>
            <a:off x="5145088" y="5013325"/>
            <a:ext cx="17129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Propagation  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vacuum</a:t>
            </a:r>
          </a:p>
        </p:txBody>
      </p:sp>
      <p:sp>
        <p:nvSpPr>
          <p:cNvPr id="695307" name="Text Box 11"/>
          <p:cNvSpPr txBox="1">
            <a:spLocks noChangeArrowheads="1"/>
          </p:cNvSpPr>
          <p:nvPr/>
        </p:nvSpPr>
        <p:spPr bwMode="auto">
          <a:xfrm>
            <a:off x="6172200" y="5867400"/>
            <a:ext cx="21066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Oscillations 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inside the Earth</a:t>
            </a: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2501900" y="2657475"/>
            <a:ext cx="241300" cy="2381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2590800" y="2743200"/>
            <a:ext cx="5943600" cy="335280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5310" name="Text Box 14"/>
          <p:cNvSpPr txBox="1">
            <a:spLocks noChangeArrowheads="1"/>
          </p:cNvSpPr>
          <p:nvPr/>
        </p:nvSpPr>
        <p:spPr bwMode="auto">
          <a:xfrm>
            <a:off x="2898775" y="2284413"/>
            <a:ext cx="2193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</a:rPr>
              <a:t>Collective flavor 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</a:rPr>
              <a:t>trasformation</a:t>
            </a:r>
          </a:p>
        </p:txBody>
      </p:sp>
      <p:sp>
        <p:nvSpPr>
          <p:cNvPr id="695311" name="Text Box 15"/>
          <p:cNvSpPr txBox="1">
            <a:spLocks noChangeArrowheads="1"/>
          </p:cNvSpPr>
          <p:nvPr/>
        </p:nvSpPr>
        <p:spPr bwMode="auto">
          <a:xfrm>
            <a:off x="5024438" y="2986088"/>
            <a:ext cx="1625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</a:rPr>
              <a:t>Shock wave 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</a:rPr>
              <a:t>effect on 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</a:rPr>
              <a:t>conversion</a:t>
            </a:r>
          </a:p>
        </p:txBody>
      </p:sp>
      <p:pic>
        <p:nvPicPr>
          <p:cNvPr id="6160" name="Picture 16" descr="S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75" y="3954463"/>
            <a:ext cx="31575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0491" name="Text Box 10"/>
          <p:cNvSpPr txBox="1">
            <a:spLocks noChangeArrowheads="1"/>
          </p:cNvSpPr>
          <p:nvPr/>
        </p:nvSpPr>
        <p:spPr bwMode="auto">
          <a:xfrm>
            <a:off x="7769225" y="1320800"/>
            <a:ext cx="885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LSND</a:t>
            </a:r>
          </a:p>
        </p:txBody>
      </p:sp>
      <p:sp>
        <p:nvSpPr>
          <p:cNvPr id="20497" name="Text Box 18"/>
          <p:cNvSpPr txBox="1">
            <a:spLocks noChangeArrowheads="1"/>
          </p:cNvSpPr>
          <p:nvPr/>
        </p:nvSpPr>
        <p:spPr bwMode="auto">
          <a:xfrm>
            <a:off x="5675313" y="231775"/>
            <a:ext cx="2074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D</a:t>
            </a:r>
            <a:r>
              <a:rPr lang="en-US"/>
              <a:t>m</a:t>
            </a:r>
            <a:r>
              <a:rPr lang="en-US" baseline="-25000"/>
              <a:t>41</a:t>
            </a:r>
            <a:r>
              <a:rPr lang="en-US" baseline="30000"/>
              <a:t>2</a:t>
            </a:r>
            <a:r>
              <a:rPr lang="en-US"/>
              <a:t> =  1 - 2 eV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18" name="WordArt 4"/>
          <p:cNvSpPr>
            <a:spLocks noChangeArrowheads="1" noChangeShapeType="1" noTextEdit="1"/>
          </p:cNvSpPr>
          <p:nvPr/>
        </p:nvSpPr>
        <p:spPr bwMode="auto">
          <a:xfrm>
            <a:off x="254182" y="497990"/>
            <a:ext cx="4285914" cy="8228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CC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Accelerator  neutrinos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CCC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5607" name="WordArt 8"/>
          <p:cNvSpPr>
            <a:spLocks noChangeArrowheads="1" noChangeShapeType="1" noTextEdit="1"/>
          </p:cNvSpPr>
          <p:nvPr/>
        </p:nvSpPr>
        <p:spPr bwMode="auto">
          <a:xfrm>
            <a:off x="472978" y="191380"/>
            <a:ext cx="4805535" cy="6484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Sources and fluxes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511" y="1707776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p</a:t>
            </a:r>
            <a:r>
              <a:rPr lang="en-IE" sz="2000" dirty="0" smtClean="0"/>
              <a:t> </a:t>
            </a:r>
            <a:r>
              <a:rPr lang="en-IE" sz="2000" dirty="0" smtClean="0">
                <a:sym typeface="Wingdings" pitchFamily="2" charset="2"/>
              </a:rPr>
              <a:t> </a:t>
            </a:r>
            <a:r>
              <a:rPr lang="en-US" sz="2000" dirty="0" smtClean="0">
                <a:latin typeface="Symbol" pitchFamily="18" charset="2"/>
              </a:rPr>
              <a:t>m </a:t>
            </a:r>
            <a:r>
              <a:rPr lang="en-IE" sz="2000" dirty="0" smtClean="0">
                <a:sym typeface="Wingdings" pitchFamily="2" charset="2"/>
              </a:rPr>
              <a:t>+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Symbol" pitchFamily="18" charset="2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2619" y="2114166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K </a:t>
            </a:r>
            <a:r>
              <a:rPr lang="en-IE" sz="2000" dirty="0" smtClean="0">
                <a:sym typeface="Wingdings" pitchFamily="2" charset="2"/>
              </a:rPr>
              <a:t> </a:t>
            </a:r>
            <a:r>
              <a:rPr lang="en-US" sz="2000" dirty="0" smtClean="0">
                <a:latin typeface="Symbol" pitchFamily="18" charset="2"/>
              </a:rPr>
              <a:t>m </a:t>
            </a:r>
            <a:r>
              <a:rPr lang="en-IE" sz="2000" dirty="0" smtClean="0">
                <a:sym typeface="Wingdings" pitchFamily="2" charset="2"/>
              </a:rPr>
              <a:t>+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Symbol" pitchFamily="18" charset="2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8350" y="2167331"/>
            <a:ext cx="201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 K </a:t>
            </a:r>
            <a:r>
              <a:rPr lang="en-IE" sz="2000" dirty="0" smtClean="0">
                <a:sym typeface="Wingdings" pitchFamily="2" charset="2"/>
              </a:rPr>
              <a:t> </a:t>
            </a:r>
            <a:r>
              <a:rPr lang="en-US" sz="2000" dirty="0" smtClean="0">
                <a:latin typeface="Symbol" pitchFamily="18" charset="2"/>
              </a:rPr>
              <a:t>p </a:t>
            </a:r>
            <a:r>
              <a:rPr lang="en-IE" sz="2000" dirty="0" smtClean="0">
                <a:sym typeface="Wingdings" pitchFamily="2" charset="2"/>
              </a:rPr>
              <a:t>+ e +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Times New Roman" pitchFamily="18" charset="0"/>
              </a:rPr>
              <a:t>e</a:t>
            </a:r>
            <a:endParaRPr lang="en-US" sz="2000" dirty="0" smtClean="0"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8815" y="2135432"/>
            <a:ext cx="1883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K </a:t>
            </a:r>
            <a:r>
              <a:rPr lang="en-IE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latin typeface="Symbol" pitchFamily="18" charset="2"/>
              </a:rPr>
              <a:t> p </a:t>
            </a:r>
            <a:r>
              <a:rPr lang="en-IE" sz="2000" dirty="0" smtClean="0">
                <a:sym typeface="Wingdings" pitchFamily="2" charset="2"/>
              </a:rPr>
              <a:t>+ </a:t>
            </a:r>
            <a:r>
              <a:rPr lang="en-US" sz="2000" dirty="0" smtClean="0">
                <a:latin typeface="Symbol" pitchFamily="18" charset="2"/>
              </a:rPr>
              <a:t>m </a:t>
            </a:r>
            <a:r>
              <a:rPr lang="en-IE" sz="2000" dirty="0" smtClean="0">
                <a:sym typeface="Wingdings" pitchFamily="2" charset="2"/>
              </a:rPr>
              <a:t>+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Symbol" pitchFamily="18" charset="2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4511" y="1349077"/>
            <a:ext cx="335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P + N  </a:t>
            </a:r>
            <a:r>
              <a:rPr lang="en-IE" dirty="0" smtClean="0">
                <a:sym typeface="Wingdings" pitchFamily="2" charset="2"/>
              </a:rPr>
              <a:t> N’  + n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IE" dirty="0" smtClean="0">
                <a:sym typeface="Wingdings" pitchFamily="2" charset="2"/>
              </a:rPr>
              <a:t>  + n’ K + … 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6341013" y="1929500"/>
            <a:ext cx="127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off-axis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544510" y="6264293"/>
            <a:ext cx="561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/>
              <a:t>Superbeams</a:t>
            </a:r>
            <a:r>
              <a:rPr lang="en-IE" dirty="0" smtClean="0"/>
              <a:t>, Beta beams, Neutrino factories </a:t>
            </a:r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5612722" y="6230849"/>
            <a:ext cx="189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m</a:t>
            </a:r>
            <a:r>
              <a:rPr lang="en-IE" sz="2000" dirty="0" smtClean="0"/>
              <a:t> </a:t>
            </a:r>
            <a:r>
              <a:rPr lang="en-IE" sz="2000" dirty="0" smtClean="0">
                <a:sym typeface="Wingdings" pitchFamily="2" charset="2"/>
              </a:rPr>
              <a:t> e +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Symbol" pitchFamily="18" charset="2"/>
              </a:rPr>
              <a:t>m</a:t>
            </a:r>
            <a:r>
              <a:rPr lang="en-IE" sz="2000" dirty="0" smtClean="0">
                <a:sym typeface="Wingdings" pitchFamily="2" charset="2"/>
              </a:rPr>
              <a:t> +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Times New Roman" pitchFamily="18" charset="0"/>
              </a:rPr>
              <a:t>e</a:t>
            </a:r>
            <a:endParaRPr lang="en-US" sz="2000" dirty="0" smtClean="0">
              <a:latin typeface="Symbol" pitchFamily="18" charset="2"/>
            </a:endParaRPr>
          </a:p>
        </p:txBody>
      </p:sp>
      <p:pic>
        <p:nvPicPr>
          <p:cNvPr id="18" name="Picture 17" descr="t2k_nueapp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8675" y="2392036"/>
            <a:ext cx="2954392" cy="3875315"/>
          </a:xfrm>
          <a:prstGeom prst="rect">
            <a:avLst/>
          </a:prstGeom>
        </p:spPr>
      </p:pic>
      <p:pic>
        <p:nvPicPr>
          <p:cNvPr id="19" name="Picture 18" descr="t2k-fig01.png"/>
          <p:cNvPicPr>
            <a:picLocks noChangeAspect="1"/>
          </p:cNvPicPr>
          <p:nvPr/>
        </p:nvPicPr>
        <p:blipFill>
          <a:blip r:embed="rId3" cstate="print"/>
          <a:srcRect b="33847"/>
          <a:stretch>
            <a:fillRect/>
          </a:stretch>
        </p:blipFill>
        <p:spPr>
          <a:xfrm>
            <a:off x="603885" y="3362634"/>
            <a:ext cx="3452123" cy="2830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978" y="2716303"/>
            <a:ext cx="615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Also charm meson decays in the beam </a:t>
            </a:r>
            <a:r>
              <a:rPr lang="en-IE" sz="2000" dirty="0" err="1" smtClean="0"/>
              <a:t>Beam</a:t>
            </a:r>
            <a:r>
              <a:rPr lang="en-IE" sz="2000" dirty="0" smtClean="0"/>
              <a:t> dump experiments</a:t>
            </a:r>
            <a:endParaRPr lang="en-IE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78513" y="1108712"/>
            <a:ext cx="328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Manipulating with the beam</a:t>
            </a:r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407290" y="1447981"/>
            <a:ext cx="430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Polarity of B-field – sign of charges of  </a:t>
            </a:r>
          </a:p>
          <a:p>
            <a:r>
              <a:rPr lang="en-IE" dirty="0" smtClean="0">
                <a:sym typeface="Wingdings" pitchFamily="2" charset="2"/>
              </a:rPr>
              <a:t> Neutrinos </a:t>
            </a:r>
            <a:r>
              <a:rPr lang="en-IE" dirty="0" err="1" smtClean="0">
                <a:sym typeface="Wingdings" pitchFamily="2" charset="2"/>
              </a:rPr>
              <a:t>vs</a:t>
            </a:r>
            <a:r>
              <a:rPr lang="en-IE" dirty="0" smtClean="0">
                <a:sym typeface="Wingdings" pitchFamily="2" charset="2"/>
              </a:rPr>
              <a:t> antineutrinos</a:t>
            </a:r>
            <a:r>
              <a:rPr lang="en-IE" dirty="0" smtClean="0"/>
              <a:t> </a:t>
            </a:r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508643" y="255172"/>
            <a:ext cx="2829980" cy="8165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T2K and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NOvA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5" name="Picture 4" descr="t2kno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6287"/>
            <a:ext cx="9144000" cy="4145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5" name="Picture 4" descr="t2kn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8179"/>
            <a:ext cx="9144000" cy="4181642"/>
          </a:xfrm>
          <a:prstGeom prst="rect">
            <a:avLst/>
          </a:prstGeom>
        </p:spPr>
      </p:pic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508643" y="255172"/>
            <a:ext cx="2829980" cy="8165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T2K and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NOvA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359789" y="233908"/>
            <a:ext cx="3808174" cy="647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Re-evaluation of RAA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5" name="Picture 4" descr="kurchat1.png"/>
          <p:cNvPicPr>
            <a:picLocks noChangeAspect="1"/>
          </p:cNvPicPr>
          <p:nvPr/>
        </p:nvPicPr>
        <p:blipFill>
          <a:blip r:embed="rId2" cstate="print"/>
          <a:srcRect l="5000" t="5000" r="8333"/>
          <a:stretch>
            <a:fillRect/>
          </a:stretch>
        </p:blipFill>
        <p:spPr>
          <a:xfrm>
            <a:off x="5186497" y="955865"/>
            <a:ext cx="3840540" cy="2695381"/>
          </a:xfrm>
          <a:prstGeom prst="rect">
            <a:avLst/>
          </a:prstGeom>
        </p:spPr>
      </p:pic>
      <p:pic>
        <p:nvPicPr>
          <p:cNvPr id="7" name="Picture 6" descr="kurch2.png"/>
          <p:cNvPicPr>
            <a:picLocks noChangeAspect="1"/>
          </p:cNvPicPr>
          <p:nvPr/>
        </p:nvPicPr>
        <p:blipFill>
          <a:blip r:embed="rId3" cstate="print"/>
          <a:srcRect l="5000" t="5000" r="8333"/>
          <a:stretch>
            <a:fillRect/>
          </a:stretch>
        </p:blipFill>
        <p:spPr>
          <a:xfrm>
            <a:off x="5209963" y="3657600"/>
            <a:ext cx="3710764" cy="3056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311" y="998188"/>
            <a:ext cx="4584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Re-evaluating reactor antineutrino spectra with new measurements of the ratio between 235U and 239Pu  spectra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6047745" y="436999"/>
            <a:ext cx="2639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V. </a:t>
            </a:r>
            <a:r>
              <a:rPr lang="en-IE" i="1" dirty="0" err="1" smtClean="0">
                <a:solidFill>
                  <a:srgbClr val="FF0000"/>
                </a:solidFill>
              </a:rPr>
              <a:t>Kopeikin</a:t>
            </a:r>
            <a:r>
              <a:rPr lang="en-IE" i="1" dirty="0" smtClean="0">
                <a:solidFill>
                  <a:srgbClr val="FF0000"/>
                </a:solidFill>
              </a:rPr>
              <a:t>, et al. 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2103.01684 [</a:t>
            </a:r>
            <a:r>
              <a:rPr lang="en-IE" i="1" dirty="0" err="1" smtClean="0">
                <a:solidFill>
                  <a:srgbClr val="FF0000"/>
                </a:solidFill>
              </a:rPr>
              <a:t>nucl</a:t>
            </a:r>
            <a:r>
              <a:rPr lang="en-IE" i="1" dirty="0" smtClean="0">
                <a:solidFill>
                  <a:srgbClr val="FF0000"/>
                </a:solidFill>
              </a:rPr>
              <a:t>-ex]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2" y="3817087"/>
            <a:ext cx="348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Ratio of cumulative spectra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3716" y="4218318"/>
            <a:ext cx="163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R = S</a:t>
            </a:r>
            <a:r>
              <a:rPr lang="en-IE" baseline="-25000" dirty="0" smtClean="0"/>
              <a:t>5</a:t>
            </a:r>
            <a:r>
              <a:rPr lang="en-IE" dirty="0" smtClean="0"/>
              <a:t> /S</a:t>
            </a:r>
            <a:r>
              <a:rPr lang="en-IE" baseline="-25000" dirty="0" smtClean="0"/>
              <a:t>9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359789" y="3479654"/>
            <a:ext cx="296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KI – </a:t>
            </a:r>
            <a:r>
              <a:rPr lang="en-IE" dirty="0" err="1" smtClean="0"/>
              <a:t>Kurchatov</a:t>
            </a:r>
            <a:r>
              <a:rPr lang="en-IE" dirty="0" smtClean="0"/>
              <a:t> institute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806376" y="2184177"/>
            <a:ext cx="4305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 ILL measurements of IBD spectrum,  </a:t>
            </a:r>
            <a:r>
              <a:rPr lang="en-IE" dirty="0" smtClean="0">
                <a:sym typeface="Wingdings" pitchFamily="2" charset="2"/>
              </a:rPr>
              <a:t>inversion   </a:t>
            </a:r>
            <a:r>
              <a:rPr lang="en-IE" dirty="0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IE" dirty="0" smtClean="0">
                <a:sym typeface="Wingdings" pitchFamily="2" charset="2"/>
              </a:rPr>
              <a:t> – spectrum, </a:t>
            </a:r>
          </a:p>
          <a:p>
            <a:r>
              <a:rPr lang="en-IE" dirty="0" smtClean="0">
                <a:sym typeface="Wingdings" pitchFamily="2" charset="2"/>
              </a:rPr>
              <a:t>with various corrections 5 -10%  up</a:t>
            </a:r>
            <a:endParaRPr lang="en-IE" dirty="0"/>
          </a:p>
        </p:txBody>
      </p:sp>
      <p:sp>
        <p:nvSpPr>
          <p:cNvPr id="14" name="WordArt 10"/>
          <p:cNvSpPr>
            <a:spLocks noChangeArrowheads="1" noChangeShapeType="1" noTextEdit="1"/>
          </p:cNvSpPr>
          <p:nvPr/>
        </p:nvSpPr>
        <p:spPr bwMode="auto">
          <a:xfrm>
            <a:off x="200311" y="2296633"/>
            <a:ext cx="606065" cy="607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RAA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321" y="4912218"/>
            <a:ext cx="338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If correct - RAA disappears</a:t>
            </a:r>
            <a:endParaRPr lang="en-IE" dirty="0"/>
          </a:p>
        </p:txBody>
      </p:sp>
      <p:sp>
        <p:nvSpPr>
          <p:cNvPr id="16" name="TextBox 15"/>
          <p:cNvSpPr txBox="1"/>
          <p:nvPr/>
        </p:nvSpPr>
        <p:spPr>
          <a:xfrm>
            <a:off x="806376" y="5674396"/>
            <a:ext cx="2732558" cy="40011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R(ILL) = 0.959 R(KI)  </a:t>
            </a:r>
            <a:endParaRPr lang="en-IE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8410370" y="138211"/>
            <a:ext cx="66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**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508643" y="255172"/>
            <a:ext cx="2829980" cy="8165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T2K and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NOvA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7" name="Picture 6" descr="t2kn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507" y="1412875"/>
            <a:ext cx="4417828" cy="3264990"/>
          </a:xfrm>
          <a:prstGeom prst="rect">
            <a:avLst/>
          </a:prstGeom>
        </p:spPr>
      </p:pic>
      <p:pic>
        <p:nvPicPr>
          <p:cNvPr id="8" name="Picture 7" descr="t2kno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9335" y="1419352"/>
            <a:ext cx="3817088" cy="3258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508644" y="255172"/>
            <a:ext cx="1458380" cy="8165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T2K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7" name="Picture 6" descr="t2kno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875"/>
            <a:ext cx="9144000" cy="3359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508644" y="255172"/>
            <a:ext cx="4698356" cy="8165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NOvA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 oscillation results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8" name="Picture 7" descr="t2kno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1652" y="1275907"/>
            <a:ext cx="6375548" cy="3619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26307" name="Freeform 3"/>
          <p:cNvSpPr>
            <a:spLocks/>
          </p:cNvSpPr>
          <p:nvPr/>
        </p:nvSpPr>
        <p:spPr bwMode="auto">
          <a:xfrm>
            <a:off x="234153" y="1513840"/>
            <a:ext cx="3799367" cy="1905000"/>
          </a:xfrm>
          <a:custGeom>
            <a:avLst/>
            <a:gdLst/>
            <a:ahLst/>
            <a:cxnLst>
              <a:cxn ang="0">
                <a:pos x="112" y="208"/>
              </a:cxn>
              <a:cxn ang="0">
                <a:pos x="64" y="592"/>
              </a:cxn>
              <a:cxn ang="0">
                <a:pos x="496" y="736"/>
              </a:cxn>
              <a:cxn ang="0">
                <a:pos x="544" y="1120"/>
              </a:cxn>
              <a:cxn ang="0">
                <a:pos x="1120" y="1360"/>
              </a:cxn>
              <a:cxn ang="0">
                <a:pos x="1600" y="1168"/>
              </a:cxn>
              <a:cxn ang="0">
                <a:pos x="1984" y="832"/>
              </a:cxn>
              <a:cxn ang="0">
                <a:pos x="2272" y="544"/>
              </a:cxn>
              <a:cxn ang="0">
                <a:pos x="2272" y="112"/>
              </a:cxn>
              <a:cxn ang="0">
                <a:pos x="1888" y="64"/>
              </a:cxn>
              <a:cxn ang="0">
                <a:pos x="1552" y="208"/>
              </a:cxn>
              <a:cxn ang="0">
                <a:pos x="976" y="64"/>
              </a:cxn>
              <a:cxn ang="0">
                <a:pos x="688" y="112"/>
              </a:cxn>
              <a:cxn ang="0">
                <a:pos x="448" y="16"/>
              </a:cxn>
              <a:cxn ang="0">
                <a:pos x="112" y="208"/>
              </a:cxn>
            </a:cxnLst>
            <a:rect l="0" t="0" r="r" b="b"/>
            <a:pathLst>
              <a:path w="2336" h="1368">
                <a:moveTo>
                  <a:pt x="112" y="208"/>
                </a:moveTo>
                <a:cubicBezTo>
                  <a:pt x="48" y="304"/>
                  <a:pt x="0" y="504"/>
                  <a:pt x="64" y="592"/>
                </a:cubicBezTo>
                <a:cubicBezTo>
                  <a:pt x="128" y="680"/>
                  <a:pt x="416" y="648"/>
                  <a:pt x="496" y="736"/>
                </a:cubicBezTo>
                <a:cubicBezTo>
                  <a:pt x="576" y="824"/>
                  <a:pt x="440" y="1016"/>
                  <a:pt x="544" y="1120"/>
                </a:cubicBezTo>
                <a:cubicBezTo>
                  <a:pt x="648" y="1224"/>
                  <a:pt x="944" y="1352"/>
                  <a:pt x="1120" y="1360"/>
                </a:cubicBezTo>
                <a:cubicBezTo>
                  <a:pt x="1296" y="1368"/>
                  <a:pt x="1456" y="1256"/>
                  <a:pt x="1600" y="1168"/>
                </a:cubicBezTo>
                <a:cubicBezTo>
                  <a:pt x="1744" y="1080"/>
                  <a:pt x="1872" y="936"/>
                  <a:pt x="1984" y="832"/>
                </a:cubicBezTo>
                <a:cubicBezTo>
                  <a:pt x="2096" y="728"/>
                  <a:pt x="2224" y="664"/>
                  <a:pt x="2272" y="544"/>
                </a:cubicBezTo>
                <a:cubicBezTo>
                  <a:pt x="2320" y="424"/>
                  <a:pt x="2336" y="192"/>
                  <a:pt x="2272" y="112"/>
                </a:cubicBezTo>
                <a:cubicBezTo>
                  <a:pt x="2208" y="32"/>
                  <a:pt x="2008" y="48"/>
                  <a:pt x="1888" y="64"/>
                </a:cubicBezTo>
                <a:cubicBezTo>
                  <a:pt x="1768" y="80"/>
                  <a:pt x="1704" y="208"/>
                  <a:pt x="1552" y="208"/>
                </a:cubicBezTo>
                <a:cubicBezTo>
                  <a:pt x="1400" y="208"/>
                  <a:pt x="1120" y="80"/>
                  <a:pt x="976" y="64"/>
                </a:cubicBezTo>
                <a:cubicBezTo>
                  <a:pt x="832" y="48"/>
                  <a:pt x="776" y="120"/>
                  <a:pt x="688" y="112"/>
                </a:cubicBezTo>
                <a:cubicBezTo>
                  <a:pt x="600" y="104"/>
                  <a:pt x="544" y="0"/>
                  <a:pt x="448" y="16"/>
                </a:cubicBezTo>
                <a:cubicBezTo>
                  <a:pt x="352" y="32"/>
                  <a:pt x="176" y="112"/>
                  <a:pt x="112" y="208"/>
                </a:cubicBez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dist="107763" dir="135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IE"/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26310" name="Oval 6"/>
          <p:cNvSpPr>
            <a:spLocks noChangeArrowheads="1"/>
          </p:cNvSpPr>
          <p:nvPr/>
        </p:nvSpPr>
        <p:spPr bwMode="auto">
          <a:xfrm>
            <a:off x="3200400" y="1905000"/>
            <a:ext cx="4572000" cy="44958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11" name="Oval 7"/>
          <p:cNvSpPr>
            <a:spLocks noChangeArrowheads="1"/>
          </p:cNvSpPr>
          <p:nvPr/>
        </p:nvSpPr>
        <p:spPr bwMode="auto">
          <a:xfrm>
            <a:off x="3352800" y="2057400"/>
            <a:ext cx="4267200" cy="4191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26312" name="Oval 8"/>
          <p:cNvSpPr>
            <a:spLocks noChangeArrowheads="1"/>
          </p:cNvSpPr>
          <p:nvPr/>
        </p:nvSpPr>
        <p:spPr bwMode="auto">
          <a:xfrm>
            <a:off x="4191000" y="2971800"/>
            <a:ext cx="2514600" cy="243840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4537075" y="5562600"/>
            <a:ext cx="873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mantle</a:t>
            </a:r>
          </a:p>
        </p:txBody>
      </p:sp>
      <p:sp>
        <p:nvSpPr>
          <p:cNvPr id="226314" name="Text Box 10"/>
          <p:cNvSpPr txBox="1">
            <a:spLocks noChangeArrowheads="1"/>
          </p:cNvSpPr>
          <p:nvPr/>
        </p:nvSpPr>
        <p:spPr bwMode="auto">
          <a:xfrm>
            <a:off x="5105400" y="3032125"/>
            <a:ext cx="62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core</a:t>
            </a:r>
          </a:p>
        </p:txBody>
      </p:sp>
      <p:sp>
        <p:nvSpPr>
          <p:cNvPr id="226315" name="Rectangle 11"/>
          <p:cNvSpPr>
            <a:spLocks noChangeArrowheads="1"/>
          </p:cNvSpPr>
          <p:nvPr/>
        </p:nvSpPr>
        <p:spPr bwMode="auto">
          <a:xfrm>
            <a:off x="6629400" y="5638800"/>
            <a:ext cx="1524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16" name="Text Box 12"/>
          <p:cNvSpPr txBox="1">
            <a:spLocks noChangeArrowheads="1"/>
          </p:cNvSpPr>
          <p:nvPr/>
        </p:nvSpPr>
        <p:spPr bwMode="auto">
          <a:xfrm>
            <a:off x="234153" y="1172180"/>
            <a:ext cx="15680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cosmic rays</a:t>
            </a:r>
          </a:p>
        </p:txBody>
      </p:sp>
      <p:sp>
        <p:nvSpPr>
          <p:cNvPr id="226317" name="Text Box 13"/>
          <p:cNvSpPr txBox="1">
            <a:spLocks noChangeArrowheads="1"/>
          </p:cNvSpPr>
          <p:nvPr/>
        </p:nvSpPr>
        <p:spPr bwMode="auto">
          <a:xfrm>
            <a:off x="4267200" y="1584325"/>
            <a:ext cx="15856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atmosphere</a:t>
            </a:r>
          </a:p>
        </p:txBody>
      </p:sp>
      <p:sp>
        <p:nvSpPr>
          <p:cNvPr id="226318" name="Freeform 14"/>
          <p:cNvSpPr>
            <a:spLocks/>
          </p:cNvSpPr>
          <p:nvPr/>
        </p:nvSpPr>
        <p:spPr bwMode="auto">
          <a:xfrm>
            <a:off x="990600" y="3581400"/>
            <a:ext cx="5715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2" y="192"/>
              </a:cxn>
              <a:cxn ang="0">
                <a:pos x="3600" y="1344"/>
              </a:cxn>
            </a:cxnLst>
            <a:rect l="0" t="0" r="r" b="b"/>
            <a:pathLst>
              <a:path w="3600" h="1344">
                <a:moveTo>
                  <a:pt x="0" y="0"/>
                </a:moveTo>
                <a:lnTo>
                  <a:pt x="1392" y="192"/>
                </a:lnTo>
                <a:lnTo>
                  <a:pt x="3600" y="134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19" name="Freeform 15"/>
          <p:cNvSpPr>
            <a:spLocks/>
          </p:cNvSpPr>
          <p:nvPr/>
        </p:nvSpPr>
        <p:spPr bwMode="auto">
          <a:xfrm>
            <a:off x="6477000" y="1295400"/>
            <a:ext cx="457200" cy="4343400"/>
          </a:xfrm>
          <a:custGeom>
            <a:avLst/>
            <a:gdLst/>
            <a:ahLst/>
            <a:cxnLst>
              <a:cxn ang="0">
                <a:pos x="144" y="2736"/>
              </a:cxn>
              <a:cxn ang="0">
                <a:pos x="288" y="720"/>
              </a:cxn>
              <a:cxn ang="0">
                <a:pos x="0" y="0"/>
              </a:cxn>
            </a:cxnLst>
            <a:rect l="0" t="0" r="r" b="b"/>
            <a:pathLst>
              <a:path w="288" h="2736">
                <a:moveTo>
                  <a:pt x="144" y="2736"/>
                </a:moveTo>
                <a:lnTo>
                  <a:pt x="288" y="72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20" name="Oval 16"/>
          <p:cNvSpPr>
            <a:spLocks noChangeArrowheads="1"/>
          </p:cNvSpPr>
          <p:nvPr/>
        </p:nvSpPr>
        <p:spPr bwMode="auto">
          <a:xfrm>
            <a:off x="1600200" y="21336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21" name="Line 17"/>
          <p:cNvSpPr>
            <a:spLocks noChangeShapeType="1"/>
          </p:cNvSpPr>
          <p:nvPr/>
        </p:nvSpPr>
        <p:spPr bwMode="auto">
          <a:xfrm>
            <a:off x="1640840" y="2199640"/>
            <a:ext cx="762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22" name="Line 18"/>
          <p:cNvSpPr>
            <a:spLocks noChangeShapeType="1"/>
          </p:cNvSpPr>
          <p:nvPr/>
        </p:nvSpPr>
        <p:spPr bwMode="auto">
          <a:xfrm>
            <a:off x="1640840" y="2194560"/>
            <a:ext cx="228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>
            <a:off x="1600200" y="2133600"/>
            <a:ext cx="3048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24" name="Line 20"/>
          <p:cNvSpPr>
            <a:spLocks noChangeShapeType="1"/>
          </p:cNvSpPr>
          <p:nvPr/>
        </p:nvSpPr>
        <p:spPr bwMode="auto">
          <a:xfrm>
            <a:off x="1640840" y="2164080"/>
            <a:ext cx="711200" cy="9877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25" name="Line 21"/>
          <p:cNvSpPr>
            <a:spLocks noChangeShapeType="1"/>
          </p:cNvSpPr>
          <p:nvPr/>
        </p:nvSpPr>
        <p:spPr bwMode="auto">
          <a:xfrm>
            <a:off x="1676400" y="2209800"/>
            <a:ext cx="609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26" name="Line 22"/>
          <p:cNvSpPr>
            <a:spLocks noChangeShapeType="1"/>
          </p:cNvSpPr>
          <p:nvPr/>
        </p:nvSpPr>
        <p:spPr bwMode="auto">
          <a:xfrm rot="900000" flipV="1">
            <a:off x="2408355" y="2085657"/>
            <a:ext cx="692840" cy="268986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27" name="Line 23"/>
          <p:cNvSpPr>
            <a:spLocks noChangeShapeType="1"/>
          </p:cNvSpPr>
          <p:nvPr/>
        </p:nvSpPr>
        <p:spPr bwMode="auto">
          <a:xfrm>
            <a:off x="3175000" y="2199640"/>
            <a:ext cx="3048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28" name="Line 24"/>
          <p:cNvSpPr>
            <a:spLocks noChangeShapeType="1"/>
          </p:cNvSpPr>
          <p:nvPr/>
        </p:nvSpPr>
        <p:spPr bwMode="auto">
          <a:xfrm>
            <a:off x="2362200" y="2286000"/>
            <a:ext cx="457200" cy="609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29" name="Line 25"/>
          <p:cNvSpPr>
            <a:spLocks noChangeShapeType="1"/>
          </p:cNvSpPr>
          <p:nvPr/>
        </p:nvSpPr>
        <p:spPr bwMode="auto">
          <a:xfrm flipV="1">
            <a:off x="3164840" y="1798320"/>
            <a:ext cx="533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30" name="Line 26"/>
          <p:cNvSpPr>
            <a:spLocks noChangeShapeType="1"/>
          </p:cNvSpPr>
          <p:nvPr/>
        </p:nvSpPr>
        <p:spPr bwMode="auto">
          <a:xfrm>
            <a:off x="3170500" y="2186650"/>
            <a:ext cx="533400" cy="762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31" name="Line 27"/>
          <p:cNvSpPr>
            <a:spLocks noChangeShapeType="1"/>
          </p:cNvSpPr>
          <p:nvPr/>
        </p:nvSpPr>
        <p:spPr bwMode="auto">
          <a:xfrm flipV="1">
            <a:off x="1600200" y="1905000"/>
            <a:ext cx="2286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32" name="Line 28"/>
          <p:cNvSpPr>
            <a:spLocks noChangeShapeType="1"/>
          </p:cNvSpPr>
          <p:nvPr/>
        </p:nvSpPr>
        <p:spPr bwMode="auto">
          <a:xfrm flipH="1">
            <a:off x="1554480" y="217424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33" name="Text Box 29"/>
          <p:cNvSpPr txBox="1">
            <a:spLocks noChangeArrowheads="1"/>
          </p:cNvSpPr>
          <p:nvPr/>
        </p:nvSpPr>
        <p:spPr bwMode="auto">
          <a:xfrm>
            <a:off x="1889125" y="1828800"/>
            <a:ext cx="32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226334" name="Text Box 30"/>
          <p:cNvSpPr txBox="1">
            <a:spLocks noChangeArrowheads="1"/>
          </p:cNvSpPr>
          <p:nvPr/>
        </p:nvSpPr>
        <p:spPr bwMode="auto">
          <a:xfrm>
            <a:off x="2656840" y="1818005"/>
            <a:ext cx="33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226335" name="Text Box 31"/>
          <p:cNvSpPr txBox="1">
            <a:spLocks noChangeArrowheads="1"/>
          </p:cNvSpPr>
          <p:nvPr/>
        </p:nvSpPr>
        <p:spPr bwMode="auto">
          <a:xfrm>
            <a:off x="3108325" y="2362200"/>
            <a:ext cx="296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e</a:t>
            </a:r>
          </a:p>
        </p:txBody>
      </p:sp>
      <p:sp>
        <p:nvSpPr>
          <p:cNvPr id="226336" name="Text Box 32"/>
          <p:cNvSpPr txBox="1">
            <a:spLocks noChangeArrowheads="1"/>
          </p:cNvSpPr>
          <p:nvPr/>
        </p:nvSpPr>
        <p:spPr bwMode="auto">
          <a:xfrm>
            <a:off x="2362200" y="2514600"/>
            <a:ext cx="411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  <a:latin typeface="Symbol" pitchFamily="18" charset="2"/>
              </a:rPr>
              <a:t>n</a:t>
            </a:r>
            <a:r>
              <a:rPr lang="en-US" baseline="-25000">
                <a:solidFill>
                  <a:srgbClr val="00FF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226337" name="Text Box 33"/>
          <p:cNvSpPr txBox="1">
            <a:spLocks noChangeArrowheads="1"/>
          </p:cNvSpPr>
          <p:nvPr/>
        </p:nvSpPr>
        <p:spPr bwMode="auto">
          <a:xfrm>
            <a:off x="3429000" y="1889125"/>
            <a:ext cx="411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  <a:latin typeface="Symbol" pitchFamily="18" charset="2"/>
              </a:rPr>
              <a:t>n</a:t>
            </a:r>
            <a:r>
              <a:rPr lang="en-US" baseline="-25000" dirty="0">
                <a:solidFill>
                  <a:srgbClr val="00FF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226338" name="Text Box 34"/>
          <p:cNvSpPr txBox="1">
            <a:spLocks noChangeArrowheads="1"/>
          </p:cNvSpPr>
          <p:nvPr/>
        </p:nvSpPr>
        <p:spPr bwMode="auto">
          <a:xfrm>
            <a:off x="3200400" y="1584325"/>
            <a:ext cx="388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baseline="-25000" dirty="0">
                <a:solidFill>
                  <a:srgbClr val="FF0000"/>
                </a:solidFill>
                <a:latin typeface="Times New Roman" pitchFamily="18" charset="0"/>
              </a:rPr>
              <a:t>e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226339" name="Oval 35"/>
          <p:cNvSpPr>
            <a:spLocks noChangeArrowheads="1"/>
          </p:cNvSpPr>
          <p:nvPr/>
        </p:nvSpPr>
        <p:spPr bwMode="auto">
          <a:xfrm>
            <a:off x="3124200" y="21336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40" name="Oval 36"/>
          <p:cNvSpPr>
            <a:spLocks noChangeArrowheads="1"/>
          </p:cNvSpPr>
          <p:nvPr/>
        </p:nvSpPr>
        <p:spPr bwMode="auto">
          <a:xfrm>
            <a:off x="2286000" y="22098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41" name="AutoShape 37"/>
          <p:cNvSpPr>
            <a:spLocks noChangeArrowheads="1"/>
          </p:cNvSpPr>
          <p:nvPr/>
        </p:nvSpPr>
        <p:spPr bwMode="auto">
          <a:xfrm rot="2810793">
            <a:off x="2759169" y="3439593"/>
            <a:ext cx="446205" cy="319988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IE"/>
          </a:p>
        </p:txBody>
      </p:sp>
      <p:sp>
        <p:nvSpPr>
          <p:cNvPr id="226342" name="Line 38"/>
          <p:cNvSpPr>
            <a:spLocks noChangeShapeType="1"/>
          </p:cNvSpPr>
          <p:nvPr/>
        </p:nvSpPr>
        <p:spPr bwMode="auto">
          <a:xfrm>
            <a:off x="787400" y="1645920"/>
            <a:ext cx="838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43" name="Line 39"/>
          <p:cNvSpPr>
            <a:spLocks noChangeShapeType="1"/>
          </p:cNvSpPr>
          <p:nvPr/>
        </p:nvSpPr>
        <p:spPr bwMode="auto">
          <a:xfrm>
            <a:off x="1666240" y="2189480"/>
            <a:ext cx="3048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226344" name="Text Box 40"/>
          <p:cNvSpPr txBox="1">
            <a:spLocks noChangeArrowheads="1"/>
          </p:cNvSpPr>
          <p:nvPr/>
        </p:nvSpPr>
        <p:spPr bwMode="auto">
          <a:xfrm>
            <a:off x="6256710" y="1650048"/>
            <a:ext cx="3187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800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1800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1800" baseline="-25000" dirty="0" err="1" smtClean="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sz="1800" baseline="-25000" dirty="0" smtClean="0">
                <a:solidFill>
                  <a:schemeClr val="bg1"/>
                </a:solidFill>
                <a:latin typeface="Symbol" pitchFamily="18" charset="2"/>
              </a:rPr>
              <a:t>  </a:t>
            </a:r>
            <a:r>
              <a:rPr lang="en-IE" dirty="0" smtClean="0">
                <a:solidFill>
                  <a:schemeClr val="bg1"/>
                </a:solidFill>
              </a:rPr>
              <a:t>vacuum oscillations</a:t>
            </a:r>
            <a:r>
              <a:rPr lang="en-US" sz="1800" dirty="0" smtClean="0">
                <a:solidFill>
                  <a:schemeClr val="bg1"/>
                </a:solidFill>
                <a:latin typeface="Symbol" pitchFamily="18" charset="2"/>
              </a:rPr>
              <a:t>  </a:t>
            </a:r>
            <a:endParaRPr lang="en-US" sz="18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26345" name="Text Box 41"/>
          <p:cNvSpPr txBox="1">
            <a:spLocks noChangeArrowheads="1"/>
          </p:cNvSpPr>
          <p:nvPr/>
        </p:nvSpPr>
        <p:spPr bwMode="auto">
          <a:xfrm>
            <a:off x="7172960" y="2313650"/>
            <a:ext cx="208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800" dirty="0">
                <a:solidFill>
                  <a:schemeClr val="bg1"/>
                </a:solidFill>
                <a:latin typeface="Symbol" pitchFamily="18" charset="2"/>
              </a:rPr>
              <a:t> - n</a:t>
            </a:r>
            <a:r>
              <a:rPr lang="en-US" sz="1800" baseline="-25000" dirty="0">
                <a:solidFill>
                  <a:schemeClr val="bg1"/>
                </a:solidFill>
                <a:latin typeface="Times New Roman" pitchFamily="18" charset="0"/>
              </a:rPr>
              <a:t>e  </a:t>
            </a:r>
            <a:r>
              <a:rPr lang="en-US" sz="1800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</a:rPr>
              <a:t>oscillations</a:t>
            </a:r>
            <a:endParaRPr lang="en-US" sz="1800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</a:rPr>
              <a:t>       in 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</a:rPr>
              <a:t>matter</a:t>
            </a:r>
            <a:endParaRPr lang="en-US" sz="18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26346" name="Text Box 42"/>
          <p:cNvSpPr txBox="1">
            <a:spLocks noChangeArrowheads="1"/>
          </p:cNvSpPr>
          <p:nvPr/>
        </p:nvSpPr>
        <p:spPr bwMode="auto">
          <a:xfrm>
            <a:off x="6398950" y="5149334"/>
            <a:ext cx="1143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detector</a:t>
            </a:r>
          </a:p>
        </p:txBody>
      </p:sp>
      <p:sp>
        <p:nvSpPr>
          <p:cNvPr id="226347" name="Text Box 43"/>
          <p:cNvSpPr txBox="1">
            <a:spLocks noChangeArrowheads="1"/>
          </p:cNvSpPr>
          <p:nvPr/>
        </p:nvSpPr>
        <p:spPr bwMode="auto">
          <a:xfrm>
            <a:off x="7071043" y="5616635"/>
            <a:ext cx="2179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itchFamily="18" charset="0"/>
              </a:rPr>
              <a:t>Parametric effects</a:t>
            </a:r>
          </a:p>
          <a:p>
            <a:r>
              <a:rPr lang="en-US" sz="1800" dirty="0">
                <a:solidFill>
                  <a:schemeClr val="bg1"/>
                </a:solidFill>
                <a:latin typeface="Times New Roman" pitchFamily="18" charset="0"/>
              </a:rPr>
              <a:t>in </a:t>
            </a:r>
            <a:r>
              <a:rPr lang="en-US" sz="18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800" dirty="0">
                <a:solidFill>
                  <a:schemeClr val="bg1"/>
                </a:solidFill>
                <a:latin typeface="Symbol" pitchFamily="18" charset="2"/>
              </a:rPr>
              <a:t> - n</a:t>
            </a:r>
            <a:r>
              <a:rPr lang="en-US" sz="1800" baseline="-25000" dirty="0">
                <a:solidFill>
                  <a:schemeClr val="bg1"/>
                </a:solidFill>
                <a:latin typeface="Times New Roman" pitchFamily="18" charset="0"/>
              </a:rPr>
              <a:t>e  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</a:rPr>
              <a:t>oscillations</a:t>
            </a:r>
          </a:p>
          <a:p>
            <a:r>
              <a:rPr lang="en-US" sz="1800" dirty="0">
                <a:solidFill>
                  <a:schemeClr val="bg1"/>
                </a:solidFill>
                <a:latin typeface="Times New Roman" pitchFamily="18" charset="0"/>
              </a:rPr>
              <a:t>for core crossing </a:t>
            </a:r>
          </a:p>
          <a:p>
            <a:r>
              <a:rPr lang="en-US" sz="1800" dirty="0">
                <a:solidFill>
                  <a:schemeClr val="bg1"/>
                </a:solidFill>
                <a:latin typeface="Times New Roman" pitchFamily="18" charset="0"/>
              </a:rPr>
              <a:t>trajectories</a:t>
            </a:r>
            <a:endParaRPr lang="en-US" sz="18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26348" name="Text Box 44"/>
          <p:cNvSpPr txBox="1">
            <a:spLocks noChangeArrowheads="1"/>
          </p:cNvSpPr>
          <p:nvPr/>
        </p:nvSpPr>
        <p:spPr bwMode="auto">
          <a:xfrm>
            <a:off x="6019800" y="5334000"/>
            <a:ext cx="315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n</a:t>
            </a:r>
          </a:p>
        </p:txBody>
      </p:sp>
      <p:sp>
        <p:nvSpPr>
          <p:cNvPr id="226349" name="Text Box 45"/>
          <p:cNvSpPr txBox="1">
            <a:spLocks noChangeArrowheads="1"/>
          </p:cNvSpPr>
          <p:nvPr/>
        </p:nvSpPr>
        <p:spPr bwMode="auto">
          <a:xfrm>
            <a:off x="6618288" y="2803525"/>
            <a:ext cx="315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n</a:t>
            </a:r>
          </a:p>
        </p:txBody>
      </p:sp>
      <p:sp>
        <p:nvSpPr>
          <p:cNvPr id="226350" name="WordArt 46"/>
          <p:cNvSpPr>
            <a:spLocks noChangeArrowheads="1" noChangeShapeType="1" noTextEdit="1"/>
          </p:cNvSpPr>
          <p:nvPr/>
        </p:nvSpPr>
        <p:spPr bwMode="auto">
          <a:xfrm>
            <a:off x="307340" y="111759"/>
            <a:ext cx="6667500" cy="11617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E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Atmospheric neutrinos</a:t>
            </a:r>
          </a:p>
        </p:txBody>
      </p:sp>
      <p:sp>
        <p:nvSpPr>
          <p:cNvPr id="226351" name="Text Box 47"/>
          <p:cNvSpPr txBox="1">
            <a:spLocks noChangeArrowheads="1"/>
          </p:cNvSpPr>
          <p:nvPr/>
        </p:nvSpPr>
        <p:spPr bwMode="auto">
          <a:xfrm>
            <a:off x="400534" y="4661041"/>
            <a:ext cx="1180131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F</a:t>
            </a:r>
            <a:r>
              <a:rPr lang="en-US" sz="2000" baseline="-25000" dirty="0" smtClean="0">
                <a:latin typeface="Symbol" pitchFamily="18" charset="2"/>
              </a:rPr>
              <a:t>m </a:t>
            </a:r>
            <a:r>
              <a:rPr lang="en-US" sz="2000" dirty="0">
                <a:latin typeface="Times New Roman" pitchFamily="18" charset="0"/>
              </a:rPr>
              <a:t>/F</a:t>
            </a:r>
            <a:r>
              <a:rPr lang="en-US" sz="2000" baseline="-25000" dirty="0">
                <a:latin typeface="Times New Roman" pitchFamily="18" charset="0"/>
              </a:rPr>
              <a:t>e  </a:t>
            </a:r>
            <a:r>
              <a:rPr lang="en-US" sz="2000" dirty="0">
                <a:latin typeface="Times New Roman" pitchFamily="18" charset="0"/>
              </a:rPr>
              <a:t>= 2</a:t>
            </a:r>
          </a:p>
        </p:txBody>
      </p:sp>
      <p:sp>
        <p:nvSpPr>
          <p:cNvPr id="226352" name="Text Box 48"/>
          <p:cNvSpPr txBox="1">
            <a:spLocks noChangeArrowheads="1"/>
          </p:cNvSpPr>
          <p:nvPr/>
        </p:nvSpPr>
        <p:spPr bwMode="auto">
          <a:xfrm>
            <a:off x="746125" y="169068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p</a:t>
            </a:r>
          </a:p>
        </p:txBody>
      </p:sp>
      <p:sp>
        <p:nvSpPr>
          <p:cNvPr id="226353" name="Text Box 49"/>
          <p:cNvSpPr txBox="1">
            <a:spLocks noChangeArrowheads="1"/>
          </p:cNvSpPr>
          <p:nvPr/>
        </p:nvSpPr>
        <p:spPr bwMode="auto">
          <a:xfrm>
            <a:off x="12192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N</a:t>
            </a:r>
          </a:p>
        </p:txBody>
      </p:sp>
      <p:sp>
        <p:nvSpPr>
          <p:cNvPr id="226354" name="Text Box 50"/>
          <p:cNvSpPr txBox="1">
            <a:spLocks noChangeArrowheads="1"/>
          </p:cNvSpPr>
          <p:nvPr/>
        </p:nvSpPr>
        <p:spPr bwMode="auto">
          <a:xfrm>
            <a:off x="335915" y="4260931"/>
            <a:ext cx="20617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000" dirty="0" smtClean="0">
                <a:solidFill>
                  <a:schemeClr val="bg1"/>
                </a:solidFill>
              </a:rPr>
              <a:t>t </a:t>
            </a:r>
            <a:r>
              <a:rPr lang="en-US" sz="2000" dirty="0">
                <a:solidFill>
                  <a:schemeClr val="bg1"/>
                </a:solidFill>
              </a:rPr>
              <a:t>low energies:</a:t>
            </a:r>
          </a:p>
        </p:txBody>
      </p:sp>
      <p:sp>
        <p:nvSpPr>
          <p:cNvPr id="226355" name="Oval 51"/>
          <p:cNvSpPr>
            <a:spLocks noChangeArrowheads="1"/>
          </p:cNvSpPr>
          <p:nvPr/>
        </p:nvSpPr>
        <p:spPr bwMode="auto">
          <a:xfrm>
            <a:off x="3200400" y="3886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53" name="TextBox 52"/>
          <p:cNvSpPr txBox="1"/>
          <p:nvPr/>
        </p:nvSpPr>
        <p:spPr>
          <a:xfrm>
            <a:off x="6162040" y="1353234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in the first approximation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4800" y="3574385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IE" sz="2000" dirty="0" smtClean="0">
                <a:solidFill>
                  <a:schemeClr val="bg1"/>
                </a:solidFill>
              </a:rPr>
              <a:t>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m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+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7660" y="3860821"/>
            <a:ext cx="189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IE" sz="2000" dirty="0" smtClean="0">
                <a:solidFill>
                  <a:schemeClr val="bg1"/>
                </a:solidFill>
              </a:rPr>
              <a:t>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 e +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 +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itchFamily="18" charset="0"/>
              </a:rPr>
              <a:t>e</a:t>
            </a:r>
            <a:endParaRPr lang="en-US" sz="2000" dirty="0" smtClean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70670" y="6014720"/>
            <a:ext cx="201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bg1"/>
                </a:solidFill>
              </a:rPr>
              <a:t>  K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p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+ e +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itchFamily="18" charset="0"/>
              </a:rPr>
              <a:t>e</a:t>
            </a:r>
            <a:endParaRPr lang="en-US" sz="2000" dirty="0" smtClean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35915" y="530981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bg1"/>
                </a:solidFill>
              </a:rPr>
              <a:t>K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m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+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04800" y="5698460"/>
            <a:ext cx="1883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bg1"/>
                </a:solidFill>
              </a:rPr>
              <a:t>K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 p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+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m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+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90800" y="575942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bg1"/>
                </a:solidFill>
              </a:rPr>
              <a:t>D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m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+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576374" y="6098570"/>
            <a:ext cx="2165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bg1"/>
                </a:solidFill>
              </a:rPr>
              <a:t>D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 K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+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m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+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40940" y="6397377"/>
            <a:ext cx="2159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bg1"/>
                </a:solidFill>
              </a:rPr>
              <a:t>  D </a:t>
            </a:r>
            <a:r>
              <a:rPr lang="en-IE" sz="2000" dirty="0" smtClean="0">
                <a:solidFill>
                  <a:schemeClr val="bg1"/>
                </a:solidFill>
                <a:sym typeface="Wingdings" pitchFamily="2" charset="2"/>
              </a:rPr>
              <a:t> K + e +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itchFamily="18" charset="0"/>
              </a:rPr>
              <a:t>e</a:t>
            </a:r>
            <a:endParaRPr lang="en-US" sz="2000" dirty="0" smtClean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78760" y="5279330"/>
            <a:ext cx="46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bg1"/>
                </a:solidFill>
              </a:rPr>
              <a:t>?</a:t>
            </a:r>
            <a:endParaRPr lang="en-IE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-7938" y="0"/>
            <a:ext cx="9144001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3632200" y="873125"/>
            <a:ext cx="6045200" cy="5908675"/>
          </a:xfrm>
          <a:prstGeom prst="ellipse">
            <a:avLst/>
          </a:prstGeom>
          <a:gradFill rotWithShape="0">
            <a:gsLst>
              <a:gs pos="0">
                <a:srgbClr val="333333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5078413" y="2171700"/>
            <a:ext cx="3181350" cy="3165475"/>
          </a:xfrm>
          <a:prstGeom prst="ellipse">
            <a:avLst/>
          </a:prstGeom>
          <a:gradFill rotWithShape="0">
            <a:gsLst>
              <a:gs pos="0">
                <a:srgbClr val="292929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324600" y="4800600"/>
            <a:ext cx="7152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945313" y="1724336"/>
            <a:ext cx="9813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mantle</a:t>
            </a: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3767138" y="977900"/>
            <a:ext cx="5808662" cy="57086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3859530" y="1053465"/>
            <a:ext cx="5643563" cy="55467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6116638" y="3209925"/>
            <a:ext cx="1058862" cy="1049338"/>
          </a:xfrm>
          <a:prstGeom prst="ellipse">
            <a:avLst/>
          </a:prstGeom>
          <a:gradFill rotWithShape="0">
            <a:gsLst>
              <a:gs pos="0">
                <a:schemeClr val="tx2"/>
              </a:gs>
              <a:gs pos="100000">
                <a:srgbClr val="0033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6553200" y="0"/>
            <a:ext cx="76200" cy="3733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IE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460240" y="990600"/>
            <a:ext cx="2092960" cy="49387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IE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5511800" y="5496024"/>
            <a:ext cx="162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core-crossing</a:t>
            </a:r>
          </a:p>
          <a:p>
            <a:r>
              <a:rPr lang="en-US" dirty="0">
                <a:solidFill>
                  <a:schemeClr val="bg1"/>
                </a:solidFill>
              </a:rPr>
              <a:t>trajectory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6172200" y="304800"/>
            <a:ext cx="449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US" sz="2400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en-US" sz="240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H="1">
            <a:off x="3651250" y="990600"/>
            <a:ext cx="2901950" cy="296164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IE"/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6477000" y="381000"/>
            <a:ext cx="1017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zenith </a:t>
            </a:r>
          </a:p>
          <a:p>
            <a:r>
              <a:rPr lang="en-US">
                <a:solidFill>
                  <a:schemeClr val="bg1"/>
                </a:solidFill>
              </a:rPr>
              <a:t> angle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5218113" y="2819400"/>
            <a:ext cx="954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ymbol" pitchFamily="18" charset="2"/>
              </a:rPr>
              <a:t>Q </a:t>
            </a:r>
            <a:r>
              <a:rPr lang="en-US">
                <a:solidFill>
                  <a:schemeClr val="bg1"/>
                </a:solidFill>
              </a:rPr>
              <a:t>= 33</a:t>
            </a:r>
            <a:r>
              <a:rPr lang="en-US" baseline="30000">
                <a:solidFill>
                  <a:schemeClr val="bg1"/>
                </a:solidFill>
              </a:rPr>
              <a:t>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170" name="Rectangle 26"/>
          <p:cNvSpPr>
            <a:spLocks noChangeArrowheads="1"/>
          </p:cNvSpPr>
          <p:nvPr/>
        </p:nvSpPr>
        <p:spPr bwMode="auto">
          <a:xfrm>
            <a:off x="6477000" y="914400"/>
            <a:ext cx="1524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" name="Picture 34" descr="fig"/>
          <p:cNvPicPr>
            <a:picLocks noChangeAspect="1" noChangeArrowheads="1"/>
          </p:cNvPicPr>
          <p:nvPr/>
        </p:nvPicPr>
        <p:blipFill>
          <a:blip r:embed="rId2" cstate="print"/>
          <a:srcRect l="65303" t="20997" b="59843"/>
          <a:stretch>
            <a:fillRect/>
          </a:stretch>
        </p:blipFill>
        <p:spPr bwMode="auto">
          <a:xfrm>
            <a:off x="853441" y="2326886"/>
            <a:ext cx="2651817" cy="20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4" descr="fig"/>
          <p:cNvPicPr>
            <a:picLocks noChangeAspect="1" noChangeArrowheads="1"/>
          </p:cNvPicPr>
          <p:nvPr/>
        </p:nvPicPr>
        <p:blipFill>
          <a:blip r:embed="rId2" cstate="print"/>
          <a:srcRect l="65120" t="58667" b="22223"/>
          <a:stretch>
            <a:fillRect/>
          </a:stretch>
        </p:blipFill>
        <p:spPr bwMode="auto">
          <a:xfrm>
            <a:off x="853440" y="4521200"/>
            <a:ext cx="2651818" cy="213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WordArt 24"/>
          <p:cNvSpPr>
            <a:spLocks noChangeArrowheads="1" noChangeShapeType="1" noTextEdit="1"/>
          </p:cNvSpPr>
          <p:nvPr/>
        </p:nvSpPr>
        <p:spPr bwMode="auto">
          <a:xfrm>
            <a:off x="250190" y="239484"/>
            <a:ext cx="5617210" cy="835926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prstShdw prst="shdw13" dist="53882" dir="13500000">
                    <a:srgbClr val="868686"/>
                  </a:prstShdw>
                </a:effectLst>
                <a:latin typeface="Arial Black"/>
              </a:rPr>
              <a:t>Oscillations in the Earth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prstShdw prst="shdw13" dist="53882" dir="13500000">
                  <a:srgbClr val="868686"/>
                </a:prstShdw>
              </a:effectLst>
              <a:latin typeface="Arial Blac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78000" y="2819400"/>
            <a:ext cx="518160" cy="61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Rectangle 22"/>
          <p:cNvSpPr/>
          <p:nvPr/>
        </p:nvSpPr>
        <p:spPr>
          <a:xfrm>
            <a:off x="1209040" y="3696017"/>
            <a:ext cx="1676400" cy="5965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Freeform 25"/>
          <p:cNvSpPr/>
          <p:nvPr/>
        </p:nvSpPr>
        <p:spPr>
          <a:xfrm>
            <a:off x="1137920" y="2370667"/>
            <a:ext cx="1747520" cy="1947333"/>
          </a:xfrm>
          <a:custGeom>
            <a:avLst/>
            <a:gdLst>
              <a:gd name="connsiteX0" fmla="*/ 0 w 1696720"/>
              <a:gd name="connsiteY0" fmla="*/ 1916853 h 1947333"/>
              <a:gd name="connsiteX1" fmla="*/ 579120 w 1696720"/>
              <a:gd name="connsiteY1" fmla="*/ 1673013 h 1947333"/>
              <a:gd name="connsiteX2" fmla="*/ 1209040 w 1696720"/>
              <a:gd name="connsiteY2" fmla="*/ 270933 h 1947333"/>
              <a:gd name="connsiteX3" fmla="*/ 1696720 w 1696720"/>
              <a:gd name="connsiteY3" fmla="*/ 47413 h 19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720" h="1947333">
                <a:moveTo>
                  <a:pt x="0" y="1916853"/>
                </a:moveTo>
                <a:cubicBezTo>
                  <a:pt x="188806" y="1932093"/>
                  <a:pt x="377613" y="1947333"/>
                  <a:pt x="579120" y="1673013"/>
                </a:cubicBezTo>
                <a:cubicBezTo>
                  <a:pt x="780627" y="1398693"/>
                  <a:pt x="1022773" y="541866"/>
                  <a:pt x="1209040" y="270933"/>
                </a:cubicBezTo>
                <a:cubicBezTo>
                  <a:pt x="1395307" y="0"/>
                  <a:pt x="1546013" y="23706"/>
                  <a:pt x="1696720" y="47413"/>
                </a:cubicBezTo>
              </a:path>
            </a:pathLst>
          </a:cu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3" name="Straight Connector 32"/>
          <p:cNvCxnSpPr>
            <a:stCxn id="26" idx="0"/>
          </p:cNvCxnSpPr>
          <p:nvPr/>
        </p:nvCxnSpPr>
        <p:spPr>
          <a:xfrm flipV="1">
            <a:off x="1137920" y="3862388"/>
            <a:ext cx="1747520" cy="42513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05258" y="4902299"/>
            <a:ext cx="1712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Parametric</a:t>
            </a:r>
          </a:p>
          <a:p>
            <a:r>
              <a:rPr lang="en-IE" dirty="0" smtClean="0">
                <a:solidFill>
                  <a:schemeClr val="bg1"/>
                </a:solidFill>
              </a:rPr>
              <a:t>enhancement </a:t>
            </a:r>
          </a:p>
          <a:p>
            <a:r>
              <a:rPr lang="en-IE" dirty="0" smtClean="0">
                <a:solidFill>
                  <a:schemeClr val="bg1"/>
                </a:solidFill>
              </a:rPr>
              <a:t>of oscillations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63603" y="2370240"/>
            <a:ext cx="1754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Resonance </a:t>
            </a:r>
          </a:p>
          <a:p>
            <a:r>
              <a:rPr lang="en-IE" dirty="0" smtClean="0">
                <a:solidFill>
                  <a:schemeClr val="bg1"/>
                </a:solidFill>
              </a:rPr>
              <a:t>enhancement</a:t>
            </a:r>
          </a:p>
          <a:p>
            <a:r>
              <a:rPr lang="en-IE" dirty="0" smtClean="0">
                <a:solidFill>
                  <a:schemeClr val="bg1"/>
                </a:solidFill>
              </a:rPr>
              <a:t>of oscillations 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433771" y="3080768"/>
            <a:ext cx="138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probability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484571" y="5265168"/>
            <a:ext cx="138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probability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1270000" y="1873591"/>
            <a:ext cx="16552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sz="2000" baseline="-25000" dirty="0">
                <a:solidFill>
                  <a:schemeClr val="bg1"/>
                </a:solidFill>
                <a:sym typeface="Wingdings" pitchFamily="2" charset="2"/>
              </a:rPr>
              <a:t>e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 , </a:t>
            </a:r>
            <a:r>
              <a:rPr lang="en-US" sz="2000" dirty="0" err="1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sz="2000" baseline="-25000" dirty="0" err="1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t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   </a:t>
            </a:r>
            <a:r>
              <a:rPr lang="en-US" sz="2000" baseline="-25000" dirty="0" smtClean="0">
                <a:solidFill>
                  <a:schemeClr val="bg1"/>
                </a:solidFill>
                <a:sym typeface="Wingdings" pitchFamily="2" charset="2"/>
              </a:rPr>
              <a:t>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7665" y="2312128"/>
            <a:ext cx="8108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chemeClr val="bg1"/>
                </a:solidFill>
              </a:rPr>
              <a:t>1</a:t>
            </a:r>
          </a:p>
          <a:p>
            <a:r>
              <a:rPr lang="en-IE" sz="14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IE" sz="1400" dirty="0" smtClean="0">
                <a:solidFill>
                  <a:schemeClr val="bg1"/>
                </a:solidFill>
              </a:rPr>
              <a:t>0.75</a:t>
            </a:r>
          </a:p>
          <a:p>
            <a:endParaRPr lang="en-IE" sz="1400" dirty="0" smtClean="0">
              <a:solidFill>
                <a:schemeClr val="bg1"/>
              </a:solidFill>
            </a:endParaRPr>
          </a:p>
          <a:p>
            <a:r>
              <a:rPr lang="en-IE" sz="1400" dirty="0" smtClean="0">
                <a:solidFill>
                  <a:schemeClr val="bg1"/>
                </a:solidFill>
              </a:rPr>
              <a:t>0.50</a:t>
            </a:r>
          </a:p>
          <a:p>
            <a:endParaRPr lang="en-IE" sz="1400" dirty="0" smtClean="0">
              <a:solidFill>
                <a:schemeClr val="bg1"/>
              </a:solidFill>
            </a:endParaRPr>
          </a:p>
          <a:p>
            <a:r>
              <a:rPr lang="en-IE" sz="1400" dirty="0" smtClean="0">
                <a:solidFill>
                  <a:schemeClr val="bg1"/>
                </a:solidFill>
              </a:rPr>
              <a:t>0.25</a:t>
            </a:r>
          </a:p>
          <a:p>
            <a:endParaRPr lang="en-IE" sz="1400" dirty="0" smtClean="0">
              <a:solidFill>
                <a:schemeClr val="bg1"/>
              </a:solidFill>
            </a:endParaRPr>
          </a:p>
          <a:p>
            <a:r>
              <a:rPr lang="en-IE" sz="1400" dirty="0" smtClean="0">
                <a:solidFill>
                  <a:schemeClr val="bg1"/>
                </a:solidFill>
              </a:rPr>
              <a:t>0 </a:t>
            </a:r>
            <a:endParaRPr lang="en-IE" sz="14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4570" y="4500880"/>
            <a:ext cx="8108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chemeClr val="bg1"/>
                </a:solidFill>
              </a:rPr>
              <a:t>1</a:t>
            </a:r>
          </a:p>
          <a:p>
            <a:r>
              <a:rPr lang="en-IE" sz="14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IE" sz="1400" dirty="0" smtClean="0">
                <a:solidFill>
                  <a:schemeClr val="bg1"/>
                </a:solidFill>
              </a:rPr>
              <a:t>0.75</a:t>
            </a:r>
          </a:p>
          <a:p>
            <a:endParaRPr lang="en-IE" sz="1400" dirty="0" smtClean="0">
              <a:solidFill>
                <a:schemeClr val="bg1"/>
              </a:solidFill>
            </a:endParaRPr>
          </a:p>
          <a:p>
            <a:r>
              <a:rPr lang="en-IE" sz="1400" dirty="0" smtClean="0">
                <a:solidFill>
                  <a:schemeClr val="bg1"/>
                </a:solidFill>
              </a:rPr>
              <a:t>0.50</a:t>
            </a:r>
          </a:p>
          <a:p>
            <a:endParaRPr lang="en-IE" sz="1400" dirty="0" smtClean="0">
              <a:solidFill>
                <a:schemeClr val="bg1"/>
              </a:solidFill>
            </a:endParaRPr>
          </a:p>
          <a:p>
            <a:r>
              <a:rPr lang="en-IE" sz="1400" dirty="0" smtClean="0">
                <a:solidFill>
                  <a:schemeClr val="bg1"/>
                </a:solidFill>
              </a:rPr>
              <a:t>0.25</a:t>
            </a:r>
          </a:p>
          <a:p>
            <a:endParaRPr lang="en-IE" sz="1400" dirty="0" smtClean="0">
              <a:solidFill>
                <a:schemeClr val="bg1"/>
              </a:solidFill>
            </a:endParaRPr>
          </a:p>
          <a:p>
            <a:r>
              <a:rPr lang="en-IE" sz="1400" dirty="0" smtClean="0">
                <a:solidFill>
                  <a:schemeClr val="bg1"/>
                </a:solidFill>
              </a:rPr>
              <a:t>0 </a:t>
            </a:r>
            <a:endParaRPr lang="en-IE" sz="14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8848" y="1219589"/>
            <a:ext cx="406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Atmospheric, accelerator neutrinos</a:t>
            </a:r>
            <a:endParaRPr lang="en-I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10668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5607" name="WordArt 8"/>
          <p:cNvSpPr>
            <a:spLocks noChangeArrowheads="1" noChangeShapeType="1" noTextEdit="1"/>
          </p:cNvSpPr>
          <p:nvPr/>
        </p:nvSpPr>
        <p:spPr bwMode="auto">
          <a:xfrm>
            <a:off x="549513" y="243390"/>
            <a:ext cx="7630088" cy="9614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Atmospheric neutrino fluxes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latin typeface="Arial Black"/>
            </a:endParaRPr>
          </a:p>
        </p:txBody>
      </p:sp>
      <p:pic>
        <p:nvPicPr>
          <p:cNvPr id="6" name="Picture 5" descr="alldir-k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912" y="1642507"/>
            <a:ext cx="4122420" cy="45663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549513" y="1273175"/>
            <a:ext cx="401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M. Honda et al., </a:t>
            </a:r>
            <a:r>
              <a:rPr lang="en-IE" i="1" dirty="0" err="1" smtClean="0">
                <a:solidFill>
                  <a:srgbClr val="FF0000"/>
                </a:solidFill>
              </a:rPr>
              <a:t>arXiv</a:t>
            </a:r>
            <a:r>
              <a:rPr lang="en-IE" i="1" dirty="0" smtClean="0">
                <a:solidFill>
                  <a:srgbClr val="FF0000"/>
                </a:solidFill>
              </a:rPr>
              <a:t>: 1502.03916 </a:t>
            </a:r>
            <a:endParaRPr lang="en-IE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kam-ratio-0608-1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9899" y="1782207"/>
            <a:ext cx="3407701" cy="43818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1072697" y="2558140"/>
            <a:ext cx="7963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x E</a:t>
            </a:r>
            <a:r>
              <a:rPr lang="en-IE" baseline="30000" dirty="0" smtClean="0"/>
              <a:t>3</a:t>
            </a:r>
            <a:endParaRPr lang="en-IE" dirty="0"/>
          </a:p>
        </p:txBody>
      </p:sp>
      <p:sp>
        <p:nvSpPr>
          <p:cNvPr id="11" name="Down Arrow 10"/>
          <p:cNvSpPr/>
          <p:nvPr/>
        </p:nvSpPr>
        <p:spPr bwMode="auto">
          <a:xfrm rot="10800000">
            <a:off x="1404255" y="4082143"/>
            <a:ext cx="388550" cy="304800"/>
          </a:xfrm>
          <a:prstGeom prst="down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6957" y="4151593"/>
            <a:ext cx="6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max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5689600" y="6272675"/>
            <a:ext cx="184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err="1" smtClean="0"/>
              <a:t>Flavor</a:t>
            </a:r>
            <a:r>
              <a:rPr lang="en-IE" sz="2000" dirty="0" smtClean="0"/>
              <a:t> ratios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200912" y="6247275"/>
            <a:ext cx="2189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Energy spectra</a:t>
            </a:r>
            <a:endParaRPr lang="en-I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-3732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45060" name="WordArt 5"/>
          <p:cNvSpPr>
            <a:spLocks noChangeArrowheads="1" noChangeShapeType="1" noTextEdit="1"/>
          </p:cNvSpPr>
          <p:nvPr/>
        </p:nvSpPr>
        <p:spPr bwMode="auto">
          <a:xfrm>
            <a:off x="381001" y="380999"/>
            <a:ext cx="2864484" cy="830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Detection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1676400" y="1066800"/>
            <a:ext cx="3657600" cy="3698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062" name="Rectangle 7"/>
          <p:cNvSpPr>
            <a:spLocks noChangeArrowheads="1"/>
          </p:cNvSpPr>
          <p:nvPr/>
        </p:nvSpPr>
        <p:spPr bwMode="auto">
          <a:xfrm>
            <a:off x="5791200" y="2590800"/>
            <a:ext cx="2362200" cy="3698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064" name="TextBox 18"/>
          <p:cNvSpPr txBox="1">
            <a:spLocks noChangeArrowheads="1"/>
          </p:cNvSpPr>
          <p:nvPr/>
        </p:nvSpPr>
        <p:spPr bwMode="auto">
          <a:xfrm>
            <a:off x="638175" y="2722880"/>
            <a:ext cx="2257425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Symbol" pitchFamily="18" charset="2"/>
              </a:rPr>
              <a:t>m</a:t>
            </a:r>
            <a:r>
              <a:rPr lang="en-US" sz="2000" dirty="0" smtClean="0"/>
              <a:t> + N 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m 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>
                <a:sym typeface="Wingdings" pitchFamily="2" charset="2"/>
              </a:rPr>
              <a:t>+  h</a:t>
            </a:r>
            <a:endParaRPr lang="en-US" sz="2000" dirty="0"/>
          </a:p>
        </p:txBody>
      </p:sp>
      <p:sp>
        <p:nvSpPr>
          <p:cNvPr id="45065" name="TextBox 19"/>
          <p:cNvSpPr txBox="1">
            <a:spLocks noChangeArrowheads="1"/>
          </p:cNvSpPr>
          <p:nvPr/>
        </p:nvSpPr>
        <p:spPr bwMode="auto">
          <a:xfrm>
            <a:off x="3245485" y="2576830"/>
            <a:ext cx="1435100" cy="36988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muon</a:t>
            </a:r>
            <a:r>
              <a:rPr lang="en-US" dirty="0"/>
              <a:t> track</a:t>
            </a:r>
          </a:p>
        </p:txBody>
      </p:sp>
      <p:sp>
        <p:nvSpPr>
          <p:cNvPr id="45066" name="TextBox 20"/>
          <p:cNvSpPr txBox="1">
            <a:spLocks noChangeArrowheads="1"/>
          </p:cNvSpPr>
          <p:nvPr/>
        </p:nvSpPr>
        <p:spPr bwMode="auto">
          <a:xfrm>
            <a:off x="3261678" y="2984816"/>
            <a:ext cx="1408748" cy="36933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 + cascade</a:t>
            </a:r>
            <a:endParaRPr lang="en-US" dirty="0"/>
          </a:p>
        </p:txBody>
      </p:sp>
      <p:sp>
        <p:nvSpPr>
          <p:cNvPr id="45067" name="TextBox 21"/>
          <p:cNvSpPr txBox="1">
            <a:spLocks noChangeArrowheads="1"/>
          </p:cNvSpPr>
          <p:nvPr/>
        </p:nvSpPr>
        <p:spPr bwMode="auto">
          <a:xfrm>
            <a:off x="5005545" y="2113241"/>
            <a:ext cx="1785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Measurements </a:t>
            </a:r>
            <a:endParaRPr lang="en-US" dirty="0"/>
          </a:p>
        </p:txBody>
      </p:sp>
      <p:sp>
        <p:nvSpPr>
          <p:cNvPr id="45068" name="TextBox 22"/>
          <p:cNvSpPr txBox="1">
            <a:spLocks noChangeArrowheads="1"/>
          </p:cNvSpPr>
          <p:nvPr/>
        </p:nvSpPr>
        <p:spPr bwMode="auto">
          <a:xfrm>
            <a:off x="5229543" y="2487414"/>
            <a:ext cx="14478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>
                <a:latin typeface="Symbol" pitchFamily="18" charset="2"/>
              </a:rPr>
              <a:t>m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>
                <a:latin typeface="Symbol" pitchFamily="18" charset="2"/>
              </a:rPr>
              <a:t>q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r>
              <a:rPr lang="en-US" dirty="0" smtClean="0"/>
              <a:t>    E</a:t>
            </a:r>
            <a:r>
              <a:rPr lang="en-US" baseline="-25000" dirty="0" smtClean="0"/>
              <a:t>h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5069" name="TextBox 23"/>
          <p:cNvSpPr txBox="1">
            <a:spLocks noChangeArrowheads="1"/>
          </p:cNvSpPr>
          <p:nvPr/>
        </p:nvSpPr>
        <p:spPr bwMode="auto">
          <a:xfrm>
            <a:off x="7023100" y="3115152"/>
            <a:ext cx="1993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econstruction</a:t>
            </a:r>
            <a:endParaRPr lang="en-US" dirty="0"/>
          </a:p>
        </p:txBody>
      </p:sp>
      <p:sp>
        <p:nvSpPr>
          <p:cNvPr id="45070" name="TextBox 24"/>
          <p:cNvSpPr txBox="1">
            <a:spLocks noChangeArrowheads="1"/>
          </p:cNvSpPr>
          <p:nvPr/>
        </p:nvSpPr>
        <p:spPr bwMode="auto">
          <a:xfrm>
            <a:off x="5098415" y="2960688"/>
            <a:ext cx="169306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 E</a:t>
            </a:r>
            <a:r>
              <a:rPr lang="en-US" baseline="-25000" dirty="0">
                <a:latin typeface="Symbol" pitchFamily="18" charset="2"/>
              </a:rPr>
              <a:t>n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E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r>
              <a:rPr lang="en-US" dirty="0" smtClean="0"/>
              <a:t>  </a:t>
            </a:r>
            <a:r>
              <a:rPr lang="en-US" dirty="0"/>
              <a:t>+ </a:t>
            </a:r>
            <a:r>
              <a:rPr lang="en-US" dirty="0" smtClean="0"/>
              <a:t>E</a:t>
            </a:r>
            <a:r>
              <a:rPr lang="en-US" baseline="-25000" dirty="0" smtClean="0"/>
              <a:t>h</a:t>
            </a:r>
            <a:endParaRPr lang="en-US" dirty="0"/>
          </a:p>
        </p:txBody>
      </p:sp>
      <p:sp>
        <p:nvSpPr>
          <p:cNvPr id="45071" name="TextBox 25"/>
          <p:cNvSpPr txBox="1">
            <a:spLocks noChangeArrowheads="1"/>
          </p:cNvSpPr>
          <p:nvPr/>
        </p:nvSpPr>
        <p:spPr bwMode="auto">
          <a:xfrm>
            <a:off x="5209223" y="3330576"/>
            <a:ext cx="178149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h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/>
              <a:t>E</a:t>
            </a:r>
            <a:r>
              <a:rPr lang="en-US" baseline="-25000" dirty="0" err="1">
                <a:latin typeface="Symbol" pitchFamily="18" charset="2"/>
              </a:rPr>
              <a:t>m</a:t>
            </a:r>
            <a:r>
              <a:rPr lang="en-US" dirty="0"/>
              <a:t>  </a:t>
            </a:r>
            <a:r>
              <a:rPr lang="en-US" dirty="0" err="1">
                <a:latin typeface="Symbol" pitchFamily="18" charset="2"/>
              </a:rPr>
              <a:t>q</a:t>
            </a:r>
            <a:r>
              <a:rPr lang="en-US" baseline="-25000" dirty="0" err="1">
                <a:latin typeface="Symbol" pitchFamily="18" charset="2"/>
              </a:rPr>
              <a:t>m</a:t>
            </a:r>
            <a:r>
              <a:rPr lang="en-US" baseline="-25000" dirty="0">
                <a:latin typeface="Symbol" pitchFamily="18" charset="2"/>
              </a:rPr>
              <a:t> 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latin typeface="Symbol" pitchFamily="18" charset="2"/>
              </a:rPr>
              <a:t>q</a:t>
            </a:r>
            <a:r>
              <a:rPr lang="en-US" baseline="-25000" dirty="0" err="1" smtClean="0">
                <a:latin typeface="Symbol" pitchFamily="18" charset="2"/>
              </a:rPr>
              <a:t>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5754" y="1327828"/>
            <a:ext cx="761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Measurement of    E - </a:t>
            </a:r>
            <a:r>
              <a:rPr lang="en-IE" dirty="0" smtClean="0">
                <a:latin typeface="Symbol" pitchFamily="18" charset="2"/>
              </a:rPr>
              <a:t>q</a:t>
            </a:r>
            <a:r>
              <a:rPr lang="en-IE" dirty="0" smtClean="0"/>
              <a:t>  distributions of different type of events. </a:t>
            </a:r>
          </a:p>
          <a:p>
            <a:r>
              <a:rPr lang="en-IE" dirty="0" smtClean="0"/>
              <a:t>Compare events for the normal and inverted orderings</a:t>
            </a:r>
            <a:endParaRPr lang="en-IE" dirty="0"/>
          </a:p>
        </p:txBody>
      </p:sp>
      <p:sp>
        <p:nvSpPr>
          <p:cNvPr id="20" name="TextBox 19"/>
          <p:cNvSpPr txBox="1"/>
          <p:nvPr/>
        </p:nvSpPr>
        <p:spPr>
          <a:xfrm>
            <a:off x="6939915" y="2487414"/>
            <a:ext cx="158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inelasticity</a:t>
            </a:r>
            <a:endParaRPr lang="en-IE" dirty="0"/>
          </a:p>
        </p:txBody>
      </p:sp>
      <p:sp>
        <p:nvSpPr>
          <p:cNvPr id="22" name="TextBox 21"/>
          <p:cNvSpPr txBox="1"/>
          <p:nvPr/>
        </p:nvSpPr>
        <p:spPr>
          <a:xfrm>
            <a:off x="325754" y="2190690"/>
            <a:ext cx="1295399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“tracks”</a:t>
            </a:r>
            <a:endParaRPr lang="en-IE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51155" y="4169172"/>
            <a:ext cx="151384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“cascades”</a:t>
            </a:r>
            <a:endParaRPr lang="en-IE" sz="2000" dirty="0"/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562927" y="4683462"/>
            <a:ext cx="2226945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+ N 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e + h</a:t>
            </a:r>
            <a:endParaRPr lang="en-US" sz="2000" dirty="0"/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556895" y="5183822"/>
            <a:ext cx="222694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err="1" smtClean="0">
                <a:latin typeface="Symbol" pitchFamily="18" charset="2"/>
              </a:rPr>
              <a:t>n</a:t>
            </a:r>
            <a:r>
              <a:rPr lang="en-US" sz="2000" baseline="-25000" dirty="0" err="1" smtClean="0">
                <a:latin typeface="Symbol" pitchFamily="18" charset="2"/>
              </a:rPr>
              <a:t>a</a:t>
            </a:r>
            <a:r>
              <a:rPr lang="en-US" sz="2000" dirty="0" smtClean="0"/>
              <a:t> + N 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 smtClean="0">
                <a:latin typeface="Symbol" pitchFamily="18" charset="2"/>
              </a:rPr>
              <a:t>n</a:t>
            </a:r>
            <a:r>
              <a:rPr lang="en-US" sz="2000" baseline="-25000" dirty="0" err="1" smtClean="0">
                <a:latin typeface="Symbol" pitchFamily="18" charset="2"/>
              </a:rPr>
              <a:t>a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+ h</a:t>
            </a:r>
            <a:endParaRPr lang="en-US" sz="2000" dirty="0"/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560705" y="5672455"/>
            <a:ext cx="204628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err="1" smtClean="0">
                <a:latin typeface="Symbol" pitchFamily="18" charset="2"/>
              </a:rPr>
              <a:t>n</a:t>
            </a:r>
            <a:r>
              <a:rPr lang="en-US" sz="2000" baseline="-25000" dirty="0" err="1" smtClean="0">
                <a:latin typeface="Symbol" pitchFamily="18" charset="2"/>
              </a:rPr>
              <a:t>t</a:t>
            </a:r>
            <a:r>
              <a:rPr lang="en-US" sz="2000" dirty="0" smtClean="0"/>
              <a:t> + N 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t </a:t>
            </a:r>
            <a:r>
              <a:rPr lang="en-US" sz="2000" dirty="0" smtClean="0">
                <a:sym typeface="Wingdings" pitchFamily="2" charset="2"/>
              </a:rPr>
              <a:t>+ h</a:t>
            </a:r>
            <a:endParaRPr lang="en-US" sz="2000" dirty="0"/>
          </a:p>
        </p:txBody>
      </p:sp>
      <p:sp>
        <p:nvSpPr>
          <p:cNvPr id="28" name="TextBox 20"/>
          <p:cNvSpPr txBox="1">
            <a:spLocks noChangeArrowheads="1"/>
          </p:cNvSpPr>
          <p:nvPr/>
        </p:nvSpPr>
        <p:spPr bwMode="auto">
          <a:xfrm>
            <a:off x="3281680" y="5202356"/>
            <a:ext cx="1388746" cy="40011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 cascades</a:t>
            </a:r>
            <a:endParaRPr lang="en-US" sz="2000" dirty="0"/>
          </a:p>
        </p:txBody>
      </p:sp>
      <p:sp>
        <p:nvSpPr>
          <p:cNvPr id="30" name="TextBox 22"/>
          <p:cNvSpPr txBox="1">
            <a:spLocks noChangeArrowheads="1"/>
          </p:cNvSpPr>
          <p:nvPr/>
        </p:nvSpPr>
        <p:spPr bwMode="auto">
          <a:xfrm>
            <a:off x="5297170" y="5214540"/>
            <a:ext cx="98806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>
                <a:latin typeface="Symbol" pitchFamily="18" charset="2"/>
              </a:rPr>
              <a:t>n</a:t>
            </a:r>
            <a:r>
              <a:rPr lang="en-US" dirty="0" smtClean="0"/>
              <a:t>   </a:t>
            </a:r>
            <a:r>
              <a:rPr lang="en-US" dirty="0" err="1" smtClean="0">
                <a:latin typeface="Symbol" pitchFamily="18" charset="2"/>
              </a:rPr>
              <a:t>q</a:t>
            </a:r>
            <a:r>
              <a:rPr lang="en-US" baseline="-25000" dirty="0" err="1" smtClean="0">
                <a:latin typeface="Symbol" pitchFamily="18" charset="2"/>
              </a:rPr>
              <a:t>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688975" y="3215959"/>
            <a:ext cx="204628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err="1" smtClean="0">
                <a:latin typeface="Symbol" pitchFamily="18" charset="2"/>
              </a:rPr>
              <a:t>n</a:t>
            </a:r>
            <a:r>
              <a:rPr lang="en-US" sz="2000" baseline="-25000" dirty="0" err="1" smtClean="0">
                <a:latin typeface="Symbol" pitchFamily="18" charset="2"/>
              </a:rPr>
              <a:t>t</a:t>
            </a:r>
            <a:r>
              <a:rPr lang="en-US" sz="2000" dirty="0" smtClean="0"/>
              <a:t> + N 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t </a:t>
            </a:r>
            <a:r>
              <a:rPr lang="en-US" sz="2000" dirty="0" smtClean="0">
                <a:sym typeface="Wingdings" pitchFamily="2" charset="2"/>
              </a:rPr>
              <a:t>+ h</a:t>
            </a:r>
            <a:endParaRPr lang="en-US" sz="2000" dirty="0"/>
          </a:p>
        </p:txBody>
      </p:sp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2094706" y="3595689"/>
            <a:ext cx="149177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 +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n </a:t>
            </a:r>
            <a:r>
              <a:rPr lang="en-US" sz="2000" dirty="0" smtClean="0"/>
              <a:t>+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n </a:t>
            </a:r>
            <a:endParaRPr lang="en-US" sz="2000" dirty="0"/>
          </a:p>
        </p:txBody>
      </p:sp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1911826" y="6055360"/>
            <a:ext cx="122761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ym typeface="Wingdings" pitchFamily="2" charset="2"/>
              </a:rPr>
              <a:t> h </a:t>
            </a:r>
            <a:r>
              <a:rPr lang="en-US" sz="2000" dirty="0" smtClean="0"/>
              <a:t>+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n  </a:t>
            </a:r>
            <a:endParaRPr lang="en-US" sz="2000" dirty="0"/>
          </a:p>
        </p:txBody>
      </p:sp>
      <p:sp>
        <p:nvSpPr>
          <p:cNvPr id="36" name="TextBox 18"/>
          <p:cNvSpPr txBox="1">
            <a:spLocks noChangeArrowheads="1"/>
          </p:cNvSpPr>
          <p:nvPr/>
        </p:nvSpPr>
        <p:spPr bwMode="auto">
          <a:xfrm>
            <a:off x="1901666" y="6407090"/>
            <a:ext cx="149177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ym typeface="Wingdings" pitchFamily="2" charset="2"/>
              </a:rPr>
              <a:t> e</a:t>
            </a:r>
            <a:r>
              <a:rPr lang="en-US" sz="2000" dirty="0" smtClean="0"/>
              <a:t> +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n </a:t>
            </a:r>
            <a:r>
              <a:rPr lang="en-US" sz="2000" dirty="0" smtClean="0"/>
              <a:t>+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 n </a:t>
            </a:r>
            <a:endParaRPr lang="en-US" sz="2000" dirty="0"/>
          </a:p>
        </p:txBody>
      </p:sp>
      <p:sp>
        <p:nvSpPr>
          <p:cNvPr id="37" name="TextBox 23"/>
          <p:cNvSpPr txBox="1">
            <a:spLocks noChangeArrowheads="1"/>
          </p:cNvSpPr>
          <p:nvPr/>
        </p:nvSpPr>
        <p:spPr bwMode="auto">
          <a:xfrm>
            <a:off x="6677343" y="5232578"/>
            <a:ext cx="1993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econstruction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10243" name="Rectangle 78"/>
          <p:cNvSpPr>
            <a:spLocks noChangeArrowheads="1"/>
          </p:cNvSpPr>
          <p:nvPr/>
        </p:nvSpPr>
        <p:spPr bwMode="auto">
          <a:xfrm flipV="1">
            <a:off x="2209800" y="1600200"/>
            <a:ext cx="1676400" cy="533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1676400" y="2743200"/>
            <a:ext cx="6096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762125" y="2743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baseline="-25000" dirty="0">
                <a:latin typeface="Times New Roman" pitchFamily="18" charset="0"/>
              </a:rPr>
              <a:t>e</a:t>
            </a:r>
            <a:endParaRPr lang="en-US" sz="2400" dirty="0">
              <a:latin typeface="Symbol" pitchFamily="18" charset="2"/>
            </a:endParaRPr>
          </a:p>
        </p:txBody>
      </p:sp>
      <p:sp>
        <p:nvSpPr>
          <p:cNvPr id="10247" name="Oval 8"/>
          <p:cNvSpPr>
            <a:spLocks noChangeArrowheads="1"/>
          </p:cNvSpPr>
          <p:nvPr/>
        </p:nvSpPr>
        <p:spPr bwMode="auto">
          <a:xfrm>
            <a:off x="6553200" y="2743200"/>
            <a:ext cx="6096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6629400" y="2743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baseline="-25000" dirty="0">
                <a:latin typeface="Times New Roman" pitchFamily="18" charset="0"/>
              </a:rPr>
              <a:t>e</a:t>
            </a:r>
            <a:endParaRPr lang="en-US" sz="2400" dirty="0">
              <a:latin typeface="Symbol" pitchFamily="18" charset="2"/>
            </a:endParaRPr>
          </a:p>
        </p:txBody>
      </p:sp>
      <p:sp>
        <p:nvSpPr>
          <p:cNvPr id="10249" name="Line 21"/>
          <p:cNvSpPr>
            <a:spLocks noChangeShapeType="1"/>
          </p:cNvSpPr>
          <p:nvPr/>
        </p:nvSpPr>
        <p:spPr bwMode="auto">
          <a:xfrm>
            <a:off x="2286000" y="30480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22"/>
          <p:cNvSpPr>
            <a:spLocks noChangeShapeType="1"/>
          </p:cNvSpPr>
          <p:nvPr/>
        </p:nvSpPr>
        <p:spPr bwMode="auto">
          <a:xfrm>
            <a:off x="3581400" y="3124200"/>
            <a:ext cx="16764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24"/>
          <p:cNvSpPr>
            <a:spLocks noChangeShapeType="1"/>
          </p:cNvSpPr>
          <p:nvPr/>
        </p:nvSpPr>
        <p:spPr bwMode="auto">
          <a:xfrm>
            <a:off x="3581400" y="3048000"/>
            <a:ext cx="1676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Text Box 28"/>
          <p:cNvSpPr txBox="1">
            <a:spLocks noChangeArrowheads="1"/>
          </p:cNvSpPr>
          <p:nvPr/>
        </p:nvSpPr>
        <p:spPr bwMode="auto">
          <a:xfrm>
            <a:off x="3124200" y="4410075"/>
            <a:ext cx="457200" cy="46672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>
                <a:latin typeface="Symbol" pitchFamily="18" charset="2"/>
              </a:rPr>
              <a:t>3</a:t>
            </a:r>
            <a:endParaRPr lang="en-US" sz="2400">
              <a:latin typeface="Symbol" pitchFamily="18" charset="2"/>
            </a:endParaRPr>
          </a:p>
        </p:txBody>
      </p:sp>
      <p:sp>
        <p:nvSpPr>
          <p:cNvPr id="10253" name="Text Box 30"/>
          <p:cNvSpPr txBox="1">
            <a:spLocks noChangeArrowheads="1"/>
          </p:cNvSpPr>
          <p:nvPr/>
        </p:nvSpPr>
        <p:spPr bwMode="auto">
          <a:xfrm>
            <a:off x="5257800" y="3648075"/>
            <a:ext cx="457200" cy="46672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>
                <a:latin typeface="Symbol" pitchFamily="18" charset="2"/>
              </a:rPr>
              <a:t>2</a:t>
            </a:r>
            <a:endParaRPr lang="en-US" sz="2400">
              <a:latin typeface="Symbol" pitchFamily="18" charset="2"/>
            </a:endParaRPr>
          </a:p>
        </p:txBody>
      </p:sp>
      <p:sp>
        <p:nvSpPr>
          <p:cNvPr id="10254" name="Text Box 43"/>
          <p:cNvSpPr txBox="1">
            <a:spLocks noChangeArrowheads="1"/>
          </p:cNvSpPr>
          <p:nvPr/>
        </p:nvSpPr>
        <p:spPr bwMode="auto">
          <a:xfrm>
            <a:off x="2642177" y="1435430"/>
            <a:ext cx="17171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Times New Roman" pitchFamily="18" charset="0"/>
              </a:rPr>
              <a:t>f</a:t>
            </a:r>
            <a:r>
              <a:rPr lang="en-US" sz="2000" dirty="0">
                <a:latin typeface="Symbol" pitchFamily="18" charset="2"/>
              </a:rPr>
              <a:t>  = </a:t>
            </a:r>
            <a:r>
              <a:rPr lang="en-US" sz="2000" dirty="0"/>
              <a:t>U</a:t>
            </a:r>
            <a:r>
              <a:rPr lang="en-US" sz="2000" baseline="-25000" dirty="0"/>
              <a:t>23</a:t>
            </a:r>
            <a:r>
              <a:rPr lang="en-US" sz="2000" dirty="0"/>
              <a:t>I</a:t>
            </a:r>
            <a:r>
              <a:rPr lang="en-US" sz="2000" baseline="-25000" dirty="0">
                <a:latin typeface="Symbol" pitchFamily="18" charset="2"/>
              </a:rPr>
              <a:t>d</a:t>
            </a: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n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0255" name="WordArt 46"/>
          <p:cNvSpPr>
            <a:spLocks noChangeArrowheads="1" noChangeShapeType="1" noTextEdit="1"/>
          </p:cNvSpPr>
          <p:nvPr/>
        </p:nvSpPr>
        <p:spPr bwMode="auto">
          <a:xfrm>
            <a:off x="315686" y="283026"/>
            <a:ext cx="4484914" cy="8708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3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Symbol" pitchFamily="18" charset="2"/>
              </a:rPr>
              <a:t>n -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 oscillations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0256" name="Text Box 48"/>
          <p:cNvSpPr txBox="1">
            <a:spLocks noChangeArrowheads="1"/>
          </p:cNvSpPr>
          <p:nvPr/>
        </p:nvSpPr>
        <p:spPr bwMode="auto">
          <a:xfrm>
            <a:off x="2578100" y="1830182"/>
            <a:ext cx="24511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 I</a:t>
            </a:r>
            <a:r>
              <a:rPr lang="en-US" sz="2000" baseline="-25000" dirty="0">
                <a:latin typeface="Symbol" pitchFamily="18" charset="2"/>
              </a:rPr>
              <a:t>d</a:t>
            </a:r>
            <a:r>
              <a:rPr lang="en-US" sz="2000" dirty="0"/>
              <a:t>  = </a:t>
            </a:r>
            <a:r>
              <a:rPr lang="en-US" sz="2000" dirty="0" err="1"/>
              <a:t>diag</a:t>
            </a:r>
            <a:r>
              <a:rPr lang="en-US" sz="2000" dirty="0"/>
              <a:t> (1, 1, </a:t>
            </a:r>
            <a:r>
              <a:rPr lang="en-US" sz="2000" dirty="0" err="1"/>
              <a:t>e</a:t>
            </a:r>
            <a:r>
              <a:rPr lang="en-US" sz="2000" baseline="30000" dirty="0" err="1"/>
              <a:t>i</a:t>
            </a:r>
            <a:r>
              <a:rPr lang="en-US" sz="2000" baseline="30000" dirty="0" err="1">
                <a:latin typeface="Symbol" pitchFamily="18" charset="2"/>
              </a:rPr>
              <a:t>d</a:t>
            </a:r>
            <a:r>
              <a:rPr lang="en-US" sz="2000" dirty="0"/>
              <a:t> )</a:t>
            </a:r>
          </a:p>
        </p:txBody>
      </p:sp>
      <p:sp>
        <p:nvSpPr>
          <p:cNvPr id="10257" name="Text Box 49"/>
          <p:cNvSpPr txBox="1">
            <a:spLocks noChangeArrowheads="1"/>
          </p:cNvSpPr>
          <p:nvPr/>
        </p:nvSpPr>
        <p:spPr bwMode="auto">
          <a:xfrm>
            <a:off x="3124200" y="2819400"/>
            <a:ext cx="457200" cy="46672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>
                <a:latin typeface="Times New Roman" pitchFamily="18" charset="0"/>
              </a:rPr>
              <a:t>e</a:t>
            </a:r>
            <a:endParaRPr lang="en-US" sz="2400">
              <a:latin typeface="Symbol" pitchFamily="18" charset="2"/>
            </a:endParaRPr>
          </a:p>
        </p:txBody>
      </p:sp>
      <p:sp>
        <p:nvSpPr>
          <p:cNvPr id="10258" name="Oval 53"/>
          <p:cNvSpPr>
            <a:spLocks noChangeArrowheads="1"/>
          </p:cNvSpPr>
          <p:nvPr/>
        </p:nvSpPr>
        <p:spPr bwMode="auto">
          <a:xfrm>
            <a:off x="1676400" y="4419600"/>
            <a:ext cx="609600" cy="6096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Oval 54"/>
          <p:cNvSpPr>
            <a:spLocks noChangeArrowheads="1"/>
          </p:cNvSpPr>
          <p:nvPr/>
        </p:nvSpPr>
        <p:spPr bwMode="auto">
          <a:xfrm>
            <a:off x="1676400" y="3581400"/>
            <a:ext cx="609600" cy="609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Text Box 7"/>
          <p:cNvSpPr txBox="1">
            <a:spLocks noChangeArrowheads="1"/>
          </p:cNvSpPr>
          <p:nvPr/>
        </p:nvSpPr>
        <p:spPr bwMode="auto">
          <a:xfrm>
            <a:off x="1752600" y="3581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baseline="-25000" dirty="0">
                <a:latin typeface="Symbol" pitchFamily="18" charset="2"/>
              </a:rPr>
              <a:t>m</a:t>
            </a:r>
            <a:endParaRPr lang="en-US" sz="2400" dirty="0">
              <a:latin typeface="Symbol" pitchFamily="18" charset="2"/>
            </a:endParaRPr>
          </a:p>
        </p:txBody>
      </p:sp>
      <p:sp>
        <p:nvSpPr>
          <p:cNvPr id="10261" name="Text Box 52"/>
          <p:cNvSpPr txBox="1">
            <a:spLocks noChangeArrowheads="1"/>
          </p:cNvSpPr>
          <p:nvPr/>
        </p:nvSpPr>
        <p:spPr bwMode="auto">
          <a:xfrm>
            <a:off x="1752600" y="4419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n</a:t>
            </a:r>
            <a:r>
              <a:rPr lang="en-US" sz="2400" baseline="-25000" dirty="0" err="1">
                <a:latin typeface="Symbol" pitchFamily="18" charset="2"/>
              </a:rPr>
              <a:t>t</a:t>
            </a:r>
            <a:endParaRPr lang="en-US" sz="2400" dirty="0">
              <a:latin typeface="Symbol" pitchFamily="18" charset="2"/>
            </a:endParaRPr>
          </a:p>
        </p:txBody>
      </p:sp>
      <p:sp>
        <p:nvSpPr>
          <p:cNvPr id="10262" name="Oval 55"/>
          <p:cNvSpPr>
            <a:spLocks noChangeArrowheads="1"/>
          </p:cNvSpPr>
          <p:nvPr/>
        </p:nvSpPr>
        <p:spPr bwMode="auto">
          <a:xfrm>
            <a:off x="6553200" y="3581400"/>
            <a:ext cx="609600" cy="609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3" name="Text Box 50"/>
          <p:cNvSpPr txBox="1">
            <a:spLocks noChangeArrowheads="1"/>
          </p:cNvSpPr>
          <p:nvPr/>
        </p:nvSpPr>
        <p:spPr bwMode="auto">
          <a:xfrm>
            <a:off x="6629400" y="3581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baseline="-25000" dirty="0">
                <a:latin typeface="Symbol" pitchFamily="18" charset="2"/>
              </a:rPr>
              <a:t>m</a:t>
            </a:r>
            <a:endParaRPr lang="en-US" sz="2400" dirty="0">
              <a:latin typeface="Symbol" pitchFamily="18" charset="2"/>
            </a:endParaRPr>
          </a:p>
        </p:txBody>
      </p:sp>
      <p:sp>
        <p:nvSpPr>
          <p:cNvPr id="10264" name="Oval 56"/>
          <p:cNvSpPr>
            <a:spLocks noChangeArrowheads="1"/>
          </p:cNvSpPr>
          <p:nvPr/>
        </p:nvSpPr>
        <p:spPr bwMode="auto">
          <a:xfrm>
            <a:off x="6629400" y="4343400"/>
            <a:ext cx="609600" cy="6096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5" name="Text Box 51"/>
          <p:cNvSpPr txBox="1">
            <a:spLocks noChangeArrowheads="1"/>
          </p:cNvSpPr>
          <p:nvPr/>
        </p:nvSpPr>
        <p:spPr bwMode="auto">
          <a:xfrm>
            <a:off x="6705600" y="4343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n</a:t>
            </a:r>
            <a:r>
              <a:rPr lang="en-US" sz="2400" baseline="-25000" dirty="0" err="1">
                <a:latin typeface="Symbol" pitchFamily="18" charset="2"/>
              </a:rPr>
              <a:t>t</a:t>
            </a:r>
            <a:endParaRPr lang="en-US" sz="2400" dirty="0">
              <a:latin typeface="Symbol" pitchFamily="18" charset="2"/>
            </a:endParaRPr>
          </a:p>
        </p:txBody>
      </p:sp>
      <p:sp>
        <p:nvSpPr>
          <p:cNvPr id="10266" name="Text Box 57"/>
          <p:cNvSpPr txBox="1">
            <a:spLocks noChangeArrowheads="1"/>
          </p:cNvSpPr>
          <p:nvPr/>
        </p:nvSpPr>
        <p:spPr bwMode="auto">
          <a:xfrm>
            <a:off x="5257800" y="2819400"/>
            <a:ext cx="457200" cy="46672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baseline="-25000" dirty="0">
                <a:latin typeface="Times New Roman" pitchFamily="18" charset="0"/>
              </a:rPr>
              <a:t>e</a:t>
            </a:r>
            <a:endParaRPr lang="en-US" sz="2400" dirty="0">
              <a:latin typeface="Symbol" pitchFamily="18" charset="2"/>
            </a:endParaRPr>
          </a:p>
        </p:txBody>
      </p:sp>
      <p:sp>
        <p:nvSpPr>
          <p:cNvPr id="10267" name="Text Box 58"/>
          <p:cNvSpPr txBox="1">
            <a:spLocks noChangeArrowheads="1"/>
          </p:cNvSpPr>
          <p:nvPr/>
        </p:nvSpPr>
        <p:spPr bwMode="auto">
          <a:xfrm>
            <a:off x="3124200" y="3648075"/>
            <a:ext cx="457200" cy="46672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>
                <a:latin typeface="Symbol" pitchFamily="18" charset="2"/>
              </a:rPr>
              <a:t>2</a:t>
            </a:r>
            <a:endParaRPr lang="en-US" sz="2400">
              <a:latin typeface="Symbol" pitchFamily="18" charset="2"/>
            </a:endParaRPr>
          </a:p>
        </p:txBody>
      </p:sp>
      <p:sp>
        <p:nvSpPr>
          <p:cNvPr id="10268" name="Text Box 59"/>
          <p:cNvSpPr txBox="1">
            <a:spLocks noChangeArrowheads="1"/>
          </p:cNvSpPr>
          <p:nvPr/>
        </p:nvSpPr>
        <p:spPr bwMode="auto">
          <a:xfrm>
            <a:off x="5257800" y="4419600"/>
            <a:ext cx="457200" cy="46672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>
                <a:latin typeface="Symbol" pitchFamily="18" charset="2"/>
              </a:rPr>
              <a:t>3</a:t>
            </a:r>
            <a:endParaRPr lang="en-US" sz="2400">
              <a:latin typeface="Symbol" pitchFamily="18" charset="2"/>
            </a:endParaRPr>
          </a:p>
        </p:txBody>
      </p:sp>
      <p:sp>
        <p:nvSpPr>
          <p:cNvPr id="10269" name="Line 60"/>
          <p:cNvSpPr>
            <a:spLocks noChangeShapeType="1"/>
          </p:cNvSpPr>
          <p:nvPr/>
        </p:nvSpPr>
        <p:spPr bwMode="auto">
          <a:xfrm>
            <a:off x="3581400" y="3200400"/>
            <a:ext cx="16764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0" name="Line 63"/>
          <p:cNvSpPr>
            <a:spLocks noChangeShapeType="1"/>
          </p:cNvSpPr>
          <p:nvPr/>
        </p:nvSpPr>
        <p:spPr bwMode="auto">
          <a:xfrm>
            <a:off x="5715000" y="3048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1" name="Line 64"/>
          <p:cNvSpPr>
            <a:spLocks noChangeShapeType="1"/>
          </p:cNvSpPr>
          <p:nvPr/>
        </p:nvSpPr>
        <p:spPr bwMode="auto">
          <a:xfrm>
            <a:off x="2286000" y="39624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Line 65"/>
          <p:cNvSpPr>
            <a:spLocks noChangeShapeType="1"/>
          </p:cNvSpPr>
          <p:nvPr/>
        </p:nvSpPr>
        <p:spPr bwMode="auto">
          <a:xfrm>
            <a:off x="2286000" y="4724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3" name="Line 66"/>
          <p:cNvSpPr>
            <a:spLocks noChangeShapeType="1"/>
          </p:cNvSpPr>
          <p:nvPr/>
        </p:nvSpPr>
        <p:spPr bwMode="auto">
          <a:xfrm>
            <a:off x="2286000" y="3886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4" name="Line 67"/>
          <p:cNvSpPr>
            <a:spLocks noChangeShapeType="1"/>
          </p:cNvSpPr>
          <p:nvPr/>
        </p:nvSpPr>
        <p:spPr bwMode="auto">
          <a:xfrm flipV="1">
            <a:off x="2286000" y="39624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5" name="Line 68"/>
          <p:cNvSpPr>
            <a:spLocks noChangeShapeType="1"/>
          </p:cNvSpPr>
          <p:nvPr/>
        </p:nvSpPr>
        <p:spPr bwMode="auto">
          <a:xfrm>
            <a:off x="5715000" y="4724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6" name="Line 69"/>
          <p:cNvSpPr>
            <a:spLocks noChangeShapeType="1"/>
          </p:cNvSpPr>
          <p:nvPr/>
        </p:nvSpPr>
        <p:spPr bwMode="auto">
          <a:xfrm>
            <a:off x="5715000" y="38862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7" name="Line 70"/>
          <p:cNvSpPr>
            <a:spLocks noChangeShapeType="1"/>
          </p:cNvSpPr>
          <p:nvPr/>
        </p:nvSpPr>
        <p:spPr bwMode="auto">
          <a:xfrm>
            <a:off x="5715000" y="39624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8" name="Line 71"/>
          <p:cNvSpPr>
            <a:spLocks noChangeShapeType="1"/>
          </p:cNvSpPr>
          <p:nvPr/>
        </p:nvSpPr>
        <p:spPr bwMode="auto">
          <a:xfrm flipV="1">
            <a:off x="5715000" y="3962400"/>
            <a:ext cx="8382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9" name="Text Box 73"/>
          <p:cNvSpPr txBox="1">
            <a:spLocks noChangeArrowheads="1"/>
          </p:cNvSpPr>
          <p:nvPr/>
        </p:nvSpPr>
        <p:spPr bwMode="auto">
          <a:xfrm>
            <a:off x="3124200" y="4310742"/>
            <a:ext cx="366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~</a:t>
            </a:r>
          </a:p>
        </p:txBody>
      </p:sp>
      <p:sp>
        <p:nvSpPr>
          <p:cNvPr id="10280" name="Text Box 74"/>
          <p:cNvSpPr txBox="1">
            <a:spLocks noChangeArrowheads="1"/>
          </p:cNvSpPr>
          <p:nvPr/>
        </p:nvSpPr>
        <p:spPr bwMode="auto">
          <a:xfrm>
            <a:off x="292398" y="1440705"/>
            <a:ext cx="22913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Propagation </a:t>
            </a:r>
            <a:r>
              <a:rPr lang="en-US" sz="2000" dirty="0" smtClean="0"/>
              <a:t>basis</a:t>
            </a:r>
            <a:endParaRPr lang="en-US" sz="2000" dirty="0"/>
          </a:p>
        </p:txBody>
      </p:sp>
      <p:sp>
        <p:nvSpPr>
          <p:cNvPr id="10281" name="Text Box 77"/>
          <p:cNvSpPr txBox="1">
            <a:spLocks noChangeArrowheads="1"/>
          </p:cNvSpPr>
          <p:nvPr/>
        </p:nvSpPr>
        <p:spPr bwMode="auto">
          <a:xfrm>
            <a:off x="3880958" y="1370343"/>
            <a:ext cx="3206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~</a:t>
            </a:r>
          </a:p>
        </p:txBody>
      </p:sp>
      <p:sp>
        <p:nvSpPr>
          <p:cNvPr id="10282" name="Text Box 81"/>
          <p:cNvSpPr txBox="1">
            <a:spLocks noChangeArrowheads="1"/>
          </p:cNvSpPr>
          <p:nvPr/>
        </p:nvSpPr>
        <p:spPr bwMode="auto">
          <a:xfrm>
            <a:off x="5257800" y="3559628"/>
            <a:ext cx="3667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~</a:t>
            </a:r>
          </a:p>
        </p:txBody>
      </p:sp>
      <p:sp>
        <p:nvSpPr>
          <p:cNvPr id="10283" name="Text Box 82"/>
          <p:cNvSpPr txBox="1">
            <a:spLocks noChangeArrowheads="1"/>
          </p:cNvSpPr>
          <p:nvPr/>
        </p:nvSpPr>
        <p:spPr bwMode="auto">
          <a:xfrm>
            <a:off x="5250316" y="4321628"/>
            <a:ext cx="3667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~</a:t>
            </a:r>
          </a:p>
        </p:txBody>
      </p:sp>
      <p:sp>
        <p:nvSpPr>
          <p:cNvPr id="10284" name="Text Box 83"/>
          <p:cNvSpPr txBox="1">
            <a:spLocks noChangeArrowheads="1"/>
          </p:cNvSpPr>
          <p:nvPr/>
        </p:nvSpPr>
        <p:spPr bwMode="auto">
          <a:xfrm>
            <a:off x="3122612" y="3537860"/>
            <a:ext cx="3667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~</a:t>
            </a:r>
          </a:p>
        </p:txBody>
      </p:sp>
      <p:sp>
        <p:nvSpPr>
          <p:cNvPr id="10285" name="Text Box 84"/>
          <p:cNvSpPr txBox="1">
            <a:spLocks noChangeArrowheads="1"/>
          </p:cNvSpPr>
          <p:nvPr/>
        </p:nvSpPr>
        <p:spPr bwMode="auto">
          <a:xfrm>
            <a:off x="2022475" y="5013325"/>
            <a:ext cx="14065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projection</a:t>
            </a:r>
          </a:p>
        </p:txBody>
      </p:sp>
      <p:sp>
        <p:nvSpPr>
          <p:cNvPr id="10286" name="Text Box 85"/>
          <p:cNvSpPr txBox="1">
            <a:spLocks noChangeArrowheads="1"/>
          </p:cNvSpPr>
          <p:nvPr/>
        </p:nvSpPr>
        <p:spPr bwMode="auto">
          <a:xfrm>
            <a:off x="5562600" y="5013325"/>
            <a:ext cx="14065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projection</a:t>
            </a:r>
          </a:p>
        </p:txBody>
      </p:sp>
      <p:sp>
        <p:nvSpPr>
          <p:cNvPr id="10287" name="Text Box 86"/>
          <p:cNvSpPr txBox="1">
            <a:spLocks noChangeArrowheads="1"/>
          </p:cNvSpPr>
          <p:nvPr/>
        </p:nvSpPr>
        <p:spPr bwMode="auto">
          <a:xfrm>
            <a:off x="3657600" y="5013325"/>
            <a:ext cx="1565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propagation</a:t>
            </a:r>
          </a:p>
        </p:txBody>
      </p:sp>
      <p:sp>
        <p:nvSpPr>
          <p:cNvPr id="10288" name="Text Box 87"/>
          <p:cNvSpPr txBox="1">
            <a:spLocks noChangeArrowheads="1"/>
          </p:cNvSpPr>
          <p:nvPr/>
        </p:nvSpPr>
        <p:spPr bwMode="auto">
          <a:xfrm>
            <a:off x="3352800" y="6248400"/>
            <a:ext cx="4691723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A(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/>
              <a:t>e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/>
              <a:t>) = cos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23</a:t>
            </a:r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e2</a:t>
            </a:r>
            <a:r>
              <a:rPr lang="en-US" sz="2000" dirty="0" smtClean="0"/>
              <a:t>e</a:t>
            </a:r>
            <a:r>
              <a:rPr lang="en-US" sz="2000" baseline="30000" dirty="0" smtClean="0"/>
              <a:t>-i</a:t>
            </a:r>
            <a:r>
              <a:rPr lang="en-US" sz="2000" baseline="30000" dirty="0" smtClean="0">
                <a:latin typeface="Symbol" pitchFamily="18" charset="2"/>
              </a:rPr>
              <a:t>d</a:t>
            </a:r>
            <a:r>
              <a:rPr lang="en-US" sz="2000" dirty="0" smtClean="0"/>
              <a:t> + sin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e3</a:t>
            </a:r>
            <a:endParaRPr lang="en-US" sz="2000" dirty="0"/>
          </a:p>
        </p:txBody>
      </p:sp>
      <p:sp>
        <p:nvSpPr>
          <p:cNvPr id="10289" name="Line 91"/>
          <p:cNvSpPr>
            <a:spLocks noChangeShapeType="1"/>
          </p:cNvSpPr>
          <p:nvPr/>
        </p:nvSpPr>
        <p:spPr bwMode="auto">
          <a:xfrm flipV="1">
            <a:off x="3581400" y="3124200"/>
            <a:ext cx="1676400" cy="685800"/>
          </a:xfrm>
          <a:prstGeom prst="line">
            <a:avLst/>
          </a:prstGeom>
          <a:noFill/>
          <a:ln w="952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90" name="Line 92"/>
          <p:cNvSpPr>
            <a:spLocks noChangeShapeType="1"/>
          </p:cNvSpPr>
          <p:nvPr/>
        </p:nvSpPr>
        <p:spPr bwMode="auto">
          <a:xfrm>
            <a:off x="3581400" y="3962400"/>
            <a:ext cx="1676400" cy="685800"/>
          </a:xfrm>
          <a:prstGeom prst="line">
            <a:avLst/>
          </a:prstGeom>
          <a:noFill/>
          <a:ln w="952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91" name="Line 93"/>
          <p:cNvSpPr>
            <a:spLocks noChangeShapeType="1"/>
          </p:cNvSpPr>
          <p:nvPr/>
        </p:nvSpPr>
        <p:spPr bwMode="auto">
          <a:xfrm flipV="1">
            <a:off x="3581400" y="3886200"/>
            <a:ext cx="1676400" cy="0"/>
          </a:xfrm>
          <a:prstGeom prst="line">
            <a:avLst/>
          </a:prstGeom>
          <a:noFill/>
          <a:ln w="952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92" name="Line 94"/>
          <p:cNvSpPr>
            <a:spLocks noChangeShapeType="1"/>
          </p:cNvSpPr>
          <p:nvPr/>
        </p:nvSpPr>
        <p:spPr bwMode="auto">
          <a:xfrm flipV="1">
            <a:off x="3581400" y="3200400"/>
            <a:ext cx="1676400" cy="1295400"/>
          </a:xfrm>
          <a:prstGeom prst="line">
            <a:avLst/>
          </a:prstGeom>
          <a:noFill/>
          <a:ln w="952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93" name="Line 95"/>
          <p:cNvSpPr>
            <a:spLocks noChangeShapeType="1"/>
          </p:cNvSpPr>
          <p:nvPr/>
        </p:nvSpPr>
        <p:spPr bwMode="auto">
          <a:xfrm flipV="1">
            <a:off x="3581400" y="3962400"/>
            <a:ext cx="1676400" cy="685800"/>
          </a:xfrm>
          <a:prstGeom prst="line">
            <a:avLst/>
          </a:prstGeom>
          <a:noFill/>
          <a:ln w="952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294" name="Line 96"/>
          <p:cNvSpPr>
            <a:spLocks noChangeShapeType="1"/>
          </p:cNvSpPr>
          <p:nvPr/>
        </p:nvSpPr>
        <p:spPr bwMode="auto">
          <a:xfrm flipV="1">
            <a:off x="3581400" y="4724400"/>
            <a:ext cx="1676400" cy="0"/>
          </a:xfrm>
          <a:prstGeom prst="line">
            <a:avLst/>
          </a:prstGeom>
          <a:noFill/>
          <a:ln w="9525">
            <a:solidFill>
              <a:schemeClr val="tx2"/>
            </a:solidFill>
            <a:prstDash val="sysDot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95" name="Text Box 61"/>
          <p:cNvSpPr txBox="1">
            <a:spLocks noChangeArrowheads="1"/>
          </p:cNvSpPr>
          <p:nvPr/>
        </p:nvSpPr>
        <p:spPr bwMode="auto">
          <a:xfrm>
            <a:off x="4267200" y="3810000"/>
            <a:ext cx="6096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</a:t>
            </a:r>
            <a:r>
              <a:rPr lang="en-US" sz="2000" baseline="-25000"/>
              <a:t>e3</a:t>
            </a:r>
            <a:endParaRPr lang="en-US" sz="2000"/>
          </a:p>
        </p:txBody>
      </p:sp>
      <p:sp>
        <p:nvSpPr>
          <p:cNvPr id="10296" name="Text Box 39"/>
          <p:cNvSpPr txBox="1">
            <a:spLocks noChangeArrowheads="1"/>
          </p:cNvSpPr>
          <p:nvPr/>
        </p:nvSpPr>
        <p:spPr bwMode="auto">
          <a:xfrm>
            <a:off x="4267200" y="3327400"/>
            <a:ext cx="6096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</a:t>
            </a:r>
            <a:r>
              <a:rPr lang="en-US" sz="2000" baseline="-25000"/>
              <a:t>e2</a:t>
            </a:r>
            <a:endParaRPr lang="en-US" sz="2000"/>
          </a:p>
        </p:txBody>
      </p:sp>
      <p:sp>
        <p:nvSpPr>
          <p:cNvPr id="10297" name="Text Box 97"/>
          <p:cNvSpPr txBox="1">
            <a:spLocks noChangeArrowheads="1"/>
          </p:cNvSpPr>
          <p:nvPr/>
        </p:nvSpPr>
        <p:spPr bwMode="auto">
          <a:xfrm>
            <a:off x="5430837" y="1275901"/>
            <a:ext cx="3179762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CP-violation and 2-3 mixing</a:t>
            </a:r>
          </a:p>
          <a:p>
            <a:r>
              <a:rPr lang="en-US" dirty="0"/>
              <a:t>are excluded from dynamics</a:t>
            </a:r>
          </a:p>
          <a:p>
            <a:r>
              <a:rPr lang="en-US" dirty="0"/>
              <a:t>of propagation</a:t>
            </a:r>
          </a:p>
        </p:txBody>
      </p:sp>
      <p:sp>
        <p:nvSpPr>
          <p:cNvPr id="10298" name="Text Box 98"/>
          <p:cNvSpPr txBox="1">
            <a:spLocks noChangeArrowheads="1"/>
          </p:cNvSpPr>
          <p:nvPr/>
        </p:nvSpPr>
        <p:spPr bwMode="auto">
          <a:xfrm>
            <a:off x="228599" y="5571464"/>
            <a:ext cx="3657601" cy="4001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CP appears in </a:t>
            </a:r>
            <a:r>
              <a:rPr lang="en-US" sz="2000" dirty="0" smtClean="0"/>
              <a:t>projection </a:t>
            </a:r>
            <a:r>
              <a:rPr lang="en-US" sz="2000" dirty="0"/>
              <a:t>only</a:t>
            </a:r>
          </a:p>
        </p:txBody>
      </p:sp>
      <p:sp>
        <p:nvSpPr>
          <p:cNvPr id="10299" name="Text Box 100"/>
          <p:cNvSpPr txBox="1">
            <a:spLocks noChangeArrowheads="1"/>
          </p:cNvSpPr>
          <p:nvPr/>
        </p:nvSpPr>
        <p:spPr bwMode="auto">
          <a:xfrm>
            <a:off x="1447800" y="6250169"/>
            <a:ext cx="174278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For instance:</a:t>
            </a:r>
          </a:p>
        </p:txBody>
      </p:sp>
      <p:sp>
        <p:nvSpPr>
          <p:cNvPr id="10301" name="Text Box 61"/>
          <p:cNvSpPr txBox="1">
            <a:spLocks noChangeArrowheads="1"/>
          </p:cNvSpPr>
          <p:nvPr/>
        </p:nvSpPr>
        <p:spPr bwMode="auto">
          <a:xfrm>
            <a:off x="4191000" y="5486400"/>
            <a:ext cx="6096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</a:t>
            </a:r>
            <a:r>
              <a:rPr lang="en-US" sz="2000" baseline="-25000"/>
              <a:t>22</a:t>
            </a:r>
            <a:endParaRPr lang="en-US" sz="2000"/>
          </a:p>
        </p:txBody>
      </p:sp>
      <p:sp>
        <p:nvSpPr>
          <p:cNvPr id="10302" name="Text Box 61"/>
          <p:cNvSpPr txBox="1">
            <a:spLocks noChangeArrowheads="1"/>
          </p:cNvSpPr>
          <p:nvPr/>
        </p:nvSpPr>
        <p:spPr bwMode="auto">
          <a:xfrm>
            <a:off x="5029200" y="5486400"/>
            <a:ext cx="6096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</a:t>
            </a:r>
            <a:r>
              <a:rPr lang="en-US" sz="2000" baseline="-25000"/>
              <a:t>33</a:t>
            </a:r>
            <a:endParaRPr lang="en-US" sz="2000"/>
          </a:p>
        </p:txBody>
      </p:sp>
      <p:sp>
        <p:nvSpPr>
          <p:cNvPr id="10303" name="Text Box 61"/>
          <p:cNvSpPr txBox="1">
            <a:spLocks noChangeArrowheads="1"/>
          </p:cNvSpPr>
          <p:nvPr/>
        </p:nvSpPr>
        <p:spPr bwMode="auto">
          <a:xfrm>
            <a:off x="5867400" y="5486400"/>
            <a:ext cx="6096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A</a:t>
            </a:r>
            <a:r>
              <a:rPr lang="en-US" sz="2000" baseline="-25000" dirty="0"/>
              <a:t>23</a:t>
            </a:r>
            <a:endParaRPr lang="en-US" sz="2000" dirty="0"/>
          </a:p>
        </p:txBody>
      </p:sp>
      <p:sp>
        <p:nvSpPr>
          <p:cNvPr id="64" name="Text Box 41"/>
          <p:cNvSpPr txBox="1">
            <a:spLocks noChangeArrowheads="1"/>
          </p:cNvSpPr>
          <p:nvPr/>
        </p:nvSpPr>
        <p:spPr bwMode="auto">
          <a:xfrm>
            <a:off x="5211082" y="247559"/>
            <a:ext cx="2964071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/>
              <a:t>f</a:t>
            </a:r>
            <a:r>
              <a:rPr lang="en-US" sz="2000" dirty="0"/>
              <a:t>  </a:t>
            </a:r>
            <a:r>
              <a:rPr lang="en-US" sz="2000" dirty="0" smtClean="0"/>
              <a:t>= U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I</a:t>
            </a:r>
            <a:r>
              <a:rPr lang="en-US" sz="2000" baseline="-25000" dirty="0" smtClean="0">
                <a:latin typeface="Symbol" pitchFamily="18" charset="2"/>
              </a:rPr>
              <a:t>d </a:t>
            </a:r>
            <a:r>
              <a:rPr lang="en-US" sz="2000" dirty="0" smtClean="0"/>
              <a:t>U</a:t>
            </a:r>
            <a:r>
              <a:rPr lang="en-US" sz="2000" baseline="-25000" dirty="0" smtClean="0"/>
              <a:t>13</a:t>
            </a:r>
            <a:r>
              <a:rPr lang="en-US" sz="2000" baseline="-25000" dirty="0" smtClean="0">
                <a:latin typeface="Symbol" pitchFamily="18" charset="2"/>
              </a:rPr>
              <a:t> </a:t>
            </a:r>
            <a:r>
              <a:rPr lang="en-US" sz="2000" dirty="0" smtClean="0"/>
              <a:t>U</a:t>
            </a:r>
            <a:r>
              <a:rPr lang="en-US" sz="2000" baseline="-25000" dirty="0" smtClean="0"/>
              <a:t>12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err="1" smtClean="0">
                <a:latin typeface="Symbol" pitchFamily="18" charset="2"/>
              </a:rPr>
              <a:t>n</a:t>
            </a:r>
            <a:r>
              <a:rPr lang="en-US" sz="2000" baseline="-25000" dirty="0" err="1" smtClean="0"/>
              <a:t>mass</a:t>
            </a:r>
            <a:r>
              <a:rPr lang="en-US" sz="2000" dirty="0" smtClean="0"/>
              <a:t> </a:t>
            </a:r>
            <a:r>
              <a:rPr lang="en-US" sz="2000" baseline="-25000" dirty="0" smtClean="0"/>
              <a:t>                        </a:t>
            </a:r>
            <a:endParaRPr lang="en-US" sz="2000" dirty="0"/>
          </a:p>
        </p:txBody>
      </p:sp>
      <p:sp>
        <p:nvSpPr>
          <p:cNvPr id="66" name="Right Brace 65"/>
          <p:cNvSpPr/>
          <p:nvPr/>
        </p:nvSpPr>
        <p:spPr>
          <a:xfrm rot="5400000">
            <a:off x="7158947" y="58274"/>
            <a:ext cx="279824" cy="149132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7206342" y="909407"/>
            <a:ext cx="304800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n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69" name="Text Box 77"/>
          <p:cNvSpPr txBox="1">
            <a:spLocks noChangeArrowheads="1"/>
          </p:cNvSpPr>
          <p:nvPr/>
        </p:nvSpPr>
        <p:spPr bwMode="auto">
          <a:xfrm>
            <a:off x="7195458" y="845875"/>
            <a:ext cx="3206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~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393118" y="2170737"/>
            <a:ext cx="162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Matter  potential is unchanged in new basis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9013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558800" y="5567155"/>
            <a:ext cx="2829892" cy="7240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31192" y="4703921"/>
            <a:ext cx="3574595" cy="6954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558800" y="3371910"/>
            <a:ext cx="4083049" cy="400110"/>
          </a:xfrm>
          <a:prstGeom prst="rect">
            <a:avLst/>
          </a:prstGeom>
          <a:solidFill>
            <a:srgbClr val="0FD7E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 smtClean="0"/>
              <a:t>|A</a:t>
            </a:r>
            <a:r>
              <a:rPr lang="en-US" sz="2000" baseline="-25000" dirty="0" smtClean="0"/>
              <a:t>e2</a:t>
            </a:r>
            <a:r>
              <a:rPr lang="en-US" sz="2000" dirty="0" smtClean="0"/>
              <a:t>| ~ </a:t>
            </a:r>
            <a:r>
              <a:rPr lang="en-US" sz="2000" dirty="0" err="1" smtClean="0"/>
              <a:t>cos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 sin 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r>
              <a:rPr lang="en-US" sz="2000" baseline="30000" dirty="0" smtClean="0"/>
              <a:t>m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sin </a:t>
            </a:r>
            <a:r>
              <a:rPr lang="en-US" sz="2000" dirty="0" smtClean="0">
                <a:latin typeface="Symbol" pitchFamily="18" charset="2"/>
              </a:rPr>
              <a:t>f</a:t>
            </a:r>
            <a:r>
              <a:rPr lang="en-US" sz="2000" baseline="-25000" dirty="0" smtClean="0"/>
              <a:t>12</a:t>
            </a:r>
            <a:r>
              <a:rPr lang="en-US" sz="2000" baseline="30000" dirty="0" smtClean="0"/>
              <a:t>m</a:t>
            </a:r>
            <a:endParaRPr lang="en-US" sz="2000" dirty="0"/>
          </a:p>
        </p:txBody>
      </p:sp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4927600" y="3355628"/>
            <a:ext cx="3159125" cy="40011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 smtClean="0"/>
              <a:t>|A</a:t>
            </a:r>
            <a:r>
              <a:rPr lang="en-US" sz="2000" baseline="-25000" dirty="0" smtClean="0"/>
              <a:t>e3</a:t>
            </a:r>
            <a:r>
              <a:rPr lang="en-US" sz="2000" dirty="0" smtClean="0"/>
              <a:t>| ~ sin 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m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sin </a:t>
            </a:r>
            <a:r>
              <a:rPr lang="en-US" sz="2000" dirty="0" smtClean="0">
                <a:latin typeface="Symbol" pitchFamily="18" charset="2"/>
              </a:rPr>
              <a:t>f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m</a:t>
            </a:r>
            <a:endParaRPr lang="en-US" sz="2000" dirty="0" smtClean="0"/>
          </a:p>
        </p:txBody>
      </p:sp>
      <p:sp>
        <p:nvSpPr>
          <p:cNvPr id="25616" name="Text Box 17"/>
          <p:cNvSpPr txBox="1">
            <a:spLocks noChangeArrowheads="1"/>
          </p:cNvSpPr>
          <p:nvPr/>
        </p:nvSpPr>
        <p:spPr bwMode="auto">
          <a:xfrm>
            <a:off x="3388692" y="2260490"/>
            <a:ext cx="396512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P</a:t>
            </a:r>
            <a:r>
              <a:rPr lang="en-US" sz="2000" baseline="-25000" dirty="0"/>
              <a:t>int</a:t>
            </a:r>
            <a:r>
              <a:rPr lang="en-US" sz="2000" dirty="0"/>
              <a:t> </a:t>
            </a:r>
            <a:r>
              <a:rPr lang="en-US" sz="2000" dirty="0" smtClean="0"/>
              <a:t>= 2s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c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|A</a:t>
            </a:r>
            <a:r>
              <a:rPr lang="en-US" sz="2000" baseline="-25000" dirty="0" smtClean="0"/>
              <a:t>e2</a:t>
            </a:r>
            <a:r>
              <a:rPr lang="en-US" sz="2000" dirty="0" smtClean="0"/>
              <a:t>||A</a:t>
            </a:r>
            <a:r>
              <a:rPr lang="en-US" sz="2000" baseline="-25000" dirty="0" smtClean="0"/>
              <a:t>e3</a:t>
            </a:r>
            <a:r>
              <a:rPr lang="en-US" sz="2000" dirty="0" smtClean="0"/>
              <a:t>|cos(</a:t>
            </a:r>
            <a:r>
              <a:rPr lang="en-US" sz="2000" dirty="0" smtClean="0">
                <a:latin typeface="Symbol" pitchFamily="18" charset="2"/>
              </a:rPr>
              <a:t>f</a:t>
            </a:r>
            <a:r>
              <a:rPr lang="en-US" sz="2000" dirty="0" smtClean="0"/>
              <a:t> </a:t>
            </a:r>
            <a:r>
              <a:rPr lang="en-US" sz="2000" dirty="0"/>
              <a:t>-</a:t>
            </a:r>
            <a:r>
              <a:rPr lang="en-US" sz="2000" dirty="0" smtClean="0"/>
              <a:t> 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dirty="0"/>
              <a:t>)   </a:t>
            </a:r>
          </a:p>
        </p:txBody>
      </p:sp>
      <p:sp>
        <p:nvSpPr>
          <p:cNvPr id="25617" name="WordArt 19"/>
          <p:cNvSpPr>
            <a:spLocks noChangeArrowheads="1" noChangeShapeType="1" noTextEdit="1"/>
          </p:cNvSpPr>
          <p:nvPr/>
        </p:nvSpPr>
        <p:spPr bwMode="auto">
          <a:xfrm>
            <a:off x="558800" y="238125"/>
            <a:ext cx="5007429" cy="940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3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Symbol" pitchFamily="18" charset="2"/>
              </a:rPr>
              <a:t>n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 probabilities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25620" name="Text Box 22"/>
          <p:cNvSpPr txBox="1">
            <a:spLocks noChangeArrowheads="1"/>
          </p:cNvSpPr>
          <p:nvPr/>
        </p:nvSpPr>
        <p:spPr bwMode="auto">
          <a:xfrm>
            <a:off x="577850" y="2260490"/>
            <a:ext cx="231986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f</a:t>
            </a:r>
            <a:r>
              <a:rPr lang="en-US" sz="2000" dirty="0"/>
              <a:t> = </a:t>
            </a:r>
            <a:r>
              <a:rPr lang="en-US" sz="2000" dirty="0" err="1"/>
              <a:t>arg</a:t>
            </a:r>
            <a:r>
              <a:rPr lang="en-US" sz="2000" dirty="0"/>
              <a:t> (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e2</a:t>
            </a:r>
            <a:r>
              <a:rPr lang="en-US" sz="2000" dirty="0" smtClean="0"/>
              <a:t> A</a:t>
            </a:r>
            <a:r>
              <a:rPr lang="en-US" sz="2000" baseline="-25000" dirty="0" smtClean="0"/>
              <a:t>e3</a:t>
            </a:r>
            <a:r>
              <a:rPr lang="en-US" sz="2000" dirty="0" smtClean="0"/>
              <a:t>*) </a:t>
            </a:r>
            <a:endParaRPr lang="en-US" sz="2000" dirty="0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69292" y="1301720"/>
            <a:ext cx="5137150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P(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/>
              <a:t>) </a:t>
            </a:r>
            <a:r>
              <a:rPr lang="en-US" sz="2000" dirty="0" smtClean="0"/>
              <a:t>= </a:t>
            </a:r>
            <a:r>
              <a:rPr lang="en-US" sz="2000" dirty="0"/>
              <a:t>|</a:t>
            </a:r>
            <a:r>
              <a:rPr lang="en-US" sz="2000" dirty="0" err="1"/>
              <a:t>cos</a:t>
            </a: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23</a:t>
            </a:r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e2</a:t>
            </a:r>
            <a:r>
              <a:rPr lang="en-US" sz="2000" dirty="0" smtClean="0"/>
              <a:t>e</a:t>
            </a:r>
            <a:r>
              <a:rPr lang="en-US" sz="2000" baseline="30000" dirty="0" smtClean="0"/>
              <a:t>-i</a:t>
            </a:r>
            <a:r>
              <a:rPr lang="en-US" sz="2000" baseline="30000" dirty="0" smtClean="0">
                <a:latin typeface="Symbol" pitchFamily="18" charset="2"/>
              </a:rPr>
              <a:t>d</a:t>
            </a:r>
            <a:r>
              <a:rPr lang="en-US" sz="2000" dirty="0" smtClean="0"/>
              <a:t> + sin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e3</a:t>
            </a:r>
            <a:r>
              <a:rPr lang="en-US" sz="2000" dirty="0" smtClean="0"/>
              <a:t>|</a:t>
            </a:r>
            <a:r>
              <a:rPr lang="en-US" sz="2000" baseline="30000" dirty="0" smtClean="0"/>
              <a:t>2</a:t>
            </a:r>
            <a:endParaRPr lang="en-US" sz="2000" dirty="0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78817" y="1700510"/>
            <a:ext cx="5118100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    = | </a:t>
            </a:r>
            <a:r>
              <a:rPr lang="en-US" sz="2000" dirty="0" err="1" smtClean="0"/>
              <a:t>cos</a:t>
            </a:r>
            <a:r>
              <a:rPr lang="en-US" sz="2000" dirty="0" smtClean="0"/>
              <a:t> 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23</a:t>
            </a:r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 smtClean="0"/>
              <a:t>|A</a:t>
            </a:r>
            <a:r>
              <a:rPr lang="en-US" sz="2000" baseline="-25000" dirty="0" smtClean="0"/>
              <a:t>e2</a:t>
            </a:r>
            <a:r>
              <a:rPr lang="en-US" sz="2000" dirty="0" smtClean="0"/>
              <a:t>|e </a:t>
            </a:r>
            <a:r>
              <a:rPr lang="en-US" sz="2000" baseline="30000" dirty="0" err="1" smtClean="0"/>
              <a:t>i</a:t>
            </a:r>
            <a:r>
              <a:rPr lang="en-US" sz="2000" baseline="30000" dirty="0" smtClean="0"/>
              <a:t>(-</a:t>
            </a:r>
            <a:r>
              <a:rPr lang="en-US" sz="2000" baseline="30000" dirty="0" smtClean="0">
                <a:latin typeface="Symbol" pitchFamily="18" charset="2"/>
              </a:rPr>
              <a:t>d + f)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smtClean="0"/>
              <a:t>+ sin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23 </a:t>
            </a:r>
            <a:r>
              <a:rPr lang="en-US" sz="2000" dirty="0" smtClean="0"/>
              <a:t>|A</a:t>
            </a:r>
            <a:r>
              <a:rPr lang="en-US" sz="2000" baseline="-25000" dirty="0" smtClean="0"/>
              <a:t>e3</a:t>
            </a:r>
            <a:r>
              <a:rPr lang="en-US" sz="2000" dirty="0" smtClean="0"/>
              <a:t>| |</a:t>
            </a:r>
            <a:r>
              <a:rPr lang="en-US" sz="2000" baseline="30000" dirty="0" smtClean="0"/>
              <a:t>2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20700" y="2964478"/>
            <a:ext cx="4594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For constant density and E &gt; 0.5 </a:t>
            </a:r>
            <a:r>
              <a:rPr lang="en-IE" sz="2000" dirty="0" err="1" smtClean="0"/>
              <a:t>GeV</a:t>
            </a:r>
            <a:endParaRPr lang="en-IE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76704" y="6369219"/>
            <a:ext cx="8276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gives formula which appears in all Long baseline experiment papers</a:t>
            </a:r>
            <a:endParaRPr lang="en-IE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50444" y="4240380"/>
            <a:ext cx="5562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Below 1-3 resonance and above 1-2 resonance             </a:t>
            </a:r>
            <a:endParaRPr lang="en-IE" sz="2000" dirty="0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76704" y="4703921"/>
            <a:ext cx="3679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 smtClean="0"/>
              <a:t>sin2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m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~ sin 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 /(1 – </a:t>
            </a:r>
            <a:r>
              <a:rPr lang="en-US" sz="2000" dirty="0" smtClean="0">
                <a:latin typeface="Symbol" pitchFamily="18" charset="2"/>
              </a:rPr>
              <a:t>x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) 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86568" y="4999256"/>
            <a:ext cx="2379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 smtClean="0">
                <a:latin typeface="Symbol" pitchFamily="18" charset="2"/>
              </a:rPr>
              <a:t>f</a:t>
            </a:r>
            <a:r>
              <a:rPr lang="en-US" sz="2000" baseline="-25000" dirty="0" smtClean="0"/>
              <a:t>13</a:t>
            </a:r>
            <a:r>
              <a:rPr lang="en-US" sz="2000" baseline="30000" dirty="0" smtClean="0"/>
              <a:t>m  </a:t>
            </a:r>
            <a:r>
              <a:rPr lang="en-US" sz="2000" dirty="0" smtClean="0"/>
              <a:t>~ </a:t>
            </a:r>
            <a:r>
              <a:rPr lang="en-US" sz="2000" dirty="0" smtClean="0">
                <a:latin typeface="Symbol" pitchFamily="18" charset="2"/>
              </a:rPr>
              <a:t>f</a:t>
            </a:r>
            <a:r>
              <a:rPr lang="en-US" sz="2000" baseline="-25000" dirty="0" smtClean="0"/>
              <a:t>13 </a:t>
            </a:r>
            <a:r>
              <a:rPr lang="en-US" sz="2000" dirty="0" smtClean="0"/>
              <a:t>(1 – </a:t>
            </a:r>
            <a:r>
              <a:rPr lang="en-US" sz="2000" dirty="0" smtClean="0">
                <a:latin typeface="Symbol" pitchFamily="18" charset="2"/>
              </a:rPr>
              <a:t>x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         </a:t>
            </a:r>
            <a:endParaRPr lang="en-US" sz="20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4105787" y="4856351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small matter corrections</a:t>
            </a:r>
            <a:endParaRPr lang="en-IE" sz="2000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531192" y="5567155"/>
            <a:ext cx="3021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 smtClean="0"/>
              <a:t>sin2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r>
              <a:rPr lang="en-US" sz="2000" baseline="30000" dirty="0" smtClean="0"/>
              <a:t>m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~ sin 2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 /</a:t>
            </a:r>
            <a:r>
              <a:rPr lang="en-US" sz="2000" dirty="0" smtClean="0">
                <a:latin typeface="Symbol" pitchFamily="18" charset="2"/>
              </a:rPr>
              <a:t>x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 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69292" y="5891065"/>
            <a:ext cx="25622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 </a:t>
            </a:r>
            <a:r>
              <a:rPr lang="en-US" sz="2000" dirty="0" smtClean="0">
                <a:latin typeface="Symbol" pitchFamily="18" charset="2"/>
              </a:rPr>
              <a:t>f</a:t>
            </a:r>
            <a:r>
              <a:rPr lang="en-US" sz="2000" baseline="-25000" dirty="0" smtClean="0"/>
              <a:t>12</a:t>
            </a:r>
            <a:r>
              <a:rPr lang="en-US" sz="2000" baseline="30000" dirty="0" smtClean="0"/>
              <a:t>m  </a:t>
            </a:r>
            <a:r>
              <a:rPr lang="en-US" sz="2000" dirty="0" smtClean="0"/>
              <a:t>~ </a:t>
            </a:r>
            <a:r>
              <a:rPr lang="en-US" sz="2000" dirty="0" smtClean="0">
                <a:latin typeface="Symbol" pitchFamily="18" charset="2"/>
              </a:rPr>
              <a:t>f</a:t>
            </a:r>
            <a:r>
              <a:rPr lang="en-US" sz="2000" baseline="-25000" dirty="0" smtClean="0"/>
              <a:t>12 </a:t>
            </a:r>
            <a:r>
              <a:rPr lang="en-US" sz="2000" dirty="0" smtClean="0">
                <a:latin typeface="Symbol" pitchFamily="18" charset="2"/>
              </a:rPr>
              <a:t>x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 = VL/2</a:t>
            </a:r>
            <a:r>
              <a:rPr lang="en-US" sz="2000" baseline="30000" dirty="0" smtClean="0"/>
              <a:t>         </a:t>
            </a:r>
            <a:endParaRPr lang="en-US" sz="20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778250" y="5567155"/>
            <a:ext cx="4975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matter dominated limit</a:t>
            </a:r>
          </a:p>
          <a:p>
            <a:r>
              <a:rPr lang="en-IE" sz="2000" dirty="0" smtClean="0"/>
              <a:t>If phase is small  - vacuum mimicking</a:t>
            </a:r>
            <a:endParaRPr lang="en-IE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887244" y="4206655"/>
            <a:ext cx="178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x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 </a:t>
            </a:r>
            <a:r>
              <a:rPr lang="en-IE" sz="2000" dirty="0" smtClean="0"/>
              <a:t>&gt;&gt; 1 &gt;&gt;</a:t>
            </a:r>
            <a:r>
              <a:rPr lang="en-US" sz="2000" dirty="0" smtClean="0">
                <a:latin typeface="Symbol" pitchFamily="18" charset="2"/>
              </a:rPr>
              <a:t> x</a:t>
            </a:r>
            <a:r>
              <a:rPr lang="en-US" sz="2000" baseline="-25000" dirty="0" smtClean="0"/>
              <a:t>13</a:t>
            </a:r>
            <a:r>
              <a:rPr lang="en-IE" sz="2000" dirty="0" smtClean="0"/>
              <a:t> </a:t>
            </a:r>
            <a:endParaRPr lang="en-IE" sz="2000" dirty="0"/>
          </a:p>
        </p:txBody>
      </p:sp>
      <p:sp>
        <p:nvSpPr>
          <p:cNvPr id="29" name="TextBox 28"/>
          <p:cNvSpPr txBox="1"/>
          <p:nvPr/>
        </p:nvSpPr>
        <p:spPr>
          <a:xfrm rot="20928919">
            <a:off x="7162493" y="4419161"/>
            <a:ext cx="20478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Symbol" pitchFamily="18" charset="2"/>
              </a:rPr>
              <a:t>x</a:t>
            </a:r>
            <a:r>
              <a:rPr lang="en-US" sz="2000" baseline="-25000" dirty="0" err="1" smtClean="0"/>
              <a:t>ij</a:t>
            </a:r>
            <a:r>
              <a:rPr lang="en-US" sz="2000" dirty="0" smtClean="0"/>
              <a:t> </a:t>
            </a:r>
            <a:r>
              <a:rPr lang="en-IE" sz="2000" dirty="0" smtClean="0"/>
              <a:t>= 2EV/</a:t>
            </a:r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ij</a:t>
            </a:r>
            <a:r>
              <a:rPr lang="en-IE" sz="2000" dirty="0" smtClean="0"/>
              <a:t> </a:t>
            </a:r>
            <a:r>
              <a:rPr lang="en-IE" sz="2000" baseline="30000" dirty="0" smtClean="0"/>
              <a:t>2</a:t>
            </a:r>
            <a:r>
              <a:rPr lang="en-US" sz="2000" baseline="-25000" dirty="0" smtClean="0"/>
              <a:t> </a:t>
            </a:r>
            <a:r>
              <a:rPr lang="en-IE" sz="2000" dirty="0" smtClean="0"/>
              <a:t> </a:t>
            </a:r>
            <a:endParaRPr lang="en-IE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7668419" y="571500"/>
            <a:ext cx="81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**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Symbol" pitchFamily="18" charset="2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131076" name="Text Box 14"/>
          <p:cNvSpPr txBox="1">
            <a:spLocks noChangeArrowheads="1"/>
          </p:cNvSpPr>
          <p:nvPr/>
        </p:nvSpPr>
        <p:spPr bwMode="auto">
          <a:xfrm>
            <a:off x="5181600" y="3531773"/>
            <a:ext cx="23129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Reduces the depth </a:t>
            </a:r>
          </a:p>
          <a:p>
            <a:r>
              <a:rPr lang="en-US" dirty="0"/>
              <a:t>of oscillations</a:t>
            </a:r>
          </a:p>
          <a:p>
            <a:r>
              <a:rPr lang="en-US" dirty="0"/>
              <a:t>interference </a:t>
            </a:r>
          </a:p>
        </p:txBody>
      </p:sp>
      <p:sp>
        <p:nvSpPr>
          <p:cNvPr id="131077" name="AutoShape 16"/>
          <p:cNvSpPr>
            <a:spLocks noChangeArrowheads="1"/>
          </p:cNvSpPr>
          <p:nvPr/>
        </p:nvSpPr>
        <p:spPr bwMode="auto">
          <a:xfrm rot="-8438018">
            <a:off x="3825875" y="3151188"/>
            <a:ext cx="5334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31078" name="WordArt 19"/>
          <p:cNvSpPr>
            <a:spLocks noChangeArrowheads="1" noChangeShapeType="1" noTextEdit="1"/>
          </p:cNvSpPr>
          <p:nvPr/>
        </p:nvSpPr>
        <p:spPr bwMode="auto">
          <a:xfrm>
            <a:off x="467814" y="246063"/>
            <a:ext cx="3466233" cy="7970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Probabilities</a:t>
            </a:r>
          </a:p>
        </p:txBody>
      </p:sp>
      <p:sp>
        <p:nvSpPr>
          <p:cNvPr id="131079" name="Text Box 20"/>
          <p:cNvSpPr txBox="1">
            <a:spLocks noChangeArrowheads="1"/>
          </p:cNvSpPr>
          <p:nvPr/>
        </p:nvSpPr>
        <p:spPr bwMode="auto">
          <a:xfrm>
            <a:off x="304800" y="2057400"/>
            <a:ext cx="30003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P(</a:t>
            </a:r>
            <a:r>
              <a:rPr lang="en-US" sz="2000">
                <a:latin typeface="Symbol" pitchFamily="18" charset="2"/>
              </a:rPr>
              <a:t>n</a:t>
            </a:r>
            <a:r>
              <a:rPr lang="en-US" sz="2000" baseline="-25000"/>
              <a:t>e  </a:t>
            </a:r>
            <a:r>
              <a:rPr lang="en-US" sz="2000">
                <a:sym typeface="Wingdings" pitchFamily="2" charset="2"/>
              </a:rPr>
              <a:t></a:t>
            </a:r>
            <a:r>
              <a:rPr lang="en-US" sz="2000"/>
              <a:t> </a:t>
            </a:r>
            <a:r>
              <a:rPr lang="en-US" sz="2000">
                <a:latin typeface="Symbol" pitchFamily="18" charset="2"/>
              </a:rPr>
              <a:t>n</a:t>
            </a:r>
            <a:r>
              <a:rPr lang="en-US" sz="2000" baseline="-25000">
                <a:latin typeface="Symbol" pitchFamily="18" charset="2"/>
              </a:rPr>
              <a:t>m</a:t>
            </a:r>
            <a:r>
              <a:rPr lang="en-US" sz="2000"/>
              <a:t>) = s</a:t>
            </a:r>
            <a:r>
              <a:rPr lang="en-US" sz="2000" baseline="-25000"/>
              <a:t>23</a:t>
            </a:r>
            <a:r>
              <a:rPr lang="en-US" sz="2000" baseline="30000"/>
              <a:t>2</a:t>
            </a:r>
            <a:r>
              <a:rPr lang="en-US" sz="2000"/>
              <a:t>|A</a:t>
            </a:r>
            <a:r>
              <a:rPr lang="en-US" sz="2000" baseline="-25000"/>
              <a:t>e3</a:t>
            </a:r>
            <a:r>
              <a:rPr lang="en-US" sz="2000"/>
              <a:t>|</a:t>
            </a:r>
            <a:r>
              <a:rPr lang="en-US" sz="2000" baseline="30000"/>
              <a:t>2  </a:t>
            </a:r>
            <a:endParaRPr lang="en-US" sz="2000"/>
          </a:p>
        </p:txBody>
      </p:sp>
      <p:sp>
        <p:nvSpPr>
          <p:cNvPr id="131080" name="Text Box 21"/>
          <p:cNvSpPr txBox="1">
            <a:spLocks noChangeArrowheads="1"/>
          </p:cNvSpPr>
          <p:nvPr/>
        </p:nvSpPr>
        <p:spPr bwMode="auto">
          <a:xfrm>
            <a:off x="7772400" y="3670002"/>
            <a:ext cx="1130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Modifies</a:t>
            </a:r>
          </a:p>
          <a:p>
            <a:r>
              <a:rPr lang="en-US" dirty="0"/>
              <a:t>phase</a:t>
            </a:r>
          </a:p>
        </p:txBody>
      </p:sp>
      <p:sp>
        <p:nvSpPr>
          <p:cNvPr id="131081" name="Text Box 22"/>
          <p:cNvSpPr txBox="1">
            <a:spLocks noChangeArrowheads="1"/>
          </p:cNvSpPr>
          <p:nvPr/>
        </p:nvSpPr>
        <p:spPr bwMode="auto">
          <a:xfrm>
            <a:off x="6781800" y="4488705"/>
            <a:ext cx="21240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Symbol" pitchFamily="18" charset="2"/>
              </a:rPr>
              <a:t>f</a:t>
            </a:r>
            <a:r>
              <a:rPr lang="en-US" dirty="0"/>
              <a:t> = </a:t>
            </a:r>
            <a:r>
              <a:rPr lang="en-US" dirty="0" err="1"/>
              <a:t>arg</a:t>
            </a:r>
            <a:r>
              <a:rPr lang="en-US" dirty="0"/>
              <a:t> (A</a:t>
            </a:r>
            <a:r>
              <a:rPr lang="en-US" baseline="-25000" dirty="0"/>
              <a:t>22</a:t>
            </a:r>
            <a:r>
              <a:rPr lang="en-US" dirty="0"/>
              <a:t> A</a:t>
            </a:r>
            <a:r>
              <a:rPr lang="en-US" baseline="-25000" dirty="0"/>
              <a:t>33</a:t>
            </a:r>
            <a:r>
              <a:rPr lang="en-US" dirty="0"/>
              <a:t>*) </a:t>
            </a:r>
          </a:p>
        </p:txBody>
      </p:sp>
      <p:sp>
        <p:nvSpPr>
          <p:cNvPr id="131082" name="Text Box 24"/>
          <p:cNvSpPr txBox="1">
            <a:spLocks noChangeArrowheads="1"/>
          </p:cNvSpPr>
          <p:nvPr/>
        </p:nvSpPr>
        <p:spPr bwMode="auto">
          <a:xfrm>
            <a:off x="6322552" y="207963"/>
            <a:ext cx="19768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E </a:t>
            </a:r>
            <a:r>
              <a:rPr lang="en-US" i="1" dirty="0" err="1">
                <a:solidFill>
                  <a:srgbClr val="FF0000"/>
                </a:solidFill>
              </a:rPr>
              <a:t>Kh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Akhmedov</a:t>
            </a:r>
            <a:r>
              <a:rPr lang="en-US" i="1" dirty="0">
                <a:solidFill>
                  <a:srgbClr val="FF0000"/>
                </a:solidFill>
              </a:rPr>
              <a:t>, </a:t>
            </a:r>
          </a:p>
          <a:p>
            <a:r>
              <a:rPr lang="en-US" i="1" dirty="0">
                <a:solidFill>
                  <a:srgbClr val="FF0000"/>
                </a:solidFill>
              </a:rPr>
              <a:t>S </a:t>
            </a:r>
            <a:r>
              <a:rPr lang="en-US" i="1" dirty="0" err="1">
                <a:solidFill>
                  <a:srgbClr val="FF0000"/>
                </a:solidFill>
              </a:rPr>
              <a:t>Razzaque</a:t>
            </a:r>
            <a:r>
              <a:rPr lang="en-US" i="1" dirty="0">
                <a:solidFill>
                  <a:srgbClr val="FF0000"/>
                </a:solidFill>
              </a:rPr>
              <a:t>,</a:t>
            </a:r>
          </a:p>
          <a:p>
            <a:r>
              <a:rPr lang="en-US" i="1" dirty="0">
                <a:solidFill>
                  <a:srgbClr val="FF0000"/>
                </a:solidFill>
              </a:rPr>
              <a:t>A. Y.S. </a:t>
            </a:r>
          </a:p>
        </p:txBody>
      </p:sp>
      <p:sp>
        <p:nvSpPr>
          <p:cNvPr id="131083" name="Text Box 25"/>
          <p:cNvSpPr txBox="1">
            <a:spLocks noChangeArrowheads="1"/>
          </p:cNvSpPr>
          <p:nvPr/>
        </p:nvSpPr>
        <p:spPr bwMode="auto">
          <a:xfrm>
            <a:off x="2549525" y="3446709"/>
            <a:ext cx="15255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Reduces </a:t>
            </a:r>
          </a:p>
          <a:p>
            <a:r>
              <a:rPr lang="en-US" dirty="0"/>
              <a:t>the average </a:t>
            </a:r>
          </a:p>
          <a:p>
            <a:r>
              <a:rPr lang="en-US" dirty="0"/>
              <a:t>probability </a:t>
            </a:r>
          </a:p>
        </p:txBody>
      </p:sp>
      <p:sp>
        <p:nvSpPr>
          <p:cNvPr id="131084" name="Text Box 20"/>
          <p:cNvSpPr txBox="1">
            <a:spLocks noChangeArrowheads="1"/>
          </p:cNvSpPr>
          <p:nvPr/>
        </p:nvSpPr>
        <p:spPr bwMode="auto">
          <a:xfrm>
            <a:off x="304800" y="2667000"/>
            <a:ext cx="85344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P(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/>
              <a:t> </a:t>
            </a:r>
            <a:r>
              <a:rPr lang="en-US" sz="2000" baseline="-25000" dirty="0">
                <a:latin typeface="Symbol" pitchFamily="18" charset="2"/>
              </a:rPr>
              <a:t>m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/>
              <a:t>) =  1 – ½ sin</a:t>
            </a:r>
            <a:r>
              <a:rPr lang="en-US" sz="2000" baseline="30000" dirty="0"/>
              <a:t>2</a:t>
            </a:r>
            <a:r>
              <a:rPr lang="en-US" sz="2000" dirty="0"/>
              <a:t> 2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23</a:t>
            </a:r>
            <a:r>
              <a:rPr lang="en-US" sz="2000" baseline="30000" dirty="0"/>
              <a:t> </a:t>
            </a:r>
            <a:r>
              <a:rPr lang="en-US" sz="2000" dirty="0"/>
              <a:t> - s</a:t>
            </a:r>
            <a:r>
              <a:rPr lang="en-US" sz="2000" baseline="-25000" dirty="0"/>
              <a:t>23</a:t>
            </a:r>
            <a:r>
              <a:rPr lang="en-US" sz="2000" baseline="30000" dirty="0"/>
              <a:t>4</a:t>
            </a:r>
            <a:r>
              <a:rPr lang="en-US" sz="2000" dirty="0"/>
              <a:t>|A</a:t>
            </a:r>
            <a:r>
              <a:rPr lang="en-US" sz="2000" baseline="-25000" dirty="0"/>
              <a:t>e3</a:t>
            </a:r>
            <a:r>
              <a:rPr lang="en-US" sz="2000" dirty="0"/>
              <a:t>|</a:t>
            </a:r>
            <a:r>
              <a:rPr lang="en-US" sz="2000" baseline="30000" dirty="0"/>
              <a:t>2  </a:t>
            </a:r>
            <a:r>
              <a:rPr lang="en-US" sz="2000" dirty="0"/>
              <a:t>+ ½ sin</a:t>
            </a:r>
            <a:r>
              <a:rPr lang="en-US" sz="2000" baseline="30000" dirty="0"/>
              <a:t>2</a:t>
            </a:r>
            <a:r>
              <a:rPr lang="en-US" sz="2000" dirty="0"/>
              <a:t> 2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23  </a:t>
            </a:r>
            <a:r>
              <a:rPr lang="en-US" sz="2000" dirty="0"/>
              <a:t>(1 - |A</a:t>
            </a:r>
            <a:r>
              <a:rPr lang="en-US" sz="2000" baseline="-25000" dirty="0"/>
              <a:t>e3</a:t>
            </a:r>
            <a:r>
              <a:rPr lang="en-US" sz="2000" dirty="0"/>
              <a:t>|</a:t>
            </a:r>
            <a:r>
              <a:rPr lang="en-US" sz="2000" baseline="30000" dirty="0"/>
              <a:t>2</a:t>
            </a:r>
            <a:r>
              <a:rPr lang="en-US" sz="2000" dirty="0"/>
              <a:t>)  </a:t>
            </a:r>
            <a:r>
              <a:rPr lang="en-US" sz="2000" dirty="0" err="1"/>
              <a:t>cos</a:t>
            </a: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f</a:t>
            </a:r>
            <a:r>
              <a:rPr lang="en-US" sz="2000" dirty="0"/>
              <a:t> </a:t>
            </a:r>
          </a:p>
        </p:txBody>
      </p:sp>
      <p:sp>
        <p:nvSpPr>
          <p:cNvPr id="131085" name="AutoShape 16"/>
          <p:cNvSpPr>
            <a:spLocks noChangeArrowheads="1"/>
          </p:cNvSpPr>
          <p:nvPr/>
        </p:nvSpPr>
        <p:spPr bwMode="auto">
          <a:xfrm rot="-8448174">
            <a:off x="8031163" y="3200400"/>
            <a:ext cx="5334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31086" name="AutoShape 16"/>
          <p:cNvSpPr>
            <a:spLocks noChangeArrowheads="1"/>
          </p:cNvSpPr>
          <p:nvPr/>
        </p:nvSpPr>
        <p:spPr bwMode="auto">
          <a:xfrm rot="-8016127">
            <a:off x="6497638" y="3105150"/>
            <a:ext cx="5334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31087" name="Text Box 20"/>
          <p:cNvSpPr txBox="1">
            <a:spLocks noChangeArrowheads="1"/>
          </p:cNvSpPr>
          <p:nvPr/>
        </p:nvSpPr>
        <p:spPr bwMode="auto">
          <a:xfrm>
            <a:off x="304800" y="5410200"/>
            <a:ext cx="870743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P(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baseline="-25000" dirty="0"/>
              <a:t> </a:t>
            </a:r>
            <a:r>
              <a:rPr lang="en-US" sz="2000" baseline="-25000" dirty="0">
                <a:latin typeface="Symbol" pitchFamily="18" charset="2"/>
              </a:rPr>
              <a:t>m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</a:t>
            </a:r>
            <a:r>
              <a:rPr lang="en-US" sz="2000" dirty="0" err="1">
                <a:latin typeface="Symbol" pitchFamily="18" charset="2"/>
              </a:rPr>
              <a:t>n</a:t>
            </a:r>
            <a:r>
              <a:rPr lang="en-US" sz="2000" baseline="-25000" dirty="0" err="1">
                <a:latin typeface="Symbol" pitchFamily="18" charset="2"/>
              </a:rPr>
              <a:t>t</a:t>
            </a:r>
            <a:r>
              <a:rPr lang="en-US" sz="2000" dirty="0"/>
              <a:t>) =  ½ sin</a:t>
            </a:r>
            <a:r>
              <a:rPr lang="en-US" sz="2000" baseline="30000" dirty="0"/>
              <a:t>2</a:t>
            </a:r>
            <a:r>
              <a:rPr lang="en-US" sz="2000" dirty="0"/>
              <a:t> 2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23</a:t>
            </a:r>
            <a:r>
              <a:rPr lang="en-US" sz="2000" baseline="30000" dirty="0"/>
              <a:t> </a:t>
            </a:r>
            <a:r>
              <a:rPr lang="en-US" sz="2000" dirty="0"/>
              <a:t> - s</a:t>
            </a:r>
            <a:r>
              <a:rPr lang="en-US" sz="2000" baseline="-25000" dirty="0"/>
              <a:t>23</a:t>
            </a:r>
            <a:r>
              <a:rPr lang="en-US" sz="2000" baseline="30000" dirty="0"/>
              <a:t>2</a:t>
            </a:r>
            <a:r>
              <a:rPr lang="en-US" sz="2000" dirty="0"/>
              <a:t> c</a:t>
            </a:r>
            <a:r>
              <a:rPr lang="en-US" sz="2000" baseline="-25000" dirty="0"/>
              <a:t>23</a:t>
            </a:r>
            <a:r>
              <a:rPr lang="en-US" sz="2000" baseline="30000" dirty="0"/>
              <a:t>2</a:t>
            </a:r>
            <a:r>
              <a:rPr lang="en-US" sz="2000" dirty="0"/>
              <a:t>|A</a:t>
            </a:r>
            <a:r>
              <a:rPr lang="en-US" sz="2000" baseline="-25000" dirty="0"/>
              <a:t>e3</a:t>
            </a:r>
            <a:r>
              <a:rPr lang="en-US" sz="2000" dirty="0"/>
              <a:t>|</a:t>
            </a:r>
            <a:r>
              <a:rPr lang="en-US" sz="2000" baseline="30000" dirty="0"/>
              <a:t>2  </a:t>
            </a:r>
            <a:r>
              <a:rPr lang="en-US" sz="2000" dirty="0"/>
              <a:t>- ½ sin</a:t>
            </a:r>
            <a:r>
              <a:rPr lang="en-US" sz="2000" baseline="30000" dirty="0"/>
              <a:t>2</a:t>
            </a:r>
            <a:r>
              <a:rPr lang="en-US" sz="2000" dirty="0"/>
              <a:t> 2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23  </a:t>
            </a:r>
            <a:r>
              <a:rPr lang="en-US" sz="2000" dirty="0"/>
              <a:t>(1 - |A</a:t>
            </a:r>
            <a:r>
              <a:rPr lang="en-US" sz="2000" baseline="-25000" dirty="0"/>
              <a:t>e3</a:t>
            </a:r>
            <a:r>
              <a:rPr lang="en-US" sz="2000" dirty="0"/>
              <a:t>|</a:t>
            </a:r>
            <a:r>
              <a:rPr lang="en-US" sz="2000" baseline="30000" dirty="0"/>
              <a:t>2</a:t>
            </a:r>
            <a:r>
              <a:rPr lang="en-US" sz="2000" dirty="0"/>
              <a:t>)  </a:t>
            </a:r>
            <a:r>
              <a:rPr lang="en-US" sz="2000" dirty="0" err="1"/>
              <a:t>cos</a:t>
            </a: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f</a:t>
            </a:r>
            <a:r>
              <a:rPr lang="en-US" sz="2000" dirty="0"/>
              <a:t> </a:t>
            </a:r>
          </a:p>
        </p:txBody>
      </p:sp>
      <p:sp>
        <p:nvSpPr>
          <p:cNvPr id="131088" name="TextBox 29"/>
          <p:cNvSpPr txBox="1">
            <a:spLocks noChangeArrowheads="1"/>
          </p:cNvSpPr>
          <p:nvPr/>
        </p:nvSpPr>
        <p:spPr bwMode="auto">
          <a:xfrm>
            <a:off x="498859" y="1323945"/>
            <a:ext cx="594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for hierarchy </a:t>
            </a:r>
            <a:r>
              <a:rPr lang="en-US" sz="2000" dirty="0" smtClean="0"/>
              <a:t>determination  at high energies</a:t>
            </a:r>
            <a:endParaRPr lang="en-US" sz="2000" dirty="0"/>
          </a:p>
        </p:txBody>
      </p:sp>
      <p:cxnSp>
        <p:nvCxnSpPr>
          <p:cNvPr id="131089" name="Elbow Connector 17"/>
          <p:cNvCxnSpPr>
            <a:cxnSpLocks noChangeShapeType="1"/>
          </p:cNvCxnSpPr>
          <p:nvPr/>
        </p:nvCxnSpPr>
        <p:spPr bwMode="auto">
          <a:xfrm flipV="1">
            <a:off x="6705600" y="1676400"/>
            <a:ext cx="152400" cy="76200"/>
          </a:xfrm>
          <a:prstGeom prst="bentConnector3">
            <a:avLst>
              <a:gd name="adj1" fmla="val 50000"/>
            </a:avLst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131090" name="Straight Connector 21"/>
          <p:cNvCxnSpPr>
            <a:cxnSpLocks noChangeShapeType="1"/>
          </p:cNvCxnSpPr>
          <p:nvPr/>
        </p:nvCxnSpPr>
        <p:spPr bwMode="auto">
          <a:xfrm>
            <a:off x="6705600" y="16764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131091" name="Elbow Connector 28"/>
          <p:cNvCxnSpPr>
            <a:cxnSpLocks noChangeShapeType="1"/>
          </p:cNvCxnSpPr>
          <p:nvPr/>
        </p:nvCxnSpPr>
        <p:spPr bwMode="auto">
          <a:xfrm>
            <a:off x="6781800" y="1524000"/>
            <a:ext cx="914400" cy="914400"/>
          </a:xfrm>
          <a:prstGeom prst="bentConnector3">
            <a:avLst>
              <a:gd name="adj1" fmla="val 50000"/>
            </a:avLst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131092" name="TextBox 33"/>
          <p:cNvSpPr txBox="1">
            <a:spLocks noChangeArrowheads="1"/>
          </p:cNvSpPr>
          <p:nvPr/>
        </p:nvSpPr>
        <p:spPr bwMode="auto">
          <a:xfrm>
            <a:off x="7924800" y="52578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½ </a:t>
            </a:r>
          </a:p>
        </p:txBody>
      </p:sp>
      <p:sp>
        <p:nvSpPr>
          <p:cNvPr id="131093" name="TextBox 34"/>
          <p:cNvSpPr txBox="1">
            <a:spLocks noChangeArrowheads="1"/>
          </p:cNvSpPr>
          <p:nvPr/>
        </p:nvSpPr>
        <p:spPr bwMode="auto">
          <a:xfrm>
            <a:off x="7772400" y="25146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½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97057" y="171390"/>
            <a:ext cx="81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**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 smtClean="0">
              <a:latin typeface="Symbol" pitchFamily="18" charset="2"/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487392" y="494218"/>
            <a:ext cx="3627409" cy="9229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Propagation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0681" y="1810342"/>
            <a:ext cx="4701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Nearly vacuum oscillations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Times New Roman" pitchFamily="18" charset="0"/>
              </a:rPr>
              <a:t>e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IE" sz="2000" dirty="0" smtClean="0">
                <a:sym typeface="Wingdings" pitchFamily="2" charset="2"/>
              </a:rPr>
              <a:t>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Symbol" pitchFamily="18" charset="2"/>
              </a:rPr>
              <a:t>m</a:t>
            </a:r>
            <a:r>
              <a:rPr lang="en-IE" sz="2000" dirty="0" smtClean="0"/>
              <a:t>, </a:t>
            </a:r>
            <a:r>
              <a:rPr lang="en-US" sz="2000" dirty="0" err="1" smtClean="0">
                <a:latin typeface="Symbol" pitchFamily="18" charset="2"/>
              </a:rPr>
              <a:t>n</a:t>
            </a:r>
            <a:r>
              <a:rPr lang="en-US" sz="2000" baseline="-25000" dirty="0" err="1" smtClean="0">
                <a:latin typeface="Symbol" pitchFamily="18" charset="2"/>
              </a:rPr>
              <a:t>t</a:t>
            </a:r>
            <a:r>
              <a:rPr lang="en-IE" sz="2000" dirty="0" smtClean="0"/>
              <a:t> 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IE" sz="2000" dirty="0" smtClean="0"/>
              <a:t>   </a:t>
            </a:r>
          </a:p>
          <a:p>
            <a:r>
              <a:rPr lang="en-IE" sz="2000" dirty="0" smtClean="0"/>
              <a:t>Matter effects  in </a:t>
            </a:r>
            <a:r>
              <a:rPr lang="en-IE" sz="2000" dirty="0" err="1" smtClean="0"/>
              <a:t>KamLAND</a:t>
            </a:r>
            <a:r>
              <a:rPr lang="en-IE" sz="2000" dirty="0" smtClean="0"/>
              <a:t>  &lt; 1%</a:t>
            </a:r>
            <a:endParaRPr lang="en-IE" sz="20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987211" y="1903240"/>
            <a:ext cx="1275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586197" y="1928044"/>
            <a:ext cx="1275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929991" y="1920949"/>
            <a:ext cx="1275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80475" y="2608903"/>
            <a:ext cx="546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Propagation </a:t>
            </a:r>
            <a:r>
              <a:rPr lang="en-IE" sz="2000" dirty="0" err="1" smtClean="0"/>
              <a:t>decoherence</a:t>
            </a:r>
            <a:r>
              <a:rPr lang="en-IE" sz="2000" dirty="0" smtClean="0"/>
              <a:t> effect is negligible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97438" y="3338623"/>
            <a:ext cx="559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Oscillation effect: disappearance  of 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>
                <a:latin typeface="Times New Roman" pitchFamily="18" charset="0"/>
              </a:rPr>
              <a:t>e</a:t>
            </a:r>
            <a:r>
              <a:rPr lang="en-IE" sz="2000" dirty="0" smtClean="0"/>
              <a:t> –flux</a:t>
            </a:r>
          </a:p>
          <a:p>
            <a:r>
              <a:rPr lang="en-IE" sz="2000" dirty="0" smtClean="0"/>
              <a:t>Which depends on energy and distance </a:t>
            </a:r>
            <a:endParaRPr lang="en-IE" sz="2000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401381" y="3423740"/>
            <a:ext cx="1275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18435" name="Picture 6" descr="fig"/>
          <p:cNvPicPr>
            <a:picLocks noChangeAspect="1" noChangeArrowheads="1"/>
          </p:cNvPicPr>
          <p:nvPr/>
        </p:nvPicPr>
        <p:blipFill>
          <a:blip r:embed="rId2" cstate="print"/>
          <a:srcRect l="61840"/>
          <a:stretch>
            <a:fillRect/>
          </a:stretch>
        </p:blipFill>
        <p:spPr bwMode="auto">
          <a:xfrm>
            <a:off x="3962400" y="76200"/>
            <a:ext cx="5029201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9" name="Text Box 13"/>
          <p:cNvSpPr txBox="1">
            <a:spLocks noChangeArrowheads="1"/>
          </p:cNvSpPr>
          <p:nvPr/>
        </p:nvSpPr>
        <p:spPr bwMode="auto">
          <a:xfrm>
            <a:off x="5181600" y="3914775"/>
            <a:ext cx="20907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MSW-resonance</a:t>
            </a:r>
          </a:p>
          <a:p>
            <a:r>
              <a:rPr lang="en-US" sz="1600" dirty="0"/>
              <a:t>peaks 1-2 frequency</a:t>
            </a:r>
          </a:p>
        </p:txBody>
      </p:sp>
      <p:sp>
        <p:nvSpPr>
          <p:cNvPr id="18437" name="Text Box 14"/>
          <p:cNvSpPr txBox="1">
            <a:spLocks noChangeArrowheads="1"/>
          </p:cNvSpPr>
          <p:nvPr/>
        </p:nvSpPr>
        <p:spPr bwMode="auto">
          <a:xfrm>
            <a:off x="4191000" y="457200"/>
            <a:ext cx="880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1 - P</a:t>
            </a:r>
            <a:r>
              <a:rPr lang="en-US" sz="2000" baseline="-25000" dirty="0"/>
              <a:t>ee</a:t>
            </a:r>
            <a:endParaRPr lang="en-US" sz="2000" dirty="0"/>
          </a:p>
        </p:txBody>
      </p:sp>
      <p:sp>
        <p:nvSpPr>
          <p:cNvPr id="229391" name="Line 15"/>
          <p:cNvSpPr>
            <a:spLocks noChangeShapeType="1"/>
          </p:cNvSpPr>
          <p:nvPr/>
        </p:nvSpPr>
        <p:spPr bwMode="auto">
          <a:xfrm>
            <a:off x="6400800" y="4495800"/>
            <a:ext cx="45720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9392" name="Line 16"/>
          <p:cNvSpPr>
            <a:spLocks noChangeShapeType="1"/>
          </p:cNvSpPr>
          <p:nvPr/>
        </p:nvSpPr>
        <p:spPr bwMode="auto">
          <a:xfrm flipH="1">
            <a:off x="5562600" y="4495800"/>
            <a:ext cx="22860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9393" name="Line 17"/>
          <p:cNvSpPr>
            <a:spLocks noChangeShapeType="1"/>
          </p:cNvSpPr>
          <p:nvPr/>
        </p:nvSpPr>
        <p:spPr bwMode="auto">
          <a:xfrm flipH="1">
            <a:off x="4800600" y="4495800"/>
            <a:ext cx="5334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9394" name="Text Box 18"/>
          <p:cNvSpPr txBox="1">
            <a:spLocks noChangeArrowheads="1"/>
          </p:cNvSpPr>
          <p:nvPr/>
        </p:nvSpPr>
        <p:spPr bwMode="auto">
          <a:xfrm>
            <a:off x="4608512" y="3200400"/>
            <a:ext cx="17160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Parametric peak</a:t>
            </a:r>
          </a:p>
          <a:p>
            <a:r>
              <a:rPr lang="en-US" sz="1600" dirty="0"/>
              <a:t>1-2 frequency</a:t>
            </a:r>
          </a:p>
        </p:txBody>
      </p:sp>
      <p:sp>
        <p:nvSpPr>
          <p:cNvPr id="229395" name="Line 19"/>
          <p:cNvSpPr>
            <a:spLocks noChangeShapeType="1"/>
          </p:cNvSpPr>
          <p:nvPr/>
        </p:nvSpPr>
        <p:spPr bwMode="auto">
          <a:xfrm flipH="1">
            <a:off x="4267200" y="3810000"/>
            <a:ext cx="45720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9396" name="Text Box 20"/>
          <p:cNvSpPr txBox="1">
            <a:spLocks noChangeArrowheads="1"/>
          </p:cNvSpPr>
          <p:nvPr/>
        </p:nvSpPr>
        <p:spPr bwMode="auto">
          <a:xfrm>
            <a:off x="5105400" y="1019175"/>
            <a:ext cx="2090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MSW-resonance</a:t>
            </a:r>
          </a:p>
          <a:p>
            <a:r>
              <a:rPr lang="en-US" sz="1600" dirty="0"/>
              <a:t>peaks 1-3 frequency</a:t>
            </a:r>
          </a:p>
        </p:txBody>
      </p:sp>
      <p:sp>
        <p:nvSpPr>
          <p:cNvPr id="229397" name="Line 21"/>
          <p:cNvSpPr>
            <a:spLocks noChangeShapeType="1"/>
          </p:cNvSpPr>
          <p:nvPr/>
        </p:nvSpPr>
        <p:spPr bwMode="auto">
          <a:xfrm flipH="1">
            <a:off x="5257800" y="1752600"/>
            <a:ext cx="15240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9398" name="Text Box 22"/>
          <p:cNvSpPr txBox="1">
            <a:spLocks noChangeArrowheads="1"/>
          </p:cNvSpPr>
          <p:nvPr/>
        </p:nvSpPr>
        <p:spPr bwMode="auto">
          <a:xfrm>
            <a:off x="2515196" y="2431324"/>
            <a:ext cx="1498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Parametric </a:t>
            </a:r>
          </a:p>
          <a:p>
            <a:r>
              <a:rPr lang="en-US" sz="1600" dirty="0"/>
              <a:t>ridges</a:t>
            </a:r>
          </a:p>
          <a:p>
            <a:r>
              <a:rPr lang="en-US" sz="1600" dirty="0"/>
              <a:t>1-3 frequency</a:t>
            </a:r>
          </a:p>
        </p:txBody>
      </p:sp>
      <p:sp>
        <p:nvSpPr>
          <p:cNvPr id="229399" name="Line 23"/>
          <p:cNvSpPr>
            <a:spLocks noChangeShapeType="1"/>
          </p:cNvSpPr>
          <p:nvPr/>
        </p:nvSpPr>
        <p:spPr bwMode="auto">
          <a:xfrm>
            <a:off x="3657600" y="26670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9400" name="Line 24"/>
          <p:cNvSpPr>
            <a:spLocks noChangeShapeType="1"/>
          </p:cNvSpPr>
          <p:nvPr/>
        </p:nvSpPr>
        <p:spPr bwMode="auto">
          <a:xfrm>
            <a:off x="3657600" y="2590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9401" name="Line 25"/>
          <p:cNvSpPr>
            <a:spLocks noChangeShapeType="1"/>
          </p:cNvSpPr>
          <p:nvPr/>
        </p:nvSpPr>
        <p:spPr bwMode="auto">
          <a:xfrm flipV="1">
            <a:off x="3657600" y="19050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9403" name="Text Box 27"/>
          <p:cNvSpPr txBox="1">
            <a:spLocks noChangeArrowheads="1"/>
          </p:cNvSpPr>
          <p:nvPr/>
        </p:nvSpPr>
        <p:spPr bwMode="auto">
          <a:xfrm>
            <a:off x="4621720" y="5528846"/>
            <a:ext cx="26949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5p/2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           </a:t>
            </a: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3p/2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                </a:t>
            </a:r>
            <a:r>
              <a:rPr lang="en-US" sz="1600" dirty="0">
                <a:solidFill>
                  <a:schemeClr val="bg1"/>
                </a:solidFill>
                <a:latin typeface="Symbol" pitchFamily="18" charset="2"/>
              </a:rPr>
              <a:t>p/2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05200" y="1916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57600" y="37338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05200" y="5638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048000" y="381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52800" y="878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2911927" y="3914213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E,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28" name="WordArt 4"/>
          <p:cNvSpPr>
            <a:spLocks noChangeArrowheads="1" noChangeShapeType="1" noTextEdit="1"/>
          </p:cNvSpPr>
          <p:nvPr/>
        </p:nvSpPr>
        <p:spPr bwMode="auto">
          <a:xfrm>
            <a:off x="228600" y="200239"/>
            <a:ext cx="3332162" cy="985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Oscillograms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29" name="WordArt 4"/>
          <p:cNvSpPr>
            <a:spLocks noChangeArrowheads="1" noChangeShapeType="1" noTextEdit="1"/>
          </p:cNvSpPr>
          <p:nvPr/>
        </p:nvSpPr>
        <p:spPr bwMode="auto">
          <a:xfrm>
            <a:off x="228600" y="1157683"/>
            <a:ext cx="2362200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of 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the Earth</a:t>
            </a:r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H="1">
            <a:off x="4495800" y="1676400"/>
            <a:ext cx="76200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228600" y="1922071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Lines of </a:t>
            </a:r>
            <a:r>
              <a:rPr lang="en-US" sz="2000" dirty="0" smtClean="0"/>
              <a:t>equal probability </a:t>
            </a:r>
          </a:p>
          <a:p>
            <a:r>
              <a:rPr lang="en-US" sz="2000" dirty="0" smtClean="0"/>
              <a:t>in the  E – </a:t>
            </a:r>
            <a:r>
              <a:rPr lang="en-US" sz="2000" dirty="0" err="1" smtClean="0">
                <a:latin typeface="Symbol" pitchFamily="18" charset="2"/>
              </a:rPr>
              <a:t>q</a:t>
            </a:r>
            <a:r>
              <a:rPr lang="en-US" sz="2000" baseline="-25000" dirty="0" err="1" smtClean="0"/>
              <a:t>z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plane</a:t>
            </a:r>
            <a:r>
              <a:rPr lang="en-US" sz="2000" baseline="-25000" dirty="0" smtClean="0"/>
              <a:t> </a:t>
            </a:r>
            <a:r>
              <a:rPr lang="en-US" sz="2000" dirty="0" smtClean="0">
                <a:latin typeface="Symbol" pitchFamily="18" charset="2"/>
              </a:rPr>
              <a:t>   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396875" y="3256824"/>
            <a:ext cx="1828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>
                <a:latin typeface="Symbol" pitchFamily="18" charset="2"/>
              </a:rPr>
              <a:t> 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latin typeface="Symbol" pitchFamily="18" charset="2"/>
              </a:rPr>
              <a:t>   n</a:t>
            </a:r>
            <a:r>
              <a:rPr lang="en-US" sz="2000" baseline="-25000" dirty="0" smtClean="0">
                <a:latin typeface="Symbol" pitchFamily="18" charset="2"/>
              </a:rPr>
              <a:t>m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smtClean="0"/>
              <a:t>+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err="1" smtClean="0">
                <a:latin typeface="Symbol" pitchFamily="18" charset="2"/>
              </a:rPr>
              <a:t>n</a:t>
            </a:r>
            <a:r>
              <a:rPr lang="en-US" sz="2000" baseline="-25000" dirty="0" err="1" smtClean="0">
                <a:latin typeface="Symbol" pitchFamily="18" charset="2"/>
              </a:rPr>
              <a:t>t</a:t>
            </a:r>
            <a:r>
              <a:rPr lang="en-US" sz="2000" dirty="0" smtClean="0">
                <a:latin typeface="Symbol" pitchFamily="18" charset="2"/>
              </a:rPr>
              <a:t> 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2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2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2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2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2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2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2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9" grpId="0"/>
      <p:bldP spid="229391" grpId="0" animBg="1"/>
      <p:bldP spid="229392" grpId="0" animBg="1"/>
      <p:bldP spid="229393" grpId="0" animBg="1"/>
      <p:bldP spid="229394" grpId="0"/>
      <p:bldP spid="229395" grpId="0" animBg="1"/>
      <p:bldP spid="229396" grpId="0"/>
      <p:bldP spid="229397" grpId="0" animBg="1"/>
      <p:bldP spid="229398" grpId="0"/>
      <p:bldP spid="229399" grpId="0" animBg="1"/>
      <p:bldP spid="229400" grpId="0" animBg="1"/>
      <p:bldP spid="229401" grpId="0" animBg="1"/>
      <p:bldP spid="229403" grpId="0"/>
      <p:bldP spid="3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7172" name="Picture 8" descr="fig"/>
          <p:cNvPicPr>
            <a:picLocks noChangeAspect="1" noChangeArrowheads="1"/>
          </p:cNvPicPr>
          <p:nvPr/>
        </p:nvPicPr>
        <p:blipFill>
          <a:blip r:embed="rId2" cstate="print"/>
          <a:srcRect l="60107" t="3826"/>
          <a:stretch>
            <a:fillRect/>
          </a:stretch>
        </p:blipFill>
        <p:spPr bwMode="auto">
          <a:xfrm>
            <a:off x="4724399" y="12700"/>
            <a:ext cx="4038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WordArt 5"/>
          <p:cNvSpPr>
            <a:spLocks noChangeArrowheads="1" noChangeShapeType="1" noTextEdit="1"/>
          </p:cNvSpPr>
          <p:nvPr/>
        </p:nvSpPr>
        <p:spPr bwMode="auto">
          <a:xfrm>
            <a:off x="165100" y="410998"/>
            <a:ext cx="3479800" cy="5446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Neutrinos and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7391400" y="55626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Maltoni</a:t>
            </a:r>
            <a:endParaRPr lang="en-US" dirty="0"/>
          </a:p>
        </p:txBody>
      </p:sp>
      <p:sp>
        <p:nvSpPr>
          <p:cNvPr id="7178" name="TextBox 9"/>
          <p:cNvSpPr txBox="1">
            <a:spLocks noChangeArrowheads="1"/>
          </p:cNvSpPr>
          <p:nvPr/>
        </p:nvSpPr>
        <p:spPr bwMode="auto">
          <a:xfrm>
            <a:off x="192314" y="2006600"/>
            <a:ext cx="28804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Normal mass ordering</a:t>
            </a:r>
            <a:endParaRPr lang="en-US" sz="2000" dirty="0"/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186366" y="946291"/>
            <a:ext cx="3314700" cy="651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antineutrinos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9914" y="4684931"/>
            <a:ext cx="2144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 resonances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55769" y="5264338"/>
            <a:ext cx="3897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For inverted mass hierarchy the high energy parts of the diagrams E &gt; 1 </a:t>
            </a:r>
            <a:r>
              <a:rPr lang="en-IE" sz="2000" dirty="0" err="1" smtClean="0"/>
              <a:t>GeV</a:t>
            </a:r>
            <a:r>
              <a:rPr lang="en-IE" sz="2000" dirty="0" smtClean="0"/>
              <a:t> interchange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318000" y="879475"/>
            <a:ext cx="53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10</a:t>
            </a:r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457700" y="1803400"/>
            <a:ext cx="40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4287146" y="2984500"/>
            <a:ext cx="564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0.1</a:t>
            </a:r>
            <a:endParaRPr lang="en-IE" dirty="0"/>
          </a:p>
        </p:txBody>
      </p:sp>
      <p:sp>
        <p:nvSpPr>
          <p:cNvPr id="16" name="TextBox 15"/>
          <p:cNvSpPr txBox="1"/>
          <p:nvPr/>
        </p:nvSpPr>
        <p:spPr>
          <a:xfrm>
            <a:off x="4368800" y="4128587"/>
            <a:ext cx="53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10</a:t>
            </a:r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4432300" y="5085834"/>
            <a:ext cx="39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8" name="TextBox 17"/>
          <p:cNvSpPr txBox="1"/>
          <p:nvPr/>
        </p:nvSpPr>
        <p:spPr>
          <a:xfrm>
            <a:off x="4227285" y="6311900"/>
            <a:ext cx="66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0.1</a:t>
            </a:r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3919537" y="41666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E, </a:t>
            </a:r>
            <a:r>
              <a:rPr lang="en-IE" dirty="0" err="1" smtClean="0"/>
              <a:t>GeV</a:t>
            </a:r>
            <a:endParaRPr lang="en-IE" dirty="0"/>
          </a:p>
        </p:txBody>
      </p:sp>
      <p:sp>
        <p:nvSpPr>
          <p:cNvPr id="20" name="TextBox 19"/>
          <p:cNvSpPr txBox="1"/>
          <p:nvPr/>
        </p:nvSpPr>
        <p:spPr>
          <a:xfrm>
            <a:off x="2509271" y="4317158"/>
            <a:ext cx="1806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Antineutrinos</a:t>
            </a:r>
            <a:endParaRPr lang="en-I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-1245" y="-591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244479" y="212648"/>
            <a:ext cx="4986740" cy="822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Atmospheric neutrino data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9" name="Picture 8" descr="atm9.png"/>
          <p:cNvPicPr>
            <a:picLocks noChangeAspect="1"/>
          </p:cNvPicPr>
          <p:nvPr/>
        </p:nvPicPr>
        <p:blipFill>
          <a:blip r:embed="rId2" cstate="print"/>
          <a:srcRect l="10261" t="4840" r="1710" b="12101"/>
          <a:stretch>
            <a:fillRect/>
          </a:stretch>
        </p:blipFill>
        <p:spPr>
          <a:xfrm>
            <a:off x="244480" y="1172956"/>
            <a:ext cx="5261396" cy="54572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0860" y="1626770"/>
            <a:ext cx="3411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Atmospheric neutrino </a:t>
            </a:r>
          </a:p>
          <a:p>
            <a:r>
              <a:rPr lang="en-IE" sz="2000" dirty="0" smtClean="0"/>
              <a:t>oscillation analysis with </a:t>
            </a:r>
          </a:p>
          <a:p>
            <a:r>
              <a:rPr lang="en-IE" sz="2000" dirty="0" smtClean="0"/>
              <a:t>neutron tagging and an</a:t>
            </a:r>
          </a:p>
          <a:p>
            <a:r>
              <a:rPr lang="en-IE" sz="2000" dirty="0" smtClean="0"/>
              <a:t> expanded </a:t>
            </a:r>
            <a:r>
              <a:rPr lang="en-IE" sz="2000" dirty="0" err="1" smtClean="0"/>
              <a:t>fiducial</a:t>
            </a:r>
            <a:r>
              <a:rPr lang="en-IE" sz="2000" dirty="0" smtClean="0"/>
              <a:t> volume </a:t>
            </a:r>
          </a:p>
          <a:p>
            <a:r>
              <a:rPr lang="en-IE" sz="2000" dirty="0" smtClean="0"/>
              <a:t>in Super-</a:t>
            </a:r>
            <a:r>
              <a:rPr lang="en-IE" sz="2000" dirty="0" err="1" smtClean="0"/>
              <a:t>Kamiokande</a:t>
            </a:r>
            <a:r>
              <a:rPr lang="en-IE" sz="2000" dirty="0" smtClean="0"/>
              <a:t> I-V</a:t>
            </a:r>
            <a:endParaRPr lang="en-IE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81825" y="212648"/>
            <a:ext cx="2626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Super-</a:t>
            </a:r>
            <a:r>
              <a:rPr lang="en-IE" i="1" dirty="0" err="1" smtClean="0">
                <a:solidFill>
                  <a:srgbClr val="FF0000"/>
                </a:solidFill>
              </a:rPr>
              <a:t>Kamiokande</a:t>
            </a:r>
            <a:endParaRPr lang="en-IE" i="1" dirty="0" smtClean="0">
              <a:solidFill>
                <a:srgbClr val="FF0000"/>
              </a:solidFill>
            </a:endParaRPr>
          </a:p>
          <a:p>
            <a:r>
              <a:rPr lang="en-IE" i="1" dirty="0" smtClean="0">
                <a:solidFill>
                  <a:srgbClr val="FF0000"/>
                </a:solidFill>
              </a:rPr>
              <a:t>Coll., T. </a:t>
            </a:r>
            <a:r>
              <a:rPr lang="en-IE" i="1" dirty="0" err="1" smtClean="0">
                <a:solidFill>
                  <a:srgbClr val="FF0000"/>
                </a:solidFill>
              </a:rPr>
              <a:t>Wester</a:t>
            </a:r>
            <a:r>
              <a:rPr lang="en-IE" i="1" dirty="0" smtClean="0">
                <a:solidFill>
                  <a:srgbClr val="FF0000"/>
                </a:solidFill>
              </a:rPr>
              <a:t> et al.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2311.05105 [hep-ex]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-1245" y="-5919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244479" y="212648"/>
            <a:ext cx="3751564" cy="822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Oscillation analysis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12" name="Picture 11" descr="atm2.png"/>
          <p:cNvPicPr>
            <a:picLocks noChangeAspect="1"/>
          </p:cNvPicPr>
          <p:nvPr/>
        </p:nvPicPr>
        <p:blipFill>
          <a:blip r:embed="rId2" cstate="print"/>
          <a:srcRect l="11971" t="2420" b="55664"/>
          <a:stretch>
            <a:fillRect/>
          </a:stretch>
        </p:blipFill>
        <p:spPr>
          <a:xfrm>
            <a:off x="976494" y="1034727"/>
            <a:ext cx="5743280" cy="2547889"/>
          </a:xfrm>
          <a:prstGeom prst="rect">
            <a:avLst/>
          </a:prstGeom>
        </p:spPr>
      </p:pic>
      <p:pic>
        <p:nvPicPr>
          <p:cNvPr id="14" name="Picture 13" descr="atm1.png"/>
          <p:cNvPicPr>
            <a:picLocks noChangeAspect="1"/>
          </p:cNvPicPr>
          <p:nvPr/>
        </p:nvPicPr>
        <p:blipFill>
          <a:blip r:embed="rId3" cstate="print"/>
          <a:srcRect l="66698" t="2420" r="3420" b="60504"/>
          <a:stretch>
            <a:fillRect/>
          </a:stretch>
        </p:blipFill>
        <p:spPr>
          <a:xfrm>
            <a:off x="808060" y="3615070"/>
            <a:ext cx="2815828" cy="230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1311275" y="250371"/>
            <a:ext cx="5746524" cy="8631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Atmospheric neutrinos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latin typeface="Arial Black"/>
            </a:endParaRPr>
          </a:p>
        </p:txBody>
      </p:sp>
      <p:pic>
        <p:nvPicPr>
          <p:cNvPr id="6" name="Picture 5" descr="SK-energys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742" y="1665517"/>
            <a:ext cx="4147457" cy="4626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7687" y="3374571"/>
            <a:ext cx="3722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Measured flux spectra,</a:t>
            </a:r>
          </a:p>
          <a:p>
            <a:r>
              <a:rPr lang="en-IE" dirty="0" smtClean="0"/>
              <a:t> using all SK I-IV data, </a:t>
            </a:r>
          </a:p>
          <a:p>
            <a:r>
              <a:rPr lang="en-IE" dirty="0" smtClean="0"/>
              <a:t>Error bars  include all statistical </a:t>
            </a:r>
          </a:p>
          <a:p>
            <a:r>
              <a:rPr lang="en-IE" dirty="0" smtClean="0"/>
              <a:t>and systematic errors.  </a:t>
            </a:r>
          </a:p>
          <a:p>
            <a:r>
              <a:rPr lang="en-IE" dirty="0" smtClean="0"/>
              <a:t>Lines:  the HKKM11 </a:t>
            </a:r>
          </a:p>
          <a:p>
            <a:r>
              <a:rPr lang="en-IE" dirty="0" smtClean="0"/>
              <a:t>(Honda, et al 2011)   </a:t>
            </a:r>
          </a:p>
          <a:p>
            <a:r>
              <a:rPr lang="en-IE" dirty="0" smtClean="0"/>
              <a:t>model with (solid) and without </a:t>
            </a:r>
          </a:p>
          <a:p>
            <a:r>
              <a:rPr lang="en-IE" dirty="0" smtClean="0"/>
              <a:t>(dashed) neutrino oscillation.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9543" y="1113517"/>
            <a:ext cx="2503713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Energy dependence (integrated over </a:t>
            </a:r>
          </a:p>
          <a:p>
            <a:r>
              <a:rPr lang="en-IE" sz="2000" dirty="0" smtClean="0"/>
              <a:t>the zenith angles)</a:t>
            </a:r>
            <a:endParaRPr lang="en-IE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00742" y="1209097"/>
            <a:ext cx="230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Oscillation effects</a:t>
            </a:r>
            <a:endParaRPr lang="en-IE" dirty="0"/>
          </a:p>
        </p:txBody>
      </p:sp>
      <p:sp>
        <p:nvSpPr>
          <p:cNvPr id="10" name="Down Arrow 9"/>
          <p:cNvSpPr/>
          <p:nvPr/>
        </p:nvSpPr>
        <p:spPr bwMode="auto">
          <a:xfrm>
            <a:off x="1267731" y="1567543"/>
            <a:ext cx="365125" cy="326571"/>
          </a:xfrm>
          <a:prstGeom prst="down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5607" name="WordArt 8"/>
          <p:cNvSpPr>
            <a:spLocks noChangeArrowheads="1" noChangeShapeType="1" noTextEdit="1"/>
          </p:cNvSpPr>
          <p:nvPr/>
        </p:nvSpPr>
        <p:spPr bwMode="auto">
          <a:xfrm>
            <a:off x="398460" y="404037"/>
            <a:ext cx="4859340" cy="8174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Atmospheric neutrinos: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IceCube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latin typeface="Arial Black"/>
            </a:endParaRPr>
          </a:p>
        </p:txBody>
      </p:sp>
      <p:pic>
        <p:nvPicPr>
          <p:cNvPr id="5" name="Picture 4" descr="atmspec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4444" y="1412875"/>
            <a:ext cx="432054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5027" y="5558155"/>
            <a:ext cx="3853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err="1" smtClean="0">
                <a:solidFill>
                  <a:srgbClr val="FF0000"/>
                </a:solidFill>
              </a:rPr>
              <a:t>IceCube</a:t>
            </a:r>
            <a:r>
              <a:rPr lang="en-IE" i="1" dirty="0" smtClean="0">
                <a:solidFill>
                  <a:srgbClr val="FF0000"/>
                </a:solidFill>
              </a:rPr>
              <a:t> Collaboration (</a:t>
            </a:r>
            <a:r>
              <a:rPr lang="en-IE" i="1" dirty="0" err="1" smtClean="0">
                <a:solidFill>
                  <a:srgbClr val="FF0000"/>
                </a:solidFill>
              </a:rPr>
              <a:t>Aartsen</a:t>
            </a:r>
            <a:r>
              <a:rPr lang="en-IE" i="1" dirty="0" smtClean="0">
                <a:solidFill>
                  <a:srgbClr val="FF0000"/>
                </a:solidFill>
              </a:rPr>
              <a:t>, M.G. et al.) </a:t>
            </a:r>
            <a:r>
              <a:rPr lang="en-IE" i="1" dirty="0" err="1" smtClean="0">
                <a:solidFill>
                  <a:srgbClr val="FF0000"/>
                </a:solidFill>
              </a:rPr>
              <a:t>Phys.Rev</a:t>
            </a:r>
            <a:r>
              <a:rPr lang="en-IE" i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D91 (2015) 122004 arXiv:1504.03753 [</a:t>
            </a:r>
            <a:r>
              <a:rPr lang="en-IE" i="1" dirty="0" err="1" smtClean="0">
                <a:solidFill>
                  <a:srgbClr val="FF0000"/>
                </a:solidFill>
              </a:rPr>
              <a:t>astro-ph.HE</a:t>
            </a:r>
            <a:r>
              <a:rPr lang="en-IE" i="1" dirty="0" smtClean="0">
                <a:solidFill>
                  <a:srgbClr val="FF0000"/>
                </a:solidFill>
              </a:rPr>
              <a:t>] </a:t>
            </a:r>
            <a:endParaRPr lang="en-IE" i="1" dirty="0">
              <a:solidFill>
                <a:srgbClr val="FF0000"/>
              </a:solidFill>
            </a:endParaRPr>
          </a:p>
        </p:txBody>
      </p:sp>
      <p:pic>
        <p:nvPicPr>
          <p:cNvPr id="7" name="Picture 6" descr="sk_flux_summar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106" y="1356270"/>
            <a:ext cx="4107180" cy="4201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8" name="Picture 81" descr="deep_c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8" y="1545770"/>
            <a:ext cx="4626428" cy="520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126980" name="WordArt 5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3124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Ice Cube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3581400" y="1066800"/>
            <a:ext cx="2906486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Deep Core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3879938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Precision</a:t>
            </a:r>
          </a:p>
          <a:p>
            <a:r>
              <a:rPr lang="en-US" sz="1600" dirty="0" err="1" smtClean="0"/>
              <a:t>IceCube</a:t>
            </a:r>
            <a:endParaRPr lang="en-US" sz="1600" dirty="0" smtClean="0"/>
          </a:p>
          <a:p>
            <a:r>
              <a:rPr lang="en-US" sz="1600" dirty="0" smtClean="0"/>
              <a:t>Next</a:t>
            </a:r>
          </a:p>
          <a:p>
            <a:r>
              <a:rPr lang="en-US" sz="1600" dirty="0" smtClean="0"/>
              <a:t>Generation</a:t>
            </a:r>
          </a:p>
          <a:p>
            <a:r>
              <a:rPr lang="en-US" sz="1600" dirty="0" smtClean="0"/>
              <a:t>Upgrade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239000" y="666690"/>
            <a:ext cx="12954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100 </a:t>
            </a:r>
            <a:r>
              <a:rPr lang="en-US" sz="2000" dirty="0" err="1" smtClean="0"/>
              <a:t>GeV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239000" y="1447800"/>
            <a:ext cx="16764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10 - 15 </a:t>
            </a:r>
            <a:r>
              <a:rPr lang="en-US" sz="2000" dirty="0" err="1" smtClean="0"/>
              <a:t>GeV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518914" y="3479828"/>
            <a:ext cx="1371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1 - 3 </a:t>
            </a:r>
            <a:r>
              <a:rPr lang="en-US" sz="2000" dirty="0" err="1" smtClean="0"/>
              <a:t>GeV</a:t>
            </a:r>
            <a:endParaRPr lang="en-US" sz="2000" dirty="0"/>
          </a:p>
        </p:txBody>
      </p:sp>
      <p:sp>
        <p:nvSpPr>
          <p:cNvPr id="20" name="WordArt 5"/>
          <p:cNvSpPr>
            <a:spLocks noChangeArrowheads="1" noChangeShapeType="1" noTextEdit="1"/>
          </p:cNvSpPr>
          <p:nvPr/>
        </p:nvSpPr>
        <p:spPr bwMode="auto">
          <a:xfrm rot="20744602">
            <a:off x="6020301" y="1833242"/>
            <a:ext cx="2437395" cy="8215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Antares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7" name="WordArt 5"/>
          <p:cNvSpPr>
            <a:spLocks noChangeArrowheads="1" noChangeShapeType="1" noTextEdit="1"/>
          </p:cNvSpPr>
          <p:nvPr/>
        </p:nvSpPr>
        <p:spPr bwMode="auto">
          <a:xfrm rot="497208">
            <a:off x="5273429" y="5262077"/>
            <a:ext cx="1974458" cy="8215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Baikal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58606" y="206820"/>
            <a:ext cx="7489989" cy="10894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DeepCore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 oscillation result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1742" y="5446263"/>
            <a:ext cx="406626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ymbol" pitchFamily="18" charset="2"/>
              </a:rPr>
              <a:t>D</a:t>
            </a:r>
            <a:r>
              <a:rPr lang="en-IE" dirty="0" smtClean="0"/>
              <a:t>m</a:t>
            </a:r>
            <a:r>
              <a:rPr lang="en-IE" baseline="-25000" dirty="0" smtClean="0"/>
              <a:t>32</a:t>
            </a:r>
            <a:r>
              <a:rPr lang="en-IE" baseline="30000" dirty="0" smtClean="0"/>
              <a:t>2</a:t>
            </a:r>
            <a:r>
              <a:rPr lang="en-IE" dirty="0" smtClean="0"/>
              <a:t> =  (2.72 +0.19/−0.20) </a:t>
            </a:r>
            <a:r>
              <a:rPr lang="en-US" dirty="0" smtClean="0"/>
              <a:t>10</a:t>
            </a:r>
            <a:r>
              <a:rPr lang="en-US" baseline="30000" dirty="0" smtClean="0"/>
              <a:t>-3</a:t>
            </a:r>
            <a:r>
              <a:rPr lang="en-US" dirty="0" smtClean="0"/>
              <a:t> eV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r>
              <a:rPr lang="en-IE" dirty="0" smtClean="0"/>
              <a:t> </a:t>
            </a:r>
            <a:r>
              <a:rPr lang="en-US" dirty="0" smtClean="0"/>
              <a:t>sin</a:t>
            </a:r>
            <a:r>
              <a:rPr lang="en-US" baseline="30000" dirty="0" smtClean="0"/>
              <a:t>2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25000" dirty="0" smtClean="0">
                <a:latin typeface="Times New Roman" pitchFamily="18" charset="0"/>
              </a:rPr>
              <a:t>23 </a:t>
            </a:r>
            <a:r>
              <a:rPr lang="en-US" dirty="0" smtClean="0"/>
              <a:t>=</a:t>
            </a:r>
            <a:r>
              <a:rPr lang="en-IE" dirty="0" smtClean="0"/>
              <a:t>  0.53 +0.09/−0.12      (NO) 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4691742" y="6092594"/>
            <a:ext cx="445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compatible and comparable in precision </a:t>
            </a:r>
          </a:p>
          <a:p>
            <a:r>
              <a:rPr lang="en-IE" dirty="0" smtClean="0"/>
              <a:t>with accelerator experiments</a:t>
            </a:r>
            <a:endParaRPr lang="en-IE" dirty="0"/>
          </a:p>
        </p:txBody>
      </p:sp>
      <p:pic>
        <p:nvPicPr>
          <p:cNvPr id="10" name="Picture 9" descr="icecube_osc2014_data_mc_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346" y="1478272"/>
            <a:ext cx="3840480" cy="3291840"/>
          </a:xfrm>
          <a:prstGeom prst="rect">
            <a:avLst/>
          </a:prstGeom>
        </p:spPr>
      </p:pic>
      <p:pic>
        <p:nvPicPr>
          <p:cNvPr id="11" name="Picture 10" descr="icecube_osc2014_contour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23842"/>
            <a:ext cx="4389120" cy="3291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607" y="4880191"/>
            <a:ext cx="366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 atmospheric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IE" dirty="0" smtClean="0"/>
              <a:t> disappearance,  </a:t>
            </a:r>
          </a:p>
          <a:p>
            <a:r>
              <a:rPr lang="en-IE" dirty="0" smtClean="0"/>
              <a:t>3 years of data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7830" y="5630929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err="1" smtClean="0">
                <a:solidFill>
                  <a:srgbClr val="FF0000"/>
                </a:solidFill>
              </a:rPr>
              <a:t>IceCube</a:t>
            </a:r>
            <a:r>
              <a:rPr lang="en-IE" i="1" dirty="0" smtClean="0">
                <a:solidFill>
                  <a:srgbClr val="FF0000"/>
                </a:solidFill>
              </a:rPr>
              <a:t> Collaboration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(M.G. </a:t>
            </a:r>
            <a:r>
              <a:rPr lang="en-IE" i="1" dirty="0" err="1" smtClean="0">
                <a:solidFill>
                  <a:srgbClr val="FF0000"/>
                </a:solidFill>
              </a:rPr>
              <a:t>Aartsen</a:t>
            </a:r>
            <a:r>
              <a:rPr lang="en-IE" i="1" dirty="0" smtClean="0">
                <a:solidFill>
                  <a:srgbClr val="FF0000"/>
                </a:solidFill>
              </a:rPr>
              <a:t>  et al.). </a:t>
            </a:r>
            <a:br>
              <a:rPr lang="en-IE" i="1" dirty="0" smtClean="0">
                <a:solidFill>
                  <a:srgbClr val="FF0000"/>
                </a:solidFill>
              </a:rPr>
            </a:br>
            <a:r>
              <a:rPr lang="en-IE" b="1" i="1" dirty="0" smtClean="0">
                <a:solidFill>
                  <a:srgbClr val="FF0000"/>
                </a:solidFill>
              </a:rPr>
              <a:t>arXiv:1410.7227 [hep-ex] |</a:t>
            </a:r>
            <a:r>
              <a:rPr lang="en-IE" i="1" dirty="0" smtClean="0">
                <a:solidFill>
                  <a:srgbClr val="FF0000"/>
                </a:solidFill>
              </a:rPr>
              <a:t> 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708500">
            <a:off x="3358996" y="5086810"/>
            <a:ext cx="1659660" cy="369332"/>
          </a:xfrm>
          <a:prstGeom prst="rect">
            <a:avLst/>
          </a:prstGeom>
          <a:solidFill>
            <a:srgbClr val="0FD7E1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similar to SK</a:t>
            </a:r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-4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 flipV="1">
            <a:off x="3203848" y="1882552"/>
            <a:ext cx="72008" cy="187220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03848" y="2170584"/>
            <a:ext cx="906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50 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9872" y="1346127"/>
            <a:ext cx="39068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115 lines, 20m spaced, </a:t>
            </a:r>
          </a:p>
          <a:p>
            <a:r>
              <a:rPr lang="en-US" sz="2000" dirty="0" smtClean="0"/>
              <a:t>18 DOMs/line, 6m spaced</a:t>
            </a:r>
          </a:p>
          <a:p>
            <a:r>
              <a:rPr lang="en-US" sz="2000" dirty="0" smtClean="0"/>
              <a:t>Instrumented volume ~3.8 </a:t>
            </a:r>
            <a:r>
              <a:rPr lang="en-US" sz="2000" dirty="0"/>
              <a:t>Mt, </a:t>
            </a:r>
            <a:endParaRPr lang="en-US" sz="2000" dirty="0" smtClean="0"/>
          </a:p>
          <a:p>
            <a:r>
              <a:rPr lang="en-US" sz="2000" dirty="0" smtClean="0"/>
              <a:t>2070 OM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 cstate="print"/>
          <a:srcRect l="52881" t="19747" r="3195" b="26614"/>
          <a:stretch/>
        </p:blipFill>
        <p:spPr>
          <a:xfrm>
            <a:off x="79392" y="2828243"/>
            <a:ext cx="3897186" cy="3578411"/>
          </a:xfrm>
          <a:prstGeom prst="rect">
            <a:avLst/>
          </a:prstGeom>
        </p:spPr>
      </p:pic>
      <p:pic>
        <p:nvPicPr>
          <p:cNvPr id="25" name="Immagine 5" descr="KM3NeT-Telescope-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150"/>
          <a:stretch/>
        </p:blipFill>
        <p:spPr>
          <a:xfrm>
            <a:off x="4219010" y="2112075"/>
            <a:ext cx="4541988" cy="32515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ZoneTexte 25"/>
          <p:cNvSpPr txBox="1"/>
          <p:nvPr/>
        </p:nvSpPr>
        <p:spPr>
          <a:xfrm>
            <a:off x="4438942" y="5364480"/>
            <a:ext cx="31309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31 3” PMTs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Digital photon counting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Directional information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Wide angle view</a:t>
            </a:r>
          </a:p>
        </p:txBody>
      </p:sp>
      <p:sp>
        <p:nvSpPr>
          <p:cNvPr id="17" name="WordArt 4"/>
          <p:cNvSpPr>
            <a:spLocks noChangeArrowheads="1" noChangeShapeType="1" noTextEdit="1"/>
          </p:cNvSpPr>
          <p:nvPr/>
        </p:nvSpPr>
        <p:spPr bwMode="auto">
          <a:xfrm>
            <a:off x="281940" y="244067"/>
            <a:ext cx="2054151" cy="8113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ORCA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18" name="Picture 17" descr="orca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0358" y="16193"/>
            <a:ext cx="1645920" cy="1741755"/>
          </a:xfrm>
          <a:prstGeom prst="rect">
            <a:avLst/>
          </a:prstGeom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2376462" y="232812"/>
            <a:ext cx="34553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Oscillation  Research with  </a:t>
            </a:r>
          </a:p>
          <a:p>
            <a:r>
              <a:rPr lang="en-US" sz="2000" dirty="0" err="1" smtClean="0"/>
              <a:t>Cosmics</a:t>
            </a:r>
            <a:r>
              <a:rPr lang="en-US" sz="2000" dirty="0" smtClean="0"/>
              <a:t> in the Abyss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3747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18" name="WordArt 4"/>
          <p:cNvSpPr>
            <a:spLocks noChangeArrowheads="1" noChangeShapeType="1" noTextEdit="1"/>
          </p:cNvSpPr>
          <p:nvPr/>
        </p:nvSpPr>
        <p:spPr bwMode="auto">
          <a:xfrm>
            <a:off x="371144" y="349593"/>
            <a:ext cx="5157785" cy="9622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Sensitivity to mass ordering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5" name="Picture 4" descr="JUNOORCA1.png"/>
          <p:cNvPicPr>
            <a:picLocks noChangeAspect="1"/>
          </p:cNvPicPr>
          <p:nvPr/>
        </p:nvPicPr>
        <p:blipFill>
          <a:blip r:embed="rId2" cstate="print"/>
          <a:srcRect l="30784" b="29042"/>
          <a:stretch>
            <a:fillRect/>
          </a:stretch>
        </p:blipFill>
        <p:spPr>
          <a:xfrm>
            <a:off x="1040292" y="1412875"/>
            <a:ext cx="5309708" cy="3212288"/>
          </a:xfrm>
          <a:prstGeom prst="rect">
            <a:avLst/>
          </a:prstGeom>
        </p:spPr>
      </p:pic>
      <p:pic>
        <p:nvPicPr>
          <p:cNvPr id="6" name="Picture 5" descr="Legend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8079" y="4929963"/>
            <a:ext cx="3572540" cy="636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487392" y="302824"/>
            <a:ext cx="5296720" cy="9229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Reactor neutrino legacy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126" y="1818167"/>
            <a:ext cx="588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Discovery of neutrinos 1953 – 56 </a:t>
            </a:r>
            <a:r>
              <a:rPr lang="en-IE" sz="2000" dirty="0" err="1" smtClean="0"/>
              <a:t>Reines</a:t>
            </a:r>
            <a:r>
              <a:rPr lang="en-IE" sz="2000" dirty="0" smtClean="0"/>
              <a:t>-Cowan</a:t>
            </a:r>
            <a:endParaRPr lang="en-IE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87392" y="2228910"/>
            <a:ext cx="4095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Study of neutrino interactions</a:t>
            </a:r>
            <a:endParaRPr lang="en-IE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87392" y="3483532"/>
            <a:ext cx="6625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Bounds on new physics  (magnetic moments, NSI, etc)</a:t>
            </a:r>
            <a:endParaRPr lang="en-IE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7192" y="2628198"/>
            <a:ext cx="8048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Discovery of oscillations with LMA (solar) parameters </a:t>
            </a:r>
            <a:r>
              <a:rPr lang="en-IE" sz="2000" dirty="0" err="1" smtClean="0"/>
              <a:t>KamLAND</a:t>
            </a:r>
            <a:r>
              <a:rPr lang="en-IE" sz="2000" dirty="0" smtClean="0"/>
              <a:t> </a:t>
            </a:r>
            <a:endParaRPr lang="en-IE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78458" y="3062156"/>
            <a:ext cx="7187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Discovery of 1-3 mixing  Double CHOOZ RENO </a:t>
            </a:r>
            <a:r>
              <a:rPr lang="en-IE" sz="2000" dirty="0" err="1" smtClean="0"/>
              <a:t>Daya</a:t>
            </a:r>
            <a:r>
              <a:rPr lang="en-IE" sz="2000" dirty="0" smtClean="0"/>
              <a:t> Bay</a:t>
            </a:r>
            <a:endParaRPr lang="en-IE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10356" y="3912767"/>
            <a:ext cx="545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Searches for (bounds on) sterile neutrinos (NEOS, PROSPECT, DANSS, STEREO)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576580" y="233680"/>
            <a:ext cx="3416300" cy="7600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INO-ICAL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2320" y="284479"/>
            <a:ext cx="425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i="1" dirty="0" smtClean="0">
                <a:solidFill>
                  <a:srgbClr val="FF0000"/>
                </a:solidFill>
              </a:rPr>
              <a:t>ICAL Collaboration (Ahmed </a:t>
            </a:r>
            <a:r>
              <a:rPr lang="en-IE" sz="1600" i="1" dirty="0" err="1" smtClean="0">
                <a:solidFill>
                  <a:srgbClr val="FF0000"/>
                </a:solidFill>
              </a:rPr>
              <a:t>Shakeel</a:t>
            </a:r>
            <a:r>
              <a:rPr lang="en-IE" sz="1600" i="1" dirty="0" smtClean="0">
                <a:solidFill>
                  <a:srgbClr val="FF0000"/>
                </a:solidFill>
              </a:rPr>
              <a:t> et al.) arXiv:1505.07380 [</a:t>
            </a:r>
            <a:r>
              <a:rPr lang="en-IE" sz="1600" i="1" dirty="0" err="1" smtClean="0">
                <a:solidFill>
                  <a:srgbClr val="FF0000"/>
                </a:solidFill>
              </a:rPr>
              <a:t>physics.ins-det</a:t>
            </a:r>
            <a:r>
              <a:rPr lang="en-IE" sz="1600" i="1" dirty="0" smtClean="0">
                <a:solidFill>
                  <a:srgbClr val="FF0000"/>
                </a:solidFill>
              </a:rPr>
              <a:t>] </a:t>
            </a:r>
            <a:endParaRPr lang="en-IE" sz="1600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intro_mag-coi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591" y="1767839"/>
            <a:ext cx="6080449" cy="31774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430" y="1089709"/>
            <a:ext cx="675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The  50 </a:t>
            </a:r>
            <a:r>
              <a:rPr lang="en-IE" dirty="0" err="1" smtClean="0"/>
              <a:t>kt</a:t>
            </a:r>
            <a:r>
              <a:rPr lang="en-IE" dirty="0" smtClean="0"/>
              <a:t> magnetized iron calorimeter (ICAL) detector at the India-based Neutrino Observatory (INO) </a:t>
            </a:r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198430" y="5071096"/>
            <a:ext cx="8173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Energy and direction of the </a:t>
            </a:r>
            <a:r>
              <a:rPr lang="en-IE" sz="2000" dirty="0" err="1" smtClean="0"/>
              <a:t>muons</a:t>
            </a:r>
            <a:r>
              <a:rPr lang="en-IE" sz="2000" dirty="0" smtClean="0"/>
              <a:t>; energy of multi-</a:t>
            </a:r>
            <a:r>
              <a:rPr lang="en-IE" sz="2000" dirty="0" err="1" smtClean="0"/>
              <a:t>GeV</a:t>
            </a:r>
            <a:r>
              <a:rPr lang="en-IE" sz="2000" dirty="0" smtClean="0"/>
              <a:t> hadrons;</a:t>
            </a:r>
            <a:endParaRPr lang="en-IE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67951" y="5754922"/>
            <a:ext cx="8945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The energy and zenith angle dependence of the atmospheric neutrinos </a:t>
            </a:r>
          </a:p>
          <a:p>
            <a:r>
              <a:rPr lang="en-IE" sz="2000" dirty="0" smtClean="0"/>
              <a:t>in the multi-</a:t>
            </a:r>
            <a:r>
              <a:rPr lang="en-IE" sz="2000" dirty="0" err="1" smtClean="0"/>
              <a:t>GeV</a:t>
            </a:r>
            <a:r>
              <a:rPr lang="en-IE" sz="2000" dirty="0" smtClean="0"/>
              <a:t> range.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67951" y="5354812"/>
            <a:ext cx="2158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charge of </a:t>
            </a:r>
            <a:r>
              <a:rPr lang="en-IE" sz="2000" dirty="0" err="1" smtClean="0"/>
              <a:t>muon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626860" y="4135120"/>
            <a:ext cx="206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Resistive plate </a:t>
            </a:r>
          </a:p>
          <a:p>
            <a:r>
              <a:rPr lang="en-IE" sz="2000" dirty="0" smtClean="0"/>
              <a:t>chambers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1341120" y="170113"/>
            <a:ext cx="6417343" cy="9499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Race for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the mass hierarchy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6" name="Picture 5" descr="mh-se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1275" y="1295912"/>
            <a:ext cx="6931611" cy="45616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1528" y="1175044"/>
            <a:ext cx="103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P. Coyle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9799" y="1690567"/>
            <a:ext cx="33279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Supernova neutrino burst</a:t>
            </a:r>
            <a:endParaRPr lang="en-I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32772" name="WordArt 5"/>
          <p:cNvSpPr>
            <a:spLocks noChangeArrowheads="1" noChangeShapeType="1" noTextEdit="1"/>
          </p:cNvSpPr>
          <p:nvPr/>
        </p:nvSpPr>
        <p:spPr bwMode="auto">
          <a:xfrm>
            <a:off x="462280" y="218440"/>
            <a:ext cx="7696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Enormous physics potential</a:t>
            </a: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 rot="-302283">
            <a:off x="685800" y="1503680"/>
            <a:ext cx="3648075" cy="396875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Energy range: 0.01 – 10</a:t>
            </a:r>
            <a:r>
              <a:rPr lang="en-US" sz="2000" baseline="30000"/>
              <a:t>5</a:t>
            </a:r>
            <a:r>
              <a:rPr lang="en-US" sz="2000"/>
              <a:t>  GeV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1825308" y="1950085"/>
            <a:ext cx="2995612" cy="396875"/>
          </a:xfrm>
          <a:prstGeom prst="rect">
            <a:avLst/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Baselines: 0 – 13000 km</a:t>
            </a:r>
          </a:p>
        </p:txBody>
      </p:sp>
      <p:sp>
        <p:nvSpPr>
          <p:cNvPr id="32775" name="Text Box 8"/>
          <p:cNvSpPr txBox="1">
            <a:spLocks noChangeArrowheads="1"/>
          </p:cNvSpPr>
          <p:nvPr/>
        </p:nvSpPr>
        <p:spPr bwMode="auto">
          <a:xfrm rot="219716">
            <a:off x="2689225" y="2402840"/>
            <a:ext cx="3711575" cy="396875"/>
          </a:xfrm>
          <a:prstGeom prst="rect">
            <a:avLst/>
          </a:prstGeom>
          <a:solidFill>
            <a:srgbClr val="FF66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Matter effects:  3 – 15 g/cm</a:t>
            </a:r>
            <a:r>
              <a:rPr lang="en-US" sz="2000" baseline="30000" dirty="0"/>
              <a:t>3</a:t>
            </a:r>
            <a:endParaRPr lang="en-US" sz="2000" dirty="0"/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 rot="-274243">
            <a:off x="2204091" y="2895282"/>
            <a:ext cx="3122612" cy="396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Flavor content </a:t>
            </a:r>
            <a:r>
              <a:rPr lang="en-US" sz="2000" dirty="0" err="1"/>
              <a:t>nue</a:t>
            </a:r>
            <a:r>
              <a:rPr lang="en-US" sz="2000" dirty="0"/>
              <a:t>, </a:t>
            </a:r>
            <a:r>
              <a:rPr lang="en-US" sz="2000" dirty="0" err="1"/>
              <a:t>numu</a:t>
            </a:r>
            <a:endParaRPr lang="en-US" sz="2000" dirty="0"/>
          </a:p>
        </p:txBody>
      </p:sp>
      <p:sp>
        <p:nvSpPr>
          <p:cNvPr id="32777" name="Text Box 10"/>
          <p:cNvSpPr txBox="1">
            <a:spLocks noChangeArrowheads="1"/>
          </p:cNvSpPr>
          <p:nvPr/>
        </p:nvSpPr>
        <p:spPr bwMode="auto">
          <a:xfrm rot="21379921">
            <a:off x="3297238" y="3169285"/>
            <a:ext cx="3255962" cy="396875"/>
          </a:xfrm>
          <a:prstGeom prst="rect">
            <a:avLst/>
          </a:prstGeom>
          <a:solidFill>
            <a:srgbClr val="FF9933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Lepton number nu - </a:t>
            </a:r>
            <a:r>
              <a:rPr lang="en-US" sz="2000" dirty="0" err="1"/>
              <a:t>antinu</a:t>
            </a:r>
            <a:endParaRPr lang="en-US" sz="2000" dirty="0"/>
          </a:p>
        </p:txBody>
      </p:sp>
      <p:sp>
        <p:nvSpPr>
          <p:cNvPr id="32778" name="Text Box 13"/>
          <p:cNvSpPr txBox="1">
            <a:spLocks noChangeArrowheads="1"/>
          </p:cNvSpPr>
          <p:nvPr/>
        </p:nvSpPr>
        <p:spPr bwMode="auto">
          <a:xfrm>
            <a:off x="1371600" y="4876800"/>
            <a:ext cx="4167188" cy="400050"/>
          </a:xfrm>
          <a:prstGeom prst="rect">
            <a:avLst/>
          </a:prstGeom>
          <a:solidFill>
            <a:srgbClr val="FF66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Discovery of neutrino oscillations</a:t>
            </a:r>
          </a:p>
        </p:txBody>
      </p:sp>
      <p:sp>
        <p:nvSpPr>
          <p:cNvPr id="32779" name="Text Box 14"/>
          <p:cNvSpPr txBox="1">
            <a:spLocks noChangeArrowheads="1"/>
          </p:cNvSpPr>
          <p:nvPr/>
        </p:nvSpPr>
        <p:spPr bwMode="auto">
          <a:xfrm>
            <a:off x="1371600" y="5257800"/>
            <a:ext cx="5824538" cy="400050"/>
          </a:xfrm>
          <a:prstGeom prst="rect">
            <a:avLst/>
          </a:prstGeom>
          <a:solidFill>
            <a:srgbClr val="00FF00"/>
          </a:solidFill>
          <a:ln w="952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Measurements of 2-3 mixing and mass splitting</a:t>
            </a:r>
          </a:p>
        </p:txBody>
      </p:sp>
      <p:sp>
        <p:nvSpPr>
          <p:cNvPr id="32780" name="WordArt 18"/>
          <p:cNvSpPr>
            <a:spLocks noChangeArrowheads="1" noChangeShapeType="1" noTextEdit="1"/>
          </p:cNvSpPr>
          <p:nvPr/>
        </p:nvSpPr>
        <p:spPr bwMode="auto">
          <a:xfrm>
            <a:off x="609600" y="4038600"/>
            <a:ext cx="3733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Achievements:</a:t>
            </a:r>
          </a:p>
        </p:txBody>
      </p:sp>
      <p:sp>
        <p:nvSpPr>
          <p:cNvPr id="32781" name="Text Box 20"/>
          <p:cNvSpPr txBox="1">
            <a:spLocks noChangeArrowheads="1"/>
          </p:cNvSpPr>
          <p:nvPr/>
        </p:nvSpPr>
        <p:spPr bwMode="auto">
          <a:xfrm>
            <a:off x="5410200" y="1644650"/>
            <a:ext cx="37242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is not completely explored </a:t>
            </a:r>
          </a:p>
          <a:p>
            <a:r>
              <a:rPr lang="en-US"/>
              <a:t>and largely unused</a:t>
            </a:r>
          </a:p>
        </p:txBody>
      </p:sp>
      <p:sp>
        <p:nvSpPr>
          <p:cNvPr id="32782" name="TextBox 13"/>
          <p:cNvSpPr txBox="1">
            <a:spLocks noChangeArrowheads="1"/>
          </p:cNvSpPr>
          <p:nvPr/>
        </p:nvSpPr>
        <p:spPr bwMode="auto">
          <a:xfrm>
            <a:off x="1371600" y="5657850"/>
            <a:ext cx="5181600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Bounds on new physics</a:t>
            </a:r>
          </a:p>
          <a:p>
            <a:r>
              <a:rPr lang="en-US" dirty="0"/>
              <a:t>  - sterile neutrinos</a:t>
            </a:r>
          </a:p>
          <a:p>
            <a:r>
              <a:rPr lang="en-US" dirty="0"/>
              <a:t>  - non-standards interaction</a:t>
            </a:r>
          </a:p>
          <a:p>
            <a:r>
              <a:rPr lang="en-US" dirty="0"/>
              <a:t>  </a:t>
            </a:r>
            <a:r>
              <a:rPr lang="en-US" dirty="0" smtClean="0"/>
              <a:t>- violation </a:t>
            </a:r>
            <a:r>
              <a:rPr lang="en-US" dirty="0"/>
              <a:t>of fundamental symmetries,  CPT  </a:t>
            </a:r>
          </a:p>
        </p:txBody>
      </p:sp>
      <p:sp>
        <p:nvSpPr>
          <p:cNvPr id="32783" name="TextBox 14"/>
          <p:cNvSpPr txBox="1">
            <a:spLocks noChangeArrowheads="1"/>
          </p:cNvSpPr>
          <p:nvPr/>
        </p:nvSpPr>
        <p:spPr bwMode="auto">
          <a:xfrm>
            <a:off x="6644640" y="2545080"/>
            <a:ext cx="2286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which change with energy and zenith</a:t>
            </a:r>
          </a:p>
          <a:p>
            <a:r>
              <a:rPr lang="en-US" dirty="0"/>
              <a:t>angle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16043" y="3796245"/>
            <a:ext cx="155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BAKSAN</a:t>
            </a:r>
          </a:p>
          <a:p>
            <a:r>
              <a:rPr lang="en-IE" dirty="0" err="1" smtClean="0"/>
              <a:t>Kamiokande</a:t>
            </a:r>
            <a:endParaRPr lang="en-IE" dirty="0" smtClean="0"/>
          </a:p>
          <a:p>
            <a:r>
              <a:rPr lang="en-IE" dirty="0" smtClean="0"/>
              <a:t>MACRO 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25607" name="WordArt 8"/>
          <p:cNvSpPr>
            <a:spLocks noChangeArrowheads="1" noChangeShapeType="1" noTextEdit="1"/>
          </p:cNvSpPr>
          <p:nvPr/>
        </p:nvSpPr>
        <p:spPr bwMode="auto">
          <a:xfrm>
            <a:off x="1050926" y="310197"/>
            <a:ext cx="2895902" cy="1108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Future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latin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3536" y="1435390"/>
            <a:ext cx="279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Matter effects? </a:t>
            </a:r>
            <a:endParaRPr lang="en-IE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58799" y="2846219"/>
            <a:ext cx="27813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3200" dirty="0" smtClean="0"/>
              <a:t>Experiments:</a:t>
            </a:r>
            <a:endParaRPr lang="en-IE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025268" y="3664773"/>
            <a:ext cx="337445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 smtClean="0"/>
              <a:t>SuperKamiokande</a:t>
            </a:r>
            <a:r>
              <a:rPr lang="en-IE" sz="2400" dirty="0" smtClean="0"/>
              <a:t> II</a:t>
            </a:r>
            <a:endParaRPr lang="en-IE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25268" y="4126438"/>
            <a:ext cx="2734310" cy="461665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 smtClean="0"/>
              <a:t>HyperKamiokande</a:t>
            </a:r>
            <a:endParaRPr lang="en-IE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26389" y="3487984"/>
            <a:ext cx="1490822" cy="461665"/>
          </a:xfrm>
          <a:prstGeom prst="rect">
            <a:avLst/>
          </a:prstGeom>
          <a:solidFill>
            <a:srgbClr val="0FD7E1"/>
          </a:solidFill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Ice Cube</a:t>
            </a:r>
            <a:endParaRPr lang="en-IE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020313" y="4625310"/>
            <a:ext cx="2307138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DC + 7 strings</a:t>
            </a:r>
            <a:endParaRPr lang="en-IE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43549" y="4057867"/>
            <a:ext cx="169672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Deep Core</a:t>
            </a:r>
            <a:endParaRPr lang="en-IE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171833" y="5997907"/>
            <a:ext cx="349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Super-PINGU/ORCA</a:t>
            </a:r>
            <a:endParaRPr lang="en-IE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717589" y="5544461"/>
            <a:ext cx="112268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ORCA</a:t>
            </a:r>
            <a:endParaRPr lang="en-IE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433729" y="951210"/>
            <a:ext cx="44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No inconsistencies, problems </a:t>
            </a:r>
            <a:endParaRPr lang="en-IE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810970" y="5313629"/>
            <a:ext cx="1856818" cy="461665"/>
          </a:xfrm>
          <a:prstGeom prst="rect">
            <a:avLst/>
          </a:prstGeom>
          <a:solidFill>
            <a:srgbClr val="BC8F00"/>
          </a:solidFill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ICAL  INO</a:t>
            </a:r>
            <a:endParaRPr lang="en-IE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500282" y="4851964"/>
            <a:ext cx="113709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DUNE</a:t>
            </a:r>
            <a:endParaRPr lang="en-IE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471806" y="261257"/>
            <a:ext cx="4132092" cy="997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Daya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 Bay result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5" name="Picture 4" descr="db4.png"/>
          <p:cNvPicPr>
            <a:picLocks noChangeAspect="1"/>
          </p:cNvPicPr>
          <p:nvPr/>
        </p:nvPicPr>
        <p:blipFill>
          <a:blip r:embed="rId2" cstate="print"/>
          <a:srcRect t="23943" r="4840"/>
          <a:stretch>
            <a:fillRect/>
          </a:stretch>
        </p:blipFill>
        <p:spPr>
          <a:xfrm>
            <a:off x="5945223" y="3596371"/>
            <a:ext cx="2930883" cy="3144920"/>
          </a:xfrm>
          <a:prstGeom prst="rect">
            <a:avLst/>
          </a:prstGeom>
        </p:spPr>
      </p:pic>
      <p:pic>
        <p:nvPicPr>
          <p:cNvPr id="6" name="Picture 5" descr="db3.png"/>
          <p:cNvPicPr>
            <a:picLocks noChangeAspect="1"/>
          </p:cNvPicPr>
          <p:nvPr/>
        </p:nvPicPr>
        <p:blipFill>
          <a:blip r:embed="rId3" cstate="print"/>
          <a:srcRect t="23943" r="7261" b="3420"/>
          <a:stretch>
            <a:fillRect/>
          </a:stretch>
        </p:blipFill>
        <p:spPr>
          <a:xfrm>
            <a:off x="3115344" y="3532572"/>
            <a:ext cx="2840512" cy="3070489"/>
          </a:xfrm>
          <a:prstGeom prst="rect">
            <a:avLst/>
          </a:prstGeom>
        </p:spPr>
      </p:pic>
      <p:pic>
        <p:nvPicPr>
          <p:cNvPr id="7" name="Picture 6" descr="db2.png"/>
          <p:cNvPicPr>
            <a:picLocks noChangeAspect="1"/>
          </p:cNvPicPr>
          <p:nvPr/>
        </p:nvPicPr>
        <p:blipFill>
          <a:blip r:embed="rId4" cstate="print"/>
          <a:srcRect t="23943" r="7261"/>
          <a:stretch>
            <a:fillRect/>
          </a:stretch>
        </p:blipFill>
        <p:spPr>
          <a:xfrm>
            <a:off x="299094" y="3532572"/>
            <a:ext cx="2816250" cy="29763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32774" name="Picture 6" descr="dchoo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86866">
            <a:off x="4675188" y="2983600"/>
            <a:ext cx="419735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9" name="WordArt 11"/>
          <p:cNvSpPr>
            <a:spLocks noChangeArrowheads="1" noChangeShapeType="1" noTextEdit="1"/>
          </p:cNvSpPr>
          <p:nvPr/>
        </p:nvSpPr>
        <p:spPr bwMode="auto">
          <a:xfrm>
            <a:off x="5182638" y="6119100"/>
            <a:ext cx="2525712" cy="412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Double-CHOOZ</a:t>
            </a:r>
          </a:p>
        </p:txBody>
      </p:sp>
      <p:pic>
        <p:nvPicPr>
          <p:cNvPr id="13" name="Picture 5" descr="Daya_Bay_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04" y="1774371"/>
            <a:ext cx="3973353" cy="491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1676643" y="1747811"/>
            <a:ext cx="1815397" cy="590724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Daya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 Bay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15" name="Picture 14" descr="reno-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5324">
            <a:off x="4394423" y="48981"/>
            <a:ext cx="4513784" cy="3124199"/>
          </a:xfrm>
          <a:prstGeom prst="rect">
            <a:avLst/>
          </a:prstGeom>
        </p:spPr>
      </p:pic>
      <p:sp>
        <p:nvSpPr>
          <p:cNvPr id="32775" name="WordArt 7"/>
          <p:cNvSpPr>
            <a:spLocks noChangeArrowheads="1" noChangeShapeType="1" noTextEdit="1"/>
          </p:cNvSpPr>
          <p:nvPr/>
        </p:nvSpPr>
        <p:spPr bwMode="auto">
          <a:xfrm>
            <a:off x="4193197" y="927100"/>
            <a:ext cx="481013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e3</a:t>
            </a:r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182563" y="457200"/>
            <a:ext cx="3964894" cy="955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Measuring 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U</a:t>
            </a:r>
          </a:p>
        </p:txBody>
      </p:sp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7532005" y="134905"/>
            <a:ext cx="1296309" cy="5907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RENO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487393" y="372126"/>
            <a:ext cx="1681650" cy="7260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DANSS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393" y="4642925"/>
            <a:ext cx="8380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a): Confidence levels for 4ν hypothesis at 1σ, 2σ, 3σ, and 4σ obtained using the Feldman-</a:t>
            </a:r>
            <a:r>
              <a:rPr lang="en-IE" dirty="0" err="1" smtClean="0"/>
              <a:t>Cousisns</a:t>
            </a:r>
            <a:r>
              <a:rPr lang="en-IE" dirty="0" smtClean="0"/>
              <a:t> method, the red line corresponds to the 3σ exclusion contour obtained using the Gaussian </a:t>
            </a:r>
            <a:r>
              <a:rPr lang="en-IE" dirty="0" err="1" smtClean="0"/>
              <a:t>CLss</a:t>
            </a:r>
            <a:r>
              <a:rPr lang="en-IE" dirty="0" smtClean="0"/>
              <a:t>​ method; b): 90\% C.L. exclusion area (cyan) obtained with the Gaussian </a:t>
            </a:r>
            <a:r>
              <a:rPr lang="en-IE" dirty="0" err="1" smtClean="0"/>
              <a:t>CLss</a:t>
            </a:r>
            <a:r>
              <a:rPr lang="en-IE" dirty="0" smtClean="0"/>
              <a:t>​ method in comparison with the RAA+GA expectations; c): The same exclusion area in comparison with the BEST results~\cite{BEST, BEST-2022-arxiv} and expected DANSS sensitivity after the upgrade.</a:t>
            </a:r>
            <a:endParaRPr lang="en-IE" dirty="0"/>
          </a:p>
        </p:txBody>
      </p:sp>
      <p:pic>
        <p:nvPicPr>
          <p:cNvPr id="11" name="Picture 10" descr="dan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660" y="1520110"/>
            <a:ext cx="8431619" cy="2711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8865" y="1150778"/>
            <a:ext cx="371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M. </a:t>
            </a:r>
            <a:r>
              <a:rPr lang="en-IE" i="1" dirty="0" err="1" smtClean="0">
                <a:solidFill>
                  <a:srgbClr val="FF0000"/>
                </a:solidFill>
              </a:rPr>
              <a:t>Danilov</a:t>
            </a:r>
            <a:r>
              <a:rPr lang="en-IE" i="1" dirty="0" smtClean="0">
                <a:solidFill>
                  <a:srgbClr val="FF0000"/>
                </a:solidFill>
              </a:rPr>
              <a:t>, 2211.01208 [hep-ex]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15340" y="372126"/>
            <a:ext cx="4742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Detector of the reactor </a:t>
            </a:r>
            <a:r>
              <a:rPr lang="en-IE" dirty="0" err="1" smtClean="0"/>
              <a:t>AntiNeutrino</a:t>
            </a:r>
            <a:r>
              <a:rPr lang="en-IE" dirty="0" smtClean="0"/>
              <a:t> based on Solid </a:t>
            </a:r>
            <a:r>
              <a:rPr lang="en-IE" dirty="0" err="1" smtClean="0"/>
              <a:t>Scintillator</a:t>
            </a:r>
            <a:r>
              <a:rPr lang="en-IE" dirty="0" smtClean="0"/>
              <a:t> 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498017" y="361495"/>
            <a:ext cx="2883129" cy="6145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NEOS &amp; RENO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7" name="Picture 6" descr="neos2.png"/>
          <p:cNvPicPr>
            <a:picLocks noChangeAspect="1"/>
          </p:cNvPicPr>
          <p:nvPr/>
        </p:nvPicPr>
        <p:blipFill>
          <a:blip r:embed="rId2" cstate="print"/>
          <a:srcRect l="2420" t="25653" b="3420"/>
          <a:stretch>
            <a:fillRect/>
          </a:stretch>
        </p:blipFill>
        <p:spPr>
          <a:xfrm>
            <a:off x="4929541" y="1365467"/>
            <a:ext cx="3959284" cy="42236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523" y="1184706"/>
            <a:ext cx="4112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Bounds on oscillation parameters</a:t>
            </a:r>
            <a:endParaRPr lang="en-IE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50874" y="1658671"/>
            <a:ext cx="4136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the RENO and NEOS combined search (black)</a:t>
            </a:r>
            <a:endParaRPr lang="en-I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0875" y="2785174"/>
            <a:ext cx="4306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The best fit values (green circle) :  </a:t>
            </a:r>
            <a:endParaRPr lang="en-I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91688" y="3227816"/>
            <a:ext cx="2404656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</a:t>
            </a:r>
            <a:r>
              <a:rPr lang="en-IE" sz="2000" dirty="0" smtClean="0">
                <a:latin typeface="Symbol" pitchFamily="18" charset="2"/>
              </a:rPr>
              <a:t>D</a:t>
            </a:r>
            <a:r>
              <a:rPr lang="en-IE" sz="2000" dirty="0" smtClean="0"/>
              <a:t>m</a:t>
            </a:r>
            <a:r>
              <a:rPr lang="en-IE" sz="2000" baseline="-25000" dirty="0" smtClean="0"/>
              <a:t>14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 = 2.37 eV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  </a:t>
            </a:r>
            <a:endParaRPr lang="en-IE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546145" y="3227816"/>
            <a:ext cx="2213268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sin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2</a:t>
            </a:r>
            <a:r>
              <a:rPr lang="en-IE" sz="2000" dirty="0" smtClean="0">
                <a:latin typeface="Symbol" pitchFamily="18" charset="2"/>
              </a:rPr>
              <a:t>q</a:t>
            </a:r>
            <a:r>
              <a:rPr lang="en-IE" sz="2000" baseline="-25000" dirty="0" smtClean="0"/>
              <a:t>14</a:t>
            </a:r>
            <a:r>
              <a:rPr lang="en-IE" sz="2000" dirty="0" smtClean="0"/>
              <a:t> = 0.09  </a:t>
            </a:r>
            <a:endParaRPr lang="en-IE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66118" y="3787147"/>
            <a:ext cx="3999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NEOS  90% C.L. (gray shaded),</a:t>
            </a:r>
            <a:endParaRPr lang="en-IE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66119" y="4197890"/>
            <a:ext cx="365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PROSPECT 95% C.L. (red)</a:t>
            </a:r>
            <a:endParaRPr lang="en-IE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44853" y="4576734"/>
            <a:ext cx="296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RENO near/far -blue</a:t>
            </a:r>
            <a:endParaRPr lang="en-IE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466119" y="5017733"/>
            <a:ext cx="3836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RAA (dotted): </a:t>
            </a:r>
            <a:r>
              <a:rPr lang="en-IE" sz="2000" dirty="0" smtClean="0">
                <a:latin typeface="Symbol" pitchFamily="18" charset="2"/>
              </a:rPr>
              <a:t> D</a:t>
            </a:r>
            <a:r>
              <a:rPr lang="en-IE" sz="2000" dirty="0" smtClean="0"/>
              <a:t>m</a:t>
            </a:r>
            <a:r>
              <a:rPr lang="en-IE" sz="2000" baseline="-25000" dirty="0" smtClean="0"/>
              <a:t>14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 = 2.4 eV</a:t>
            </a:r>
            <a:r>
              <a:rPr lang="en-IE" sz="2000" baseline="30000" dirty="0" smtClean="0"/>
              <a:t>2</a:t>
            </a:r>
            <a:endParaRPr lang="en-IE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135561" y="265799"/>
            <a:ext cx="388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NEOS Collaboration  Z. </a:t>
            </a:r>
            <a:r>
              <a:rPr lang="en-IE" i="1" dirty="0" err="1" smtClean="0">
                <a:solidFill>
                  <a:srgbClr val="FF0000"/>
                </a:solidFill>
              </a:rPr>
              <a:t>Atif</a:t>
            </a:r>
            <a:r>
              <a:rPr lang="en-IE" i="1" dirty="0" smtClean="0">
                <a:solidFill>
                  <a:srgbClr val="FF0000"/>
                </a:solidFill>
              </a:rPr>
              <a:t> et al 2011.00896 [hep-ex] </a:t>
            </a:r>
            <a:endParaRPr lang="en-IE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0875" y="5702962"/>
            <a:ext cx="3189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Before: </a:t>
            </a:r>
            <a:r>
              <a:rPr lang="en-IE" sz="2000" dirty="0" err="1" smtClean="0"/>
              <a:t>DayaBay</a:t>
            </a:r>
            <a:r>
              <a:rPr lang="en-IE" sz="2000" dirty="0" smtClean="0"/>
              <a:t>/NEOS:</a:t>
            </a:r>
            <a:endParaRPr lang="en-IE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50874" y="6125459"/>
            <a:ext cx="219527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</a:t>
            </a:r>
            <a:r>
              <a:rPr lang="en-IE" sz="2000" dirty="0" smtClean="0">
                <a:latin typeface="Symbol" pitchFamily="18" charset="2"/>
              </a:rPr>
              <a:t>D</a:t>
            </a:r>
            <a:r>
              <a:rPr lang="en-IE" sz="2000" dirty="0" smtClean="0"/>
              <a:t>m</a:t>
            </a:r>
            <a:r>
              <a:rPr lang="en-IE" sz="2000" baseline="-25000" dirty="0" smtClean="0"/>
              <a:t>14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 = 1.73 eV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  </a:t>
            </a:r>
            <a:endParaRPr lang="en-IE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2546144" y="6114826"/>
            <a:ext cx="211091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 sin</a:t>
            </a:r>
            <a:r>
              <a:rPr lang="en-IE" sz="2000" baseline="30000" dirty="0" smtClean="0"/>
              <a:t>2</a:t>
            </a:r>
            <a:r>
              <a:rPr lang="en-IE" sz="2000" dirty="0" smtClean="0"/>
              <a:t>2</a:t>
            </a:r>
            <a:r>
              <a:rPr lang="en-IE" sz="2000" dirty="0" smtClean="0">
                <a:latin typeface="Symbol" pitchFamily="18" charset="2"/>
              </a:rPr>
              <a:t>q</a:t>
            </a:r>
            <a:r>
              <a:rPr lang="en-IE" sz="2000" baseline="-25000" dirty="0" smtClean="0"/>
              <a:t>14</a:t>
            </a:r>
            <a:r>
              <a:rPr lang="en-IE" sz="2000" dirty="0" smtClean="0"/>
              <a:t> = 0.05  </a:t>
            </a:r>
            <a:endParaRPr lang="en-IE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4897642" y="6093560"/>
            <a:ext cx="242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another wiggle ....</a:t>
            </a:r>
            <a:endParaRPr lang="en-I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-10633" y="-10633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529909" y="350855"/>
            <a:ext cx="4020813" cy="65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STEREO and PROSPECT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5" name="Picture 4" descr="stereo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712" y="1935117"/>
            <a:ext cx="41148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5958" y="350855"/>
            <a:ext cx="405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</a:rPr>
              <a:t>Stereo Collaboration (M. Licciardi ) </a:t>
            </a:r>
          </a:p>
          <a:p>
            <a:r>
              <a:rPr lang="it-IT" i="1" dirty="0" smtClean="0">
                <a:solidFill>
                  <a:srgbClr val="FF0000"/>
                </a:solidFill>
              </a:rPr>
              <a:t>2105.13776 [hep-ex] </a:t>
            </a:r>
            <a:endParaRPr lang="en-IE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prospect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0722" y="1818169"/>
            <a:ext cx="4088797" cy="38277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1276" y="1562986"/>
            <a:ext cx="1123580" cy="40011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Stereo</a:t>
            </a:r>
            <a:endParaRPr lang="en-IE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018028" y="1508700"/>
            <a:ext cx="13928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PROSPECT</a:t>
            </a:r>
            <a:endParaRPr lang="en-IE" dirty="0"/>
          </a:p>
        </p:txBody>
      </p:sp>
      <p:sp>
        <p:nvSpPr>
          <p:cNvPr id="11" name="5-Point Star 10"/>
          <p:cNvSpPr/>
          <p:nvPr/>
        </p:nvSpPr>
        <p:spPr>
          <a:xfrm>
            <a:off x="3551287" y="2211572"/>
            <a:ext cx="191386" cy="148856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5-Point Star 11"/>
          <p:cNvSpPr/>
          <p:nvPr/>
        </p:nvSpPr>
        <p:spPr>
          <a:xfrm>
            <a:off x="7687338" y="2264737"/>
            <a:ext cx="191386" cy="148856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5-Point Star 12"/>
          <p:cNvSpPr/>
          <p:nvPr/>
        </p:nvSpPr>
        <p:spPr>
          <a:xfrm>
            <a:off x="1050925" y="5830184"/>
            <a:ext cx="191386" cy="148856"/>
          </a:xfrm>
          <a:prstGeom prst="star5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Box 13"/>
          <p:cNvSpPr txBox="1"/>
          <p:nvPr/>
        </p:nvSpPr>
        <p:spPr>
          <a:xfrm>
            <a:off x="1403491" y="5745120"/>
            <a:ext cx="219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NEUTRINO-4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-10633" y="-10633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50925" y="955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529909" y="350855"/>
            <a:ext cx="1984691" cy="65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STEREO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195" y="255219"/>
            <a:ext cx="3785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>
                <a:solidFill>
                  <a:srgbClr val="FF0000"/>
                </a:solidFill>
              </a:rPr>
              <a:t>STEREO Collaboration</a:t>
            </a:r>
          </a:p>
          <a:p>
            <a:r>
              <a:rPr lang="en-IE" i="1" dirty="0" smtClean="0">
                <a:solidFill>
                  <a:srgbClr val="FF0000"/>
                </a:solidFill>
              </a:rPr>
              <a:t>H. </a:t>
            </a:r>
            <a:r>
              <a:rPr lang="en-IE" i="1" dirty="0" err="1" smtClean="0">
                <a:solidFill>
                  <a:srgbClr val="FF0000"/>
                </a:solidFill>
              </a:rPr>
              <a:t>Almazán</a:t>
            </a:r>
            <a:r>
              <a:rPr lang="en-IE" i="1" dirty="0" smtClean="0">
                <a:solidFill>
                  <a:srgbClr val="FF0000"/>
                </a:solidFill>
              </a:rPr>
              <a:t> (Nature 613 (2023) 7943, 257, 2210.07664 [hep-ex]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41537" y="1593636"/>
            <a:ext cx="48386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The exclusion contour (solid red) and exclusion sensitivity contour (dashed red) at 95% CL .</a:t>
            </a:r>
          </a:p>
          <a:p>
            <a:endParaRPr lang="en-IE" dirty="0" smtClean="0"/>
          </a:p>
          <a:p>
            <a:r>
              <a:rPr lang="en-IE" dirty="0" smtClean="0"/>
              <a:t>The results are derived in a 2D Feldman-Cousins framework (red) and the Gaussian CLs method . </a:t>
            </a:r>
          </a:p>
          <a:p>
            <a:endParaRPr lang="en-IE" dirty="0" smtClean="0"/>
          </a:p>
          <a:p>
            <a:r>
              <a:rPr lang="en-IE" dirty="0" smtClean="0"/>
              <a:t>The 95% CL parameter space regions of the sterile neutrino as an explanation of the RAA (grey area) is rejected by STEREO below mass </a:t>
            </a:r>
            <a:r>
              <a:rPr lang="en-IE" dirty="0" err="1" smtClean="0"/>
              <a:t>splittings</a:t>
            </a:r>
            <a:r>
              <a:rPr lang="en-IE" dirty="0" smtClean="0"/>
              <a:t> of 4 eV2. </a:t>
            </a:r>
          </a:p>
          <a:p>
            <a:r>
              <a:rPr lang="en-IE" dirty="0" smtClean="0"/>
              <a:t>The initial RAA best fit point, marked by a star, is rejected with very high confidence level (p-value &lt;10−4).</a:t>
            </a:r>
            <a:endParaRPr lang="en-IE" dirty="0"/>
          </a:p>
        </p:txBody>
      </p:sp>
      <p:pic>
        <p:nvPicPr>
          <p:cNvPr id="17" name="Picture 16" descr="stereo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30" y="1476286"/>
            <a:ext cx="4125374" cy="3903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16227</TotalTime>
  <Words>4983</Words>
  <Application>Microsoft Office PowerPoint</Application>
  <PresentationFormat>On-screen Show (4:3)</PresentationFormat>
  <Paragraphs>1213</Paragraphs>
  <Slides>100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</vt:vector>
  </TitlesOfParts>
  <Company>ictp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smirnov</dc:creator>
  <cp:lastModifiedBy>Smirnov</cp:lastModifiedBy>
  <cp:revision>1313</cp:revision>
  <dcterms:created xsi:type="dcterms:W3CDTF">2002-07-02T21:36:52Z</dcterms:created>
  <dcterms:modified xsi:type="dcterms:W3CDTF">2024-03-02T10:34:16Z</dcterms:modified>
</cp:coreProperties>
</file>