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60" r:id="rId1"/>
  </p:sldMasterIdLst>
  <p:notesMasterIdLst>
    <p:notesMasterId r:id="rId89"/>
  </p:notesMasterIdLst>
  <p:sldIdLst>
    <p:sldId id="2151" r:id="rId2"/>
    <p:sldId id="2611" r:id="rId3"/>
    <p:sldId id="2604" r:id="rId4"/>
    <p:sldId id="2610" r:id="rId5"/>
    <p:sldId id="2612" r:id="rId6"/>
    <p:sldId id="2619" r:id="rId7"/>
    <p:sldId id="2467" r:id="rId8"/>
    <p:sldId id="2605" r:id="rId9"/>
    <p:sldId id="2460" r:id="rId10"/>
    <p:sldId id="2462" r:id="rId11"/>
    <p:sldId id="2614" r:id="rId12"/>
    <p:sldId id="2615" r:id="rId13"/>
    <p:sldId id="2501" r:id="rId14"/>
    <p:sldId id="2470" r:id="rId15"/>
    <p:sldId id="2496" r:id="rId16"/>
    <p:sldId id="2463" r:id="rId17"/>
    <p:sldId id="2471" r:id="rId18"/>
    <p:sldId id="2503" r:id="rId19"/>
    <p:sldId id="2475" r:id="rId20"/>
    <p:sldId id="2455" r:id="rId21"/>
    <p:sldId id="2499" r:id="rId22"/>
    <p:sldId id="2529" r:id="rId23"/>
    <p:sldId id="2616" r:id="rId24"/>
    <p:sldId id="2617" r:id="rId25"/>
    <p:sldId id="2530" r:id="rId26"/>
    <p:sldId id="2531" r:id="rId27"/>
    <p:sldId id="2532" r:id="rId28"/>
    <p:sldId id="2536" r:id="rId29"/>
    <p:sldId id="2537" r:id="rId30"/>
    <p:sldId id="2538" r:id="rId31"/>
    <p:sldId id="2539" r:id="rId32"/>
    <p:sldId id="2544" r:id="rId33"/>
    <p:sldId id="2545" r:id="rId34"/>
    <p:sldId id="2546" r:id="rId35"/>
    <p:sldId id="2548" r:id="rId36"/>
    <p:sldId id="2549" r:id="rId37"/>
    <p:sldId id="2550" r:id="rId38"/>
    <p:sldId id="2553" r:id="rId39"/>
    <p:sldId id="2557" r:id="rId40"/>
    <p:sldId id="2558" r:id="rId41"/>
    <p:sldId id="2559" r:id="rId42"/>
    <p:sldId id="2560" r:id="rId43"/>
    <p:sldId id="2561" r:id="rId44"/>
    <p:sldId id="2562" r:id="rId45"/>
    <p:sldId id="2563" r:id="rId46"/>
    <p:sldId id="2566" r:id="rId47"/>
    <p:sldId id="2567" r:id="rId48"/>
    <p:sldId id="2568" r:id="rId49"/>
    <p:sldId id="2577" r:id="rId50"/>
    <p:sldId id="2578" r:id="rId51"/>
    <p:sldId id="2579" r:id="rId52"/>
    <p:sldId id="2580" r:id="rId53"/>
    <p:sldId id="2583" r:id="rId54"/>
    <p:sldId id="2584" r:id="rId55"/>
    <p:sldId id="2585" r:id="rId56"/>
    <p:sldId id="2595" r:id="rId57"/>
    <p:sldId id="2596" r:id="rId58"/>
    <p:sldId id="2597" r:id="rId59"/>
    <p:sldId id="2518" r:id="rId60"/>
    <p:sldId id="2519" r:id="rId61"/>
    <p:sldId id="2598" r:id="rId62"/>
    <p:sldId id="2599" r:id="rId63"/>
    <p:sldId id="2600" r:id="rId64"/>
    <p:sldId id="2524" r:id="rId65"/>
    <p:sldId id="2636" r:id="rId66"/>
    <p:sldId id="2479" r:id="rId67"/>
    <p:sldId id="2628" r:id="rId68"/>
    <p:sldId id="2624" r:id="rId69"/>
    <p:sldId id="2625" r:id="rId70"/>
    <p:sldId id="2618" r:id="rId71"/>
    <p:sldId id="2626" r:id="rId72"/>
    <p:sldId id="2627" r:id="rId73"/>
    <p:sldId id="2621" r:id="rId74"/>
    <p:sldId id="2629" r:id="rId75"/>
    <p:sldId id="2630" r:id="rId76"/>
    <p:sldId id="2623" r:id="rId77"/>
    <p:sldId id="2631" r:id="rId78"/>
    <p:sldId id="2632" r:id="rId79"/>
    <p:sldId id="2633" r:id="rId80"/>
    <p:sldId id="2525" r:id="rId81"/>
    <p:sldId id="2487" r:id="rId82"/>
    <p:sldId id="2603" r:id="rId83"/>
    <p:sldId id="2491" r:id="rId84"/>
    <p:sldId id="2635" r:id="rId85"/>
    <p:sldId id="2510" r:id="rId86"/>
    <p:sldId id="2622" r:id="rId87"/>
    <p:sldId id="2522" r:id="rId8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FF"/>
    <a:srgbClr val="00FF00"/>
    <a:srgbClr val="FFCCCC"/>
    <a:srgbClr val="FFFFCC"/>
    <a:srgbClr val="FFCC99"/>
    <a:srgbClr val="663300"/>
    <a:srgbClr val="CC99FF"/>
    <a:srgbClr val="99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14" autoAdjust="0"/>
    <p:restoredTop sz="80532" autoAdjust="0"/>
  </p:normalViewPr>
  <p:slideViewPr>
    <p:cSldViewPr snapToGrid="0" snapToObjects="1">
      <p:cViewPr>
        <p:scale>
          <a:sx n="60" d="100"/>
          <a:sy n="60" d="100"/>
        </p:scale>
        <p:origin x="-1896" y="-15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1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107E70-1BA3-45FB-AB5B-ADF6581A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787FD-B2CE-4CE2-8FB4-5D2E676AAF6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34C9-6F5D-4DF4-923B-1BCB13B4A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7B4B8-0DCE-4196-A4F5-43EDBD28FE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35ED4-7BAF-4219-97E8-126CC2A3D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E10AB-49EC-41F9-9CF6-40152CF0C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657C-53C1-4F92-AE46-6A979A1EB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0DFBE-DD1B-4888-9AC1-1E1E48D17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88C0D-9C11-4A8F-888F-58922F7271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04A33-9DBF-42DD-BEB3-722F61F55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55F4A-9AB4-43B1-8B8D-34774C8D1D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41D5-81E8-40C3-B5C2-13803CA998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7EABFC6-A78D-4E3C-B53A-1EDB63EFC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84E4C68-1B4E-432A-AF10-DBE3B4D66D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45118" y="624980"/>
            <a:ext cx="3582604" cy="7878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 and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353830" y="1180919"/>
            <a:ext cx="2847804" cy="1103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Physics BSM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4274" name="AutoShape 2" descr="IMG_97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3" name="Picture 12" descr="desert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85" y="0"/>
            <a:ext cx="4500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074" y="3253563"/>
            <a:ext cx="282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Between the two deserts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1125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1461251" name="Rectangle 3"/>
          <p:cNvSpPr>
            <a:spLocks noChangeArrowheads="1"/>
          </p:cNvSpPr>
          <p:nvPr/>
        </p:nvSpPr>
        <p:spPr bwMode="auto">
          <a:xfrm>
            <a:off x="687387" y="1355725"/>
            <a:ext cx="2276475" cy="6959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125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61254" name="Text Box 6"/>
          <p:cNvSpPr txBox="1">
            <a:spLocks noChangeArrowheads="1"/>
          </p:cNvSpPr>
          <p:nvPr/>
        </p:nvSpPr>
        <p:spPr bwMode="auto">
          <a:xfrm>
            <a:off x="606715" y="1485870"/>
            <a:ext cx="2555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</a:t>
            </a:r>
            <a:r>
              <a:rPr lang="en-US" sz="2000" dirty="0"/>
              <a:t>= -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   </a:t>
            </a:r>
            <a:r>
              <a:rPr lang="en-US" sz="2000" dirty="0"/>
              <a:t>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</a:p>
        </p:txBody>
      </p:sp>
      <p:sp>
        <p:nvSpPr>
          <p:cNvPr id="1461256" name="Text Box 8"/>
          <p:cNvSpPr txBox="1">
            <a:spLocks noChangeArrowheads="1"/>
          </p:cNvSpPr>
          <p:nvPr/>
        </p:nvSpPr>
        <p:spPr bwMode="auto">
          <a:xfrm>
            <a:off x="2054381" y="1372378"/>
            <a:ext cx="550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-25000" dirty="0"/>
              <a:t> </a:t>
            </a:r>
            <a:r>
              <a:rPr lang="en-US" sz="2000" dirty="0"/>
              <a:t>1</a:t>
            </a:r>
            <a:endParaRPr lang="en-US" sz="2000" baseline="-25000" dirty="0"/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1461257" name="Line 9"/>
          <p:cNvSpPr>
            <a:spLocks noChangeShapeType="1"/>
          </p:cNvSpPr>
          <p:nvPr/>
        </p:nvSpPr>
        <p:spPr bwMode="auto">
          <a:xfrm>
            <a:off x="2119312" y="1703388"/>
            <a:ext cx="2762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58" name="Text Box 10"/>
          <p:cNvSpPr txBox="1">
            <a:spLocks noChangeArrowheads="1"/>
          </p:cNvSpPr>
          <p:nvPr/>
        </p:nvSpPr>
        <p:spPr bwMode="auto">
          <a:xfrm>
            <a:off x="3875609" y="2889808"/>
            <a:ext cx="9268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GUT</a:t>
            </a:r>
            <a:r>
              <a:rPr lang="en-US" sz="2000" baseline="30000" dirty="0"/>
              <a:t>2</a:t>
            </a:r>
            <a:endParaRPr lang="en-US" sz="2000" baseline="-25000" dirty="0"/>
          </a:p>
          <a:p>
            <a:r>
              <a:rPr lang="en-US" sz="2000" dirty="0"/>
              <a:t>  </a:t>
            </a:r>
            <a:r>
              <a:rPr lang="en-US" sz="2000" dirty="0" err="1"/>
              <a:t>M</a:t>
            </a:r>
            <a:r>
              <a:rPr lang="en-US" sz="2000" baseline="-25000" dirty="0" err="1"/>
              <a:t>Pl</a:t>
            </a:r>
            <a:endParaRPr lang="en-US" sz="2000" dirty="0"/>
          </a:p>
        </p:txBody>
      </p:sp>
      <p:sp>
        <p:nvSpPr>
          <p:cNvPr id="1461261" name="Line 13"/>
          <p:cNvSpPr>
            <a:spLocks noChangeShapeType="1"/>
          </p:cNvSpPr>
          <p:nvPr/>
        </p:nvSpPr>
        <p:spPr bwMode="auto">
          <a:xfrm>
            <a:off x="4032188" y="3264581"/>
            <a:ext cx="6683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1263" name="Text Box 15"/>
          <p:cNvSpPr txBox="1">
            <a:spLocks noChangeArrowheads="1"/>
          </p:cNvSpPr>
          <p:nvPr/>
        </p:nvSpPr>
        <p:spPr bwMode="auto">
          <a:xfrm>
            <a:off x="3831925" y="2602648"/>
            <a:ext cx="5312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for the heaviest in </a:t>
            </a:r>
            <a:r>
              <a:rPr lang="en-US" sz="2000" dirty="0"/>
              <a:t>the presence </a:t>
            </a:r>
            <a:r>
              <a:rPr lang="en-US" sz="2000" dirty="0" smtClean="0"/>
              <a:t>of </a:t>
            </a:r>
            <a:r>
              <a:rPr lang="en-US" sz="2000" dirty="0"/>
              <a:t>mixing</a:t>
            </a:r>
          </a:p>
        </p:txBody>
      </p:sp>
      <p:sp>
        <p:nvSpPr>
          <p:cNvPr id="1461264" name="Text Box 16"/>
          <p:cNvSpPr txBox="1">
            <a:spLocks noChangeArrowheads="1"/>
          </p:cNvSpPr>
          <p:nvPr/>
        </p:nvSpPr>
        <p:spPr bwMode="auto">
          <a:xfrm>
            <a:off x="1364509" y="2613281"/>
            <a:ext cx="21607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GUT  </a:t>
            </a:r>
            <a:r>
              <a:rPr lang="en-US" sz="2000" dirty="0"/>
              <a:t>~ 10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en-US" sz="2000" dirty="0" err="1" smtClean="0"/>
              <a:t>GeV</a:t>
            </a:r>
            <a:endParaRPr lang="en-US" sz="2000" baseline="-25000" dirty="0"/>
          </a:p>
        </p:txBody>
      </p:sp>
      <p:sp>
        <p:nvSpPr>
          <p:cNvPr id="1461267" name="Text Box 19"/>
          <p:cNvSpPr txBox="1">
            <a:spLocks noChangeArrowheads="1"/>
          </p:cNvSpPr>
          <p:nvPr/>
        </p:nvSpPr>
        <p:spPr bwMode="auto">
          <a:xfrm>
            <a:off x="1668318" y="5477369"/>
            <a:ext cx="1786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Leptogenesis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663865" y="361505"/>
            <a:ext cx="4036660" cy="654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Scale of seesaw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8521" y="3886230"/>
            <a:ext cx="10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~ 10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826165" y="3544760"/>
            <a:ext cx="4360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many </a:t>
            </a:r>
            <a:r>
              <a:rPr lang="en-US" sz="2000" dirty="0"/>
              <a:t>heavy </a:t>
            </a:r>
            <a:r>
              <a:rPr lang="en-US" sz="2000" dirty="0" err="1" smtClean="0"/>
              <a:t>singlets</a:t>
            </a:r>
            <a:r>
              <a:rPr lang="en-US" sz="2000" dirty="0" smtClean="0"/>
              <a:t> (RH neutrinos)</a:t>
            </a:r>
            <a:endParaRPr lang="en-US" sz="2000" dirty="0"/>
          </a:p>
          <a:p>
            <a:r>
              <a:rPr lang="en-US" sz="2000" dirty="0"/>
              <a:t>…string theory 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402674" y="1304895"/>
            <a:ext cx="3916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q – l similarity:  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l </a:t>
            </a:r>
            <a:endParaRPr lang="en-US" sz="2000" baseline="-25000" dirty="0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84533" y="3093635"/>
            <a:ext cx="3074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aseline="-25000" dirty="0"/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R  </a:t>
            </a:r>
            <a:r>
              <a:rPr lang="en-US" sz="2000" dirty="0" smtClean="0"/>
              <a:t>~     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- 10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026682" y="3081881"/>
            <a:ext cx="196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double seesaw</a:t>
            </a:r>
            <a:endParaRPr lang="en-IE" sz="2000" dirty="0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336092" y="3571952"/>
            <a:ext cx="20224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10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- 10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endParaRPr lang="en-US" sz="2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19751" y="5170317"/>
            <a:ext cx="4009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Gauge coupling unification</a:t>
            </a:r>
            <a:endParaRPr lang="en-IE" sz="2000" dirty="0"/>
          </a:p>
        </p:txBody>
      </p:sp>
      <p:sp>
        <p:nvSpPr>
          <p:cNvPr id="24" name="Left Brace 23"/>
          <p:cNvSpPr/>
          <p:nvPr/>
        </p:nvSpPr>
        <p:spPr>
          <a:xfrm>
            <a:off x="1164935" y="2699881"/>
            <a:ext cx="260350" cy="117379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493736" y="4810057"/>
            <a:ext cx="3474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Also in </a:t>
            </a:r>
            <a:r>
              <a:rPr lang="en-IE" sz="2000" dirty="0" err="1" smtClean="0"/>
              <a:t>favor</a:t>
            </a:r>
            <a:r>
              <a:rPr lang="en-IE" sz="2000" dirty="0" smtClean="0"/>
              <a:t> of high scale: </a:t>
            </a:r>
            <a:endParaRPr lang="en-IE" sz="2000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656303" y="1757098"/>
            <a:ext cx="2215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aseline="-25000" dirty="0"/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R  </a:t>
            </a:r>
            <a:r>
              <a:rPr lang="en-US" sz="2000" dirty="0" smtClean="0"/>
              <a:t>~ 2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endParaRPr lang="en-US" sz="20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3149" y="1749776"/>
            <a:ext cx="355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the third  generations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93736" y="6011320"/>
            <a:ext cx="6241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UV completion of the Weinberg operator: </a:t>
            </a:r>
            <a:r>
              <a:rPr lang="en-IE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318872" y="176839"/>
            <a:ext cx="166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New scale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53" name="Rectangle 52"/>
          <p:cNvSpPr/>
          <p:nvPr/>
        </p:nvSpPr>
        <p:spPr bwMode="auto">
          <a:xfrm>
            <a:off x="882763" y="4831279"/>
            <a:ext cx="3285200" cy="12147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3649392" y="1624365"/>
            <a:ext cx="973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&lt;&lt;  </a:t>
            </a:r>
            <a:r>
              <a:rPr lang="en-US" sz="2000" dirty="0" err="1"/>
              <a:t>M</a:t>
            </a:r>
            <a:r>
              <a:rPr lang="en-US" sz="2000" baseline="-25000" dirty="0" err="1"/>
              <a:t>Pl</a:t>
            </a:r>
            <a:endParaRPr lang="en-US" sz="2000" dirty="0"/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882763" y="4907784"/>
            <a:ext cx="39444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H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~           M</a:t>
            </a:r>
            <a:r>
              <a:rPr lang="en-US" sz="2000" baseline="-25000" dirty="0" smtClean="0"/>
              <a:t>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log (q /M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7122" name="Oval 19"/>
          <p:cNvSpPr>
            <a:spLocks noChangeArrowheads="1"/>
          </p:cNvSpPr>
          <p:nvPr/>
        </p:nvSpPr>
        <p:spPr bwMode="auto">
          <a:xfrm>
            <a:off x="2005691" y="3663951"/>
            <a:ext cx="1036638" cy="10033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3042329" y="4192588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1311275" y="4164013"/>
            <a:ext cx="652462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3374893" y="3850135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1268743" y="3812813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2353940" y="328138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Symbol" pitchFamily="18" charset="2"/>
              </a:rPr>
              <a:t>n</a:t>
            </a:r>
            <a:r>
              <a:rPr lang="en-US" sz="1800" baseline="-25000" dirty="0" err="1"/>
              <a:t>L</a:t>
            </a:r>
            <a:endParaRPr lang="en-US" sz="1800" dirty="0"/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2329992" y="4247374"/>
            <a:ext cx="466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Symbol" pitchFamily="18" charset="2"/>
              </a:rPr>
              <a:t>n</a:t>
            </a:r>
            <a:r>
              <a:rPr lang="en-US" sz="1800" baseline="-25000" dirty="0" err="1"/>
              <a:t>R</a:t>
            </a:r>
            <a:r>
              <a:rPr lang="en-US" sz="1800" dirty="0"/>
              <a:t> </a:t>
            </a:r>
          </a:p>
        </p:txBody>
      </p:sp>
      <p:sp>
        <p:nvSpPr>
          <p:cNvPr id="47131" name="AutoShape 28"/>
          <p:cNvSpPr>
            <a:spLocks noChangeArrowheads="1"/>
          </p:cNvSpPr>
          <p:nvPr/>
        </p:nvSpPr>
        <p:spPr bwMode="auto">
          <a:xfrm>
            <a:off x="486553" y="6182544"/>
            <a:ext cx="246062" cy="3667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9817" y="1620150"/>
            <a:ext cx="3375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introduces new mass scale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013360" y="3150639"/>
            <a:ext cx="199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F. </a:t>
            </a:r>
            <a:r>
              <a:rPr lang="en-US" i="1" dirty="0" err="1" smtClean="0">
                <a:solidFill>
                  <a:srgbClr val="FF0000"/>
                </a:solidFill>
              </a:rPr>
              <a:t>Vissani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hep-phl9709409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6549520" y="3656856"/>
            <a:ext cx="1036638" cy="10033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7586158" y="4153049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5899125" y="4192588"/>
            <a:ext cx="639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7072319" y="2990376"/>
            <a:ext cx="0" cy="63648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7097123" y="4652662"/>
            <a:ext cx="0" cy="63648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458955" y="1824420"/>
            <a:ext cx="344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Renormalization of </a:t>
            </a:r>
            <a:r>
              <a:rPr lang="en-US" sz="2000" dirty="0" err="1" smtClean="0"/>
              <a:t>quartic</a:t>
            </a:r>
            <a:r>
              <a:rPr lang="en-US" sz="2000" dirty="0" smtClean="0"/>
              <a:t> Higgs coupling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 (making it more negative)</a:t>
            </a:r>
            <a:endParaRPr lang="en-US" sz="2000" dirty="0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763882" y="3829812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8008937" y="3786337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134241" y="2894679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7325039" y="3398359"/>
            <a:ext cx="466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Symbol" pitchFamily="18" charset="2"/>
              </a:rPr>
              <a:t>n</a:t>
            </a:r>
            <a:r>
              <a:rPr lang="en-US" sz="1800" baseline="-25000" dirty="0" err="1"/>
              <a:t>R</a:t>
            </a:r>
            <a:r>
              <a:rPr lang="en-US" sz="1800" dirty="0"/>
              <a:t> 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6361533" y="4398831"/>
            <a:ext cx="466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Symbol" pitchFamily="18" charset="2"/>
              </a:rPr>
              <a:t>n</a:t>
            </a:r>
            <a:r>
              <a:rPr lang="en-US" sz="1800" baseline="-25000" dirty="0" err="1"/>
              <a:t>R</a:t>
            </a:r>
            <a:r>
              <a:rPr lang="en-US" sz="1800" dirty="0"/>
              <a:t> 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6382236" y="3386391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Symbol" pitchFamily="18" charset="2"/>
              </a:rPr>
              <a:t>n</a:t>
            </a:r>
            <a:r>
              <a:rPr lang="en-US" sz="1800" baseline="-25000" dirty="0" err="1"/>
              <a:t>L</a:t>
            </a:r>
            <a:endParaRPr lang="en-US" sz="1800" dirty="0"/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404414" y="4409463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Symbol" pitchFamily="18" charset="2"/>
              </a:rPr>
              <a:t>n</a:t>
            </a:r>
            <a:r>
              <a:rPr lang="en-US" sz="1800" baseline="-25000" dirty="0" err="1"/>
              <a:t>L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93471" y="5272940"/>
            <a:ext cx="3861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Affects  stability and lifetime</a:t>
            </a:r>
          </a:p>
          <a:p>
            <a:r>
              <a:rPr lang="en-US" sz="2000" dirty="0" smtClean="0"/>
              <a:t>of  the EW vacuum</a:t>
            </a:r>
            <a:endParaRPr lang="en-US" sz="20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1649773" y="4742692"/>
            <a:ext cx="92365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   </a:t>
            </a:r>
            <a:r>
              <a:rPr lang="en-US" sz="1800" dirty="0" smtClean="0"/>
              <a:t> </a:t>
            </a:r>
            <a:r>
              <a:rPr lang="en-US" sz="2000" dirty="0" smtClean="0"/>
              <a:t>y</a:t>
            </a:r>
            <a:r>
              <a:rPr lang="en-US" sz="2000" baseline="30000" dirty="0" smtClean="0"/>
              <a:t>2</a:t>
            </a:r>
            <a:r>
              <a:rPr lang="en-US" sz="1800" dirty="0" smtClean="0"/>
              <a:t>   </a:t>
            </a:r>
          </a:p>
          <a:p>
            <a:r>
              <a:rPr lang="en-US" dirty="0" smtClean="0"/>
              <a:t>(2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 )</a:t>
            </a:r>
            <a:r>
              <a:rPr lang="en-US" baseline="30000" dirty="0" smtClean="0"/>
              <a:t>2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753246" y="5088545"/>
            <a:ext cx="57674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275718" y="5542941"/>
            <a:ext cx="2892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30000" dirty="0" smtClean="0"/>
              <a:t> </a:t>
            </a:r>
            <a:r>
              <a:rPr lang="en-US" sz="2000" dirty="0" smtClean="0"/>
              <a:t>~              log (q /M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1534568" y="5389023"/>
            <a:ext cx="1104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R</a:t>
            </a:r>
            <a:r>
              <a:rPr lang="en-US" sz="2000" baseline="30000" dirty="0" smtClean="0"/>
              <a:t>3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  </a:t>
            </a:r>
          </a:p>
          <a:p>
            <a:r>
              <a:rPr lang="en-US" sz="2000" dirty="0" smtClean="0"/>
              <a:t>(2 </a:t>
            </a:r>
            <a:r>
              <a:rPr lang="en-US" sz="2000" dirty="0" smtClean="0">
                <a:latin typeface="Symbol" pitchFamily="18" charset="2"/>
              </a:rPr>
              <a:t>p </a:t>
            </a:r>
            <a:r>
              <a:rPr lang="en-US" sz="2000" dirty="0" smtClean="0"/>
              <a:t>v)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1628507" y="5748873"/>
            <a:ext cx="72543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6758953" y="1106851"/>
            <a:ext cx="23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J Elias-</a:t>
            </a:r>
            <a:r>
              <a:rPr lang="en-US" i="1" dirty="0" err="1" smtClean="0">
                <a:solidFill>
                  <a:srgbClr val="FF0000"/>
                </a:solidFill>
              </a:rPr>
              <a:t>Miro</a:t>
            </a:r>
            <a:r>
              <a:rPr lang="en-US" i="1" dirty="0" smtClean="0">
                <a:solidFill>
                  <a:srgbClr val="FF0000"/>
                </a:solidFill>
              </a:rPr>
              <a:t> et al,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1112.3022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071080" y="6146740"/>
            <a:ext cx="267733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R </a:t>
            </a:r>
            <a:r>
              <a:rPr lang="en-US" sz="2000" dirty="0" smtClean="0"/>
              <a:t> &lt;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- 10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5337544" y="1485864"/>
            <a:ext cx="0" cy="5071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848898" y="6168006"/>
            <a:ext cx="183415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R </a:t>
            </a:r>
            <a:r>
              <a:rPr lang="en-US" sz="2000" dirty="0" smtClean="0"/>
              <a:t> &lt; 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</a:t>
            </a:r>
            <a:r>
              <a:rPr lang="en-US" sz="2000" dirty="0" err="1" smtClean="0"/>
              <a:t>GeV</a:t>
            </a:r>
            <a:endParaRPr lang="en-US" sz="2000" baseline="-25000" dirty="0"/>
          </a:p>
        </p:txBody>
      </p:sp>
      <p:sp>
        <p:nvSpPr>
          <p:cNvPr id="56" name="WordArt 25"/>
          <p:cNvSpPr>
            <a:spLocks noChangeArrowheads="1" noChangeShapeType="1" noTextEdit="1"/>
          </p:cNvSpPr>
          <p:nvPr/>
        </p:nvSpPr>
        <p:spPr bwMode="auto">
          <a:xfrm>
            <a:off x="1126134" y="185612"/>
            <a:ext cx="5455285" cy="10996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- mass and Higgs physics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317798" y="202017"/>
            <a:ext cx="4392425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Neutrino option?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56778"/>
            <a:ext cx="2573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E" i="1" dirty="0" err="1" smtClean="0">
                <a:solidFill>
                  <a:srgbClr val="FF0000"/>
                </a:solidFill>
              </a:rPr>
              <a:t>Brivio</a:t>
            </a:r>
            <a:r>
              <a:rPr lang="en-IE" i="1" dirty="0" smtClean="0">
                <a:solidFill>
                  <a:srgbClr val="FF0000"/>
                </a:solidFill>
              </a:rPr>
              <a:t>,  M. </a:t>
            </a:r>
            <a:r>
              <a:rPr lang="en-IE" i="1" dirty="0" err="1" smtClean="0">
                <a:solidFill>
                  <a:srgbClr val="FF0000"/>
                </a:solidFill>
              </a:rPr>
              <a:t>Trott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pPr marL="342900" indent="-342900"/>
            <a:r>
              <a:rPr lang="en-IE" i="1" dirty="0" smtClean="0">
                <a:solidFill>
                  <a:srgbClr val="FF0000"/>
                </a:solidFill>
              </a:rPr>
              <a:t>1703.10924 [hep-ph]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9447" y="2158387"/>
            <a:ext cx="4550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Both Higgs mass term and </a:t>
            </a:r>
            <a:r>
              <a:rPr lang="en-IE" sz="2000" dirty="0" err="1" smtClean="0"/>
              <a:t>quartic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coupling  (absent at tree level)  </a:t>
            </a:r>
          </a:p>
          <a:p>
            <a:r>
              <a:rPr lang="en-IE" sz="2000" dirty="0" smtClean="0"/>
              <a:t>are generated by neutrino loops</a:t>
            </a:r>
          </a:p>
          <a:p>
            <a:endParaRPr lang="en-IE" sz="2000" dirty="0" smtClean="0"/>
          </a:p>
          <a:p>
            <a:r>
              <a:rPr lang="en-IE" sz="2000" dirty="0" smtClean="0"/>
              <a:t> RH neutrino masses is the origin </a:t>
            </a:r>
          </a:p>
          <a:p>
            <a:r>
              <a:rPr lang="en-IE" sz="2000" dirty="0" smtClean="0"/>
              <a:t>of  the EW scale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17629" y="4127396"/>
            <a:ext cx="287079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  =  10</a:t>
            </a:r>
            <a:r>
              <a:rPr lang="en-IE" sz="2000" baseline="30000" dirty="0" smtClean="0"/>
              <a:t>7</a:t>
            </a:r>
            <a:r>
              <a:rPr lang="en-IE" sz="2000" dirty="0" smtClean="0"/>
              <a:t>  - 10</a:t>
            </a:r>
            <a:r>
              <a:rPr lang="en-IE" sz="2000" baseline="30000" dirty="0" smtClean="0"/>
              <a:t>9</a:t>
            </a:r>
            <a:r>
              <a:rPr lang="en-IE" sz="2000" dirty="0" smtClean="0"/>
              <a:t>  </a:t>
            </a:r>
            <a:r>
              <a:rPr lang="en-IE" sz="2000" dirty="0" err="1" smtClean="0"/>
              <a:t>GeV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30279" y="4607825"/>
            <a:ext cx="21796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=  10</a:t>
            </a:r>
            <a:r>
              <a:rPr lang="en-IE" sz="2000" baseline="30000" dirty="0" smtClean="0"/>
              <a:t>-6</a:t>
            </a:r>
            <a:r>
              <a:rPr lang="en-IE" sz="2000" dirty="0" smtClean="0"/>
              <a:t>  -  10</a:t>
            </a:r>
            <a:r>
              <a:rPr lang="en-IE" sz="2000" baseline="30000" dirty="0" smtClean="0"/>
              <a:t>-4.5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17629" y="5089084"/>
            <a:ext cx="255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Dirac Yukawa coupling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816991" y="297709"/>
            <a:ext cx="3850701" cy="6453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See-saw and L-R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8186" y="1434141"/>
            <a:ext cx="469531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sym typeface="Wingdings" pitchFamily="2" charset="2"/>
              </a:rPr>
              <a:t>L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75794" y="2898224"/>
            <a:ext cx="46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  <a:sym typeface="Wingdings" pitchFamily="2" charset="2"/>
              </a:rPr>
              <a:t>F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79136" y="3838346"/>
            <a:ext cx="63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IE" sz="2400" baseline="-25000" dirty="0" smtClean="0">
                <a:sym typeface="Wingdings" pitchFamily="2" charset="2"/>
              </a:rPr>
              <a:t>R </a:t>
            </a:r>
            <a:endParaRPr lang="en-IE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150" y="3848979"/>
            <a:ext cx="6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lang="en-IE" sz="2400" baseline="-25000" dirty="0" smtClean="0">
                <a:sym typeface="Wingdings" pitchFamily="2" charset="2"/>
              </a:rPr>
              <a:t>L </a:t>
            </a:r>
            <a:endParaRPr lang="en-IE" sz="2400" dirty="0"/>
          </a:p>
        </p:txBody>
      </p:sp>
      <p:sp>
        <p:nvSpPr>
          <p:cNvPr id="16" name="Oval 15"/>
          <p:cNvSpPr/>
          <p:nvPr/>
        </p:nvSpPr>
        <p:spPr>
          <a:xfrm>
            <a:off x="2583715" y="1487306"/>
            <a:ext cx="637953" cy="5883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2202793" y="1412875"/>
            <a:ext cx="469531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sym typeface="Wingdings" pitchFamily="2" charset="2"/>
              </a:rPr>
              <a:t>R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87717" y="1675143"/>
            <a:ext cx="7150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11035" y="1789476"/>
            <a:ext cx="66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</a:t>
            </a:r>
            <a:r>
              <a:rPr lang="en-US" sz="2400" baseline="-25000" dirty="0" smtClean="0"/>
              <a:t>R</a:t>
            </a:r>
            <a:endParaRPr lang="en-I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868" y="2349779"/>
            <a:ext cx="6343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Naturally embedded into SU(2)</a:t>
            </a:r>
            <a:r>
              <a:rPr lang="en-IE" sz="2000" baseline="-25000" dirty="0" smtClean="0">
                <a:sym typeface="Wingdings" pitchFamily="2" charset="2"/>
              </a:rPr>
              <a:t>L</a:t>
            </a:r>
            <a:r>
              <a:rPr lang="en-IE" sz="2000" dirty="0" smtClean="0"/>
              <a:t> x SU(2)</a:t>
            </a:r>
            <a:r>
              <a:rPr lang="en-IE" sz="2000" baseline="-25000" dirty="0" smtClean="0">
                <a:sym typeface="Wingdings" pitchFamily="2" charset="2"/>
              </a:rPr>
              <a:t>R</a:t>
            </a:r>
            <a:r>
              <a:rPr lang="en-IE" sz="2000" dirty="0" smtClean="0"/>
              <a:t> x U(1)</a:t>
            </a:r>
            <a:r>
              <a:rPr lang="en-IE" sz="2000" baseline="-25000" dirty="0" smtClean="0">
                <a:sym typeface="Wingdings" pitchFamily="2" charset="2"/>
              </a:rPr>
              <a:t>B-L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575473" y="1810742"/>
            <a:ext cx="66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</a:t>
            </a:r>
            <a:r>
              <a:rPr lang="en-US" sz="2400" baseline="-25000" dirty="0" smtClean="0"/>
              <a:t>D</a:t>
            </a:r>
            <a:endParaRPr lang="en-IE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43574" y="3561907"/>
            <a:ext cx="71507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651058" y="3463774"/>
            <a:ext cx="637953" cy="5883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577625" y="3484855"/>
            <a:ext cx="637953" cy="5883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2299329" y="3338623"/>
            <a:ext cx="469531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sym typeface="Wingdings" pitchFamily="2" charset="2"/>
              </a:rPr>
              <a:t>R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1351" y="3306724"/>
            <a:ext cx="469531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sym typeface="Wingdings" pitchFamily="2" charset="2"/>
              </a:rPr>
              <a:t>L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476308" y="3904290"/>
            <a:ext cx="100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  <a:sym typeface="Wingdings" pitchFamily="2" charset="2"/>
              </a:rPr>
              <a:t>&lt; D</a:t>
            </a:r>
            <a:r>
              <a:rPr lang="en-IE" sz="2400" baseline="-25000" dirty="0" smtClean="0">
                <a:sym typeface="Wingdings" pitchFamily="2" charset="2"/>
              </a:rPr>
              <a:t>R</a:t>
            </a:r>
            <a:r>
              <a:rPr lang="en-IE" sz="2400" dirty="0" smtClean="0">
                <a:latin typeface="Symbol" pitchFamily="18" charset="2"/>
                <a:sym typeface="Wingdings" pitchFamily="2" charset="2"/>
              </a:rPr>
              <a:t>&gt;</a:t>
            </a:r>
            <a:r>
              <a:rPr lang="en-IE" sz="2400" baseline="-25000" dirty="0" smtClean="0">
                <a:sym typeface="Wingdings" pitchFamily="2" charset="2"/>
              </a:rPr>
              <a:t>    </a:t>
            </a:r>
            <a:endParaRPr lang="en-IE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43414" y="3710750"/>
            <a:ext cx="66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</a:t>
            </a:r>
            <a:r>
              <a:rPr lang="en-US" sz="2400" baseline="-25000" dirty="0" smtClean="0"/>
              <a:t>R</a:t>
            </a:r>
            <a:endParaRPr lang="en-IE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675313" y="4204314"/>
            <a:ext cx="38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</a:t>
            </a:r>
            <a:endParaRPr lang="en-IE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30490" y="4408487"/>
            <a:ext cx="57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W</a:t>
            </a:r>
            <a:r>
              <a:rPr lang="en-IE" sz="1600" baseline="-25000" dirty="0" smtClean="0"/>
              <a:t>R</a:t>
            </a:r>
            <a:endParaRPr lang="en-IE" sz="1600" dirty="0"/>
          </a:p>
        </p:txBody>
      </p:sp>
      <p:sp>
        <p:nvSpPr>
          <p:cNvPr id="32" name="Right Arrow 31"/>
          <p:cNvSpPr/>
          <p:nvPr/>
        </p:nvSpPr>
        <p:spPr>
          <a:xfrm rot="19871166">
            <a:off x="5365886" y="3848979"/>
            <a:ext cx="288161" cy="302170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ight Arrow 32"/>
          <p:cNvSpPr/>
          <p:nvPr/>
        </p:nvSpPr>
        <p:spPr>
          <a:xfrm rot="1301803">
            <a:off x="5366782" y="4202091"/>
            <a:ext cx="288161" cy="302170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445710" y="4782942"/>
            <a:ext cx="8198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Seesaw scale is determined by the scale of L- R symmetry violation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909931" y="5220586"/>
            <a:ext cx="138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&lt; D</a:t>
            </a:r>
            <a:r>
              <a:rPr lang="en-IE" sz="2000" baseline="-25000" dirty="0" smtClean="0">
                <a:sym typeface="Wingdings" pitchFamily="2" charset="2"/>
              </a:rPr>
              <a:t>L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&gt;</a:t>
            </a:r>
            <a:r>
              <a:rPr lang="en-US" sz="2000" dirty="0" smtClean="0"/>
              <a:t> = 0</a:t>
            </a:r>
            <a:r>
              <a:rPr lang="en-IE" sz="2000" baseline="-25000" dirty="0" smtClean="0">
                <a:sym typeface="Wingdings" pitchFamily="2" charset="2"/>
              </a:rPr>
              <a:t>    </a:t>
            </a:r>
            <a:endParaRPr lang="en-IE" sz="2000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618006" y="5305650"/>
            <a:ext cx="200320" cy="2339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5311" y="5252485"/>
            <a:ext cx="140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</a:t>
            </a:r>
            <a:r>
              <a:rPr lang="en-IE" dirty="0" smtClean="0">
                <a:sym typeface="Wingdings" pitchFamily="2" charset="2"/>
              </a:rPr>
              <a:t> t</a:t>
            </a:r>
            <a:r>
              <a:rPr lang="en-IE" dirty="0" smtClean="0"/>
              <a:t>ype II</a:t>
            </a:r>
            <a:endParaRPr lang="en-IE" dirty="0"/>
          </a:p>
        </p:txBody>
      </p:sp>
      <p:sp>
        <p:nvSpPr>
          <p:cNvPr id="41" name="TextBox 40"/>
          <p:cNvSpPr txBox="1"/>
          <p:nvPr/>
        </p:nvSpPr>
        <p:spPr>
          <a:xfrm>
            <a:off x="4638799" y="5251364"/>
            <a:ext cx="141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Type I + II</a:t>
            </a:r>
            <a:endParaRPr lang="en-IE" dirty="0"/>
          </a:p>
        </p:txBody>
      </p:sp>
      <p:sp>
        <p:nvSpPr>
          <p:cNvPr id="36" name="TextBox 35"/>
          <p:cNvSpPr txBox="1"/>
          <p:nvPr/>
        </p:nvSpPr>
        <p:spPr>
          <a:xfrm>
            <a:off x="6794184" y="435935"/>
            <a:ext cx="1424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New gauge symmetry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442927" y="308339"/>
            <a:ext cx="4118414" cy="952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See-saw type-II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flipV="1">
            <a:off x="793750" y="1995488"/>
            <a:ext cx="1595438" cy="581025"/>
          </a:xfrm>
          <a:custGeom>
            <a:avLst/>
            <a:gdLst>
              <a:gd name="T0" fmla="*/ 0 w 740"/>
              <a:gd name="T1" fmla="*/ 2147483647 h 503"/>
              <a:gd name="T2" fmla="*/ 2147483647 w 740"/>
              <a:gd name="T3" fmla="*/ 0 h 503"/>
              <a:gd name="T4" fmla="*/ 2147483647 w 740"/>
              <a:gd name="T5" fmla="*/ 2147483647 h 503"/>
              <a:gd name="T6" fmla="*/ 0 60000 65536"/>
              <a:gd name="T7" fmla="*/ 0 60000 65536"/>
              <a:gd name="T8" fmla="*/ 0 60000 65536"/>
              <a:gd name="T9" fmla="*/ 0 w 740"/>
              <a:gd name="T10" fmla="*/ 0 h 503"/>
              <a:gd name="T11" fmla="*/ 740 w 740"/>
              <a:gd name="T12" fmla="*/ 503 h 5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503">
                <a:moveTo>
                  <a:pt x="0" y="503"/>
                </a:moveTo>
                <a:lnTo>
                  <a:pt x="384" y="0"/>
                </a:lnTo>
                <a:lnTo>
                  <a:pt x="740" y="475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611313" y="2568575"/>
            <a:ext cx="1587" cy="784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787400" y="3302000"/>
            <a:ext cx="1595438" cy="581025"/>
          </a:xfrm>
          <a:custGeom>
            <a:avLst/>
            <a:gdLst>
              <a:gd name="T0" fmla="*/ 0 w 740"/>
              <a:gd name="T1" fmla="*/ 2147483647 h 503"/>
              <a:gd name="T2" fmla="*/ 2147483647 w 740"/>
              <a:gd name="T3" fmla="*/ 0 h 503"/>
              <a:gd name="T4" fmla="*/ 2147483647 w 740"/>
              <a:gd name="T5" fmla="*/ 2147483647 h 503"/>
              <a:gd name="T6" fmla="*/ 0 60000 65536"/>
              <a:gd name="T7" fmla="*/ 0 60000 65536"/>
              <a:gd name="T8" fmla="*/ 0 60000 65536"/>
              <a:gd name="T9" fmla="*/ 0 w 740"/>
              <a:gd name="T10" fmla="*/ 0 h 503"/>
              <a:gd name="T11" fmla="*/ 740 w 740"/>
              <a:gd name="T12" fmla="*/ 503 h 5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0" h="503">
                <a:moveTo>
                  <a:pt x="0" y="503"/>
                </a:moveTo>
                <a:lnTo>
                  <a:pt x="384" y="0"/>
                </a:lnTo>
                <a:lnTo>
                  <a:pt x="740" y="475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84188" y="1657350"/>
            <a:ext cx="3794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314575" y="1689100"/>
            <a:ext cx="379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655763" y="2706688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73075" y="3768725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425700" y="3719513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376738" y="1668463"/>
            <a:ext cx="43894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M.  Magg and  C. Wetterich</a:t>
            </a:r>
          </a:p>
          <a:p>
            <a:r>
              <a:rPr lang="en-US" i="1">
                <a:solidFill>
                  <a:srgbClr val="FF0000"/>
                </a:solidFill>
              </a:rPr>
              <a:t>G. Lazarides,  Q Shafi and C Wetterich</a:t>
            </a:r>
          </a:p>
          <a:p>
            <a:r>
              <a:rPr lang="en-US" i="1">
                <a:solidFill>
                  <a:srgbClr val="FF0000"/>
                </a:solidFill>
              </a:rPr>
              <a:t>R. Mohapatra, G. Senjanovic,  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392613" y="3036888"/>
            <a:ext cx="2414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Seesaw for VEV’s: 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783138" y="3659188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&lt;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&gt; = &lt;H&gt;</a:t>
            </a:r>
            <a:r>
              <a:rPr lang="en-US" sz="2000" baseline="30000"/>
              <a:t>2</a:t>
            </a:r>
            <a:r>
              <a:rPr lang="en-US" sz="2000"/>
              <a:t> f/M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 baseline="30000">
                <a:latin typeface="Symbol" pitchFamily="18" charset="2"/>
              </a:rPr>
              <a:t>2</a:t>
            </a:r>
            <a:r>
              <a:rPr lang="en-US" sz="2000"/>
              <a:t> 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431925" y="2078038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217988" y="4300538"/>
            <a:ext cx="35575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</a:t>
            </a:r>
            <a:r>
              <a:rPr lang="en-US" sz="2000" baseline="-25000">
                <a:latin typeface="Symbol" pitchFamily="18" charset="2"/>
              </a:rPr>
              <a:t>n</a:t>
            </a:r>
            <a:r>
              <a:rPr lang="en-US" sz="2000"/>
              <a:t> = h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&lt;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 &gt;  = h f &lt;H&gt;</a:t>
            </a:r>
            <a:r>
              <a:rPr lang="en-US" sz="2000" baseline="30000"/>
              <a:t>2</a:t>
            </a:r>
            <a:r>
              <a:rPr lang="en-US" sz="2000"/>
              <a:t> /M</a:t>
            </a:r>
            <a:r>
              <a:rPr lang="en-US" sz="2000" baseline="-25000">
                <a:latin typeface="Symbol" pitchFamily="18" charset="2"/>
              </a:rPr>
              <a:t>D</a:t>
            </a:r>
            <a:r>
              <a:rPr lang="en-US" sz="2000"/>
              <a:t> </a:t>
            </a:r>
            <a:r>
              <a:rPr lang="en-US" sz="2000" baseline="30000"/>
              <a:t>2</a:t>
            </a:r>
            <a:r>
              <a:rPr lang="en-US" sz="2000"/>
              <a:t> 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547813" y="35591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</a:t>
            </a:r>
            <a:r>
              <a:rPr lang="en-US" sz="2000" baseline="-25000">
                <a:latin typeface="Symbol" pitchFamily="18" charset="2"/>
              </a:rPr>
              <a:t>D</a:t>
            </a:r>
            <a:endParaRPr lang="en-US" sz="2000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050925" y="4556125"/>
            <a:ext cx="178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Light triplet?</a:t>
            </a: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1504950" y="2446338"/>
            <a:ext cx="196850" cy="1508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376738" y="4867936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Natural smallness of VEV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27" y="5264811"/>
            <a:ext cx="161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Type III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464595" y="446567"/>
            <a:ext cx="209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New bosons or fermions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9939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32721" y="182444"/>
            <a:ext cx="3850701" cy="578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Extended seesaws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4528" y="1955621"/>
            <a:ext cx="38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59979" y="2162026"/>
            <a:ext cx="89699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970119" y="1877798"/>
            <a:ext cx="637953" cy="5883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3256974" y="1965560"/>
            <a:ext cx="469531" cy="461665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sym typeface="Wingdings" pitchFamily="2" charset="2"/>
              </a:rPr>
              <a:t>R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90448" y="1926458"/>
            <a:ext cx="469531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sym typeface="Wingdings" pitchFamily="2" charset="2"/>
              </a:rPr>
              <a:t>L</a:t>
            </a:r>
            <a:r>
              <a:rPr lang="en-IE" sz="2400" baseline="-25000" dirty="0" smtClean="0">
                <a:sym typeface="Wingdings" pitchFamily="2" charset="2"/>
              </a:rPr>
              <a:t> </a:t>
            </a:r>
            <a:endParaRPr lang="en-IE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2510720" y="2278127"/>
            <a:ext cx="62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US" sz="2000" baseline="-25000" dirty="0" smtClean="0"/>
              <a:t>D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272770" y="94244"/>
            <a:ext cx="29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R. N. </a:t>
            </a:r>
            <a:r>
              <a:rPr lang="en-IE" i="1" dirty="0" err="1" smtClean="0">
                <a:solidFill>
                  <a:srgbClr val="FF0000"/>
                </a:solidFill>
              </a:rPr>
              <a:t>Mohapatra</a:t>
            </a:r>
            <a:r>
              <a:rPr lang="en-IE" i="1" dirty="0" smtClean="0">
                <a:solidFill>
                  <a:srgbClr val="FF0000"/>
                </a:solidFill>
              </a:rPr>
              <a:t>, PRL 56,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6, (1986) 561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79517" y="2247048"/>
            <a:ext cx="622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US" sz="2000" baseline="-25000" dirty="0" smtClean="0"/>
              <a:t>D</a:t>
            </a:r>
            <a:endParaRPr lang="en-IE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679098" y="2162026"/>
            <a:ext cx="129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&gt;&gt;</a:t>
            </a:r>
            <a:r>
              <a:rPr lang="en-IE" sz="2000" dirty="0" smtClean="0"/>
              <a:t> m</a:t>
            </a:r>
            <a:r>
              <a:rPr lang="en-US" sz="2000" baseline="-25000" dirty="0" smtClean="0"/>
              <a:t>D</a:t>
            </a:r>
            <a:endParaRPr lang="en-IE" sz="2000" dirty="0"/>
          </a:p>
        </p:txBody>
      </p:sp>
      <p:sp>
        <p:nvSpPr>
          <p:cNvPr id="61" name="Rectangle 60"/>
          <p:cNvSpPr/>
          <p:nvPr/>
        </p:nvSpPr>
        <p:spPr>
          <a:xfrm>
            <a:off x="1379478" y="1600990"/>
            <a:ext cx="4862250" cy="13208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/>
          <p:cNvSpPr txBox="1"/>
          <p:nvPr/>
        </p:nvSpPr>
        <p:spPr>
          <a:xfrm>
            <a:off x="337936" y="1104760"/>
            <a:ext cx="520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fermions – </a:t>
            </a:r>
            <a:r>
              <a:rPr lang="en-IE" sz="2000" dirty="0" err="1" smtClean="0"/>
              <a:t>singlets</a:t>
            </a:r>
            <a:r>
              <a:rPr lang="en-IE" sz="2000" dirty="0" smtClean="0"/>
              <a:t> of L-R symmetry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646580" y="1945682"/>
            <a:ext cx="35777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</a:t>
            </a:r>
            <a:endParaRPr lang="en-IE" sz="2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719768" y="2196393"/>
            <a:ext cx="896995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3087" y="3521022"/>
            <a:ext cx="800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representations/interactions which give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mass of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sym typeface="Wingdings" pitchFamily="2" charset="2"/>
              </a:rPr>
              <a:t>R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12526" y="783646"/>
            <a:ext cx="2669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R. N. </a:t>
            </a:r>
            <a:r>
              <a:rPr lang="en-IE" i="1" dirty="0" err="1" smtClean="0">
                <a:solidFill>
                  <a:srgbClr val="FF0000"/>
                </a:solidFill>
              </a:rPr>
              <a:t>Mohapatra</a:t>
            </a:r>
            <a:r>
              <a:rPr lang="en-IE" i="1" dirty="0" smtClean="0">
                <a:solidFill>
                  <a:srgbClr val="FF0000"/>
                </a:solidFill>
              </a:rPr>
              <a:t> and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J W F Valle PRD 34, 5,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(1986) 1642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51443" y="3624190"/>
            <a:ext cx="3381523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185592" y="2057400"/>
            <a:ext cx="3067322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1" name="WordArt 7"/>
          <p:cNvSpPr>
            <a:spLocks noChangeArrowheads="1" noChangeShapeType="1" noTextEdit="1"/>
          </p:cNvSpPr>
          <p:nvPr/>
        </p:nvSpPr>
        <p:spPr bwMode="auto">
          <a:xfrm>
            <a:off x="434165" y="276438"/>
            <a:ext cx="3840015" cy="6202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Double Seesaw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1580703" y="2149807"/>
            <a:ext cx="19255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0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   </a:t>
            </a:r>
            <a:r>
              <a:rPr lang="en-US" sz="2000" dirty="0"/>
              <a:t>0</a:t>
            </a:r>
            <a:r>
              <a:rPr lang="en-US" sz="2000" baseline="-25000" dirty="0"/>
              <a:t>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     </a:t>
            </a:r>
            <a:r>
              <a:rPr lang="en-US" sz="2000" dirty="0"/>
              <a:t>0     </a:t>
            </a:r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T</a:t>
            </a:r>
            <a:r>
              <a:rPr lang="en-US" sz="2000" baseline="-25000" dirty="0"/>
              <a:t> </a:t>
            </a:r>
          </a:p>
          <a:p>
            <a:r>
              <a:rPr lang="en-US" sz="2000" baseline="-25000" dirty="0"/>
              <a:t> </a:t>
            </a:r>
            <a:r>
              <a:rPr lang="en-US" sz="2000" dirty="0"/>
              <a:t>0     M</a:t>
            </a:r>
            <a:r>
              <a:rPr lang="en-US" sz="2000" baseline="-25000" dirty="0"/>
              <a:t>D</a:t>
            </a:r>
            <a:r>
              <a:rPr lang="en-US" sz="2000" dirty="0"/>
              <a:t>  </a:t>
            </a:r>
            <a:r>
              <a:rPr lang="en-US" sz="2000" baseline="-25000" dirty="0"/>
              <a:t>   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1546225" y="2209800"/>
            <a:ext cx="1903413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6794501" y="309344"/>
            <a:ext cx="1854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R.N. </a:t>
            </a:r>
            <a:r>
              <a:rPr lang="en-US" i="1" dirty="0" err="1">
                <a:solidFill>
                  <a:srgbClr val="FF0000"/>
                </a:solidFill>
              </a:rPr>
              <a:t>Mohapatra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J. Valle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414668" y="1172748"/>
            <a:ext cx="6946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Three additional </a:t>
            </a:r>
            <a:r>
              <a:rPr lang="en-US" sz="2000" dirty="0" err="1"/>
              <a:t>singlets</a:t>
            </a:r>
            <a:r>
              <a:rPr lang="en-US" sz="2000" dirty="0"/>
              <a:t> S which </a:t>
            </a:r>
            <a:r>
              <a:rPr lang="en-US" sz="2000" dirty="0" smtClean="0"/>
              <a:t>couple to </a:t>
            </a:r>
            <a:r>
              <a:rPr lang="en-US" sz="2000" dirty="0"/>
              <a:t>RH neutrinos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3557588" y="2155825"/>
            <a:ext cx="393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</a:p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30000" dirty="0" err="1">
                <a:latin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S</a:t>
            </a:r>
          </a:p>
        </p:txBody>
      </p:sp>
      <p:sp>
        <p:nvSpPr>
          <p:cNvPr id="39950" name="AutoShape 16"/>
          <p:cNvSpPr>
            <a:spLocks noChangeArrowheads="1"/>
          </p:cNvSpPr>
          <p:nvPr/>
        </p:nvSpPr>
        <p:spPr bwMode="auto">
          <a:xfrm>
            <a:off x="3565525" y="2198688"/>
            <a:ext cx="381000" cy="939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387227" y="4735125"/>
            <a:ext cx="2940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IE" sz="2000" dirty="0" smtClean="0"/>
              <a:t>If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r>
              <a:rPr lang="en-US" sz="2000" dirty="0"/>
              <a:t>,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Times New Roman" pitchFamily="18" charset="0"/>
              </a:rPr>
              <a:t>D</a:t>
            </a:r>
            <a:r>
              <a:rPr lang="en-US" sz="2000" dirty="0" smtClean="0"/>
              <a:t> ~ </a:t>
            </a:r>
            <a:r>
              <a:rPr lang="en-US" sz="2000" dirty="0"/>
              <a:t>M</a:t>
            </a:r>
            <a:r>
              <a:rPr lang="en-US" sz="2000" baseline="-25000" dirty="0"/>
              <a:t>GU</a:t>
            </a:r>
            <a:endParaRPr lang="en-US" sz="2000" baseline="30000" dirty="0"/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4699000" y="2050711"/>
            <a:ext cx="326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 </a:t>
            </a:r>
            <a:r>
              <a:rPr lang="en-US" sz="2000" dirty="0"/>
              <a:t>- scale of B-L violation</a:t>
            </a:r>
            <a:endParaRPr lang="en-US" sz="2000" baseline="30000" dirty="0"/>
          </a:p>
        </p:txBody>
      </p:sp>
      <p:sp>
        <p:nvSpPr>
          <p:cNvPr id="1427482" name="AutoShape 26"/>
          <p:cNvSpPr>
            <a:spLocks noChangeArrowheads="1"/>
          </p:cNvSpPr>
          <p:nvPr/>
        </p:nvSpPr>
        <p:spPr bwMode="auto">
          <a:xfrm>
            <a:off x="3373432" y="4819802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4746943" y="2460059"/>
            <a:ext cx="173636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&gt;&gt; M</a:t>
            </a:r>
            <a:r>
              <a:rPr lang="en-US" sz="2000" baseline="-25000" dirty="0" smtClean="0">
                <a:latin typeface="Times New Roman" pitchFamily="18" charset="0"/>
              </a:rPr>
              <a:t>D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93975" y="3698740"/>
            <a:ext cx="3116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=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T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      </a:t>
            </a:r>
            <a:r>
              <a:rPr lang="en-US" sz="2000" baseline="30000" dirty="0" smtClean="0"/>
              <a:t>  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 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698" y="5602751"/>
            <a:ext cx="179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=A 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 </a:t>
            </a:r>
            <a:endParaRPr lang="en-IE" sz="2000" dirty="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710085" y="5645283"/>
            <a:ext cx="120257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052003" y="5622355"/>
            <a:ext cx="4773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Screening of Dirac structures: 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may have completely different structure from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endParaRPr lang="en-IE" sz="2000" dirty="0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4736164" y="2924145"/>
            <a:ext cx="239360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R  </a:t>
            </a:r>
            <a:r>
              <a:rPr lang="en-US" sz="2000" dirty="0" smtClean="0"/>
              <a:t>= 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T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baseline="-25000" dirty="0" smtClean="0"/>
              <a:t>D </a:t>
            </a:r>
            <a:endParaRPr lang="en-US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299808" y="2817637"/>
            <a:ext cx="179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can be very </a:t>
            </a:r>
          </a:p>
          <a:p>
            <a:r>
              <a:rPr lang="en-IE" sz="2000" dirty="0" smtClean="0"/>
              <a:t>hierarchical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29042" y="3634823"/>
            <a:ext cx="72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1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T</a:t>
            </a:r>
            <a:endParaRPr lang="en-IE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748361" y="3634823"/>
            <a:ext cx="53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1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</a:t>
            </a:r>
            <a:r>
              <a:rPr lang="en-US" sz="2000" baseline="-25000" dirty="0" smtClean="0"/>
              <a:t>D</a:t>
            </a:r>
            <a:endParaRPr lang="en-IE" sz="2000" dirty="0" smtClean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649341" y="3965964"/>
            <a:ext cx="5716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58711" y="3969502"/>
            <a:ext cx="4654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3763296" y="4777657"/>
            <a:ext cx="323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</a:t>
            </a:r>
            <a:r>
              <a:rPr lang="en-US" sz="2000" dirty="0"/>
              <a:t>~ M</a:t>
            </a:r>
            <a:r>
              <a:rPr lang="en-US" sz="2000" baseline="-25000" dirty="0"/>
              <a:t>GU</a:t>
            </a:r>
            <a:r>
              <a:rPr lang="en-US" sz="2000" baseline="30000" dirty="0"/>
              <a:t>2</a:t>
            </a:r>
            <a:r>
              <a:rPr lang="en-US" sz="2000" dirty="0"/>
              <a:t>/</a:t>
            </a:r>
            <a:r>
              <a:rPr lang="en-US" sz="2000" dirty="0" err="1"/>
              <a:t>M</a:t>
            </a:r>
            <a:r>
              <a:rPr lang="en-US" sz="2000" baseline="-25000" dirty="0" err="1"/>
              <a:t>Pl</a:t>
            </a:r>
            <a:r>
              <a:rPr lang="en-US" sz="2000" dirty="0"/>
              <a:t> ~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14  </a:t>
            </a:r>
            <a:r>
              <a:rPr lang="en-US" sz="2000" dirty="0" err="1"/>
              <a:t>GeV</a:t>
            </a:r>
            <a:endParaRPr lang="en-US" sz="20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2153631" y="5687428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616490" y="4768970"/>
            <a:ext cx="24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      explains </a:t>
            </a:r>
          </a:p>
          <a:p>
            <a:r>
              <a:rPr lang="en-US" sz="2000" dirty="0" smtClean="0"/>
              <a:t>intermediate </a:t>
            </a:r>
            <a:r>
              <a:rPr lang="en-US" sz="2000" dirty="0"/>
              <a:t>scale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Symbol" pitchFamily="18" charset="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71600" y="2057400"/>
            <a:ext cx="2881313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91633" y="308341"/>
            <a:ext cx="4572000" cy="705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Inverse Seesaw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76400" y="2192338"/>
            <a:ext cx="1885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   </a:t>
            </a:r>
            <a:r>
              <a:rPr lang="en-US" sz="2000" dirty="0"/>
              <a:t>0</a:t>
            </a:r>
            <a:r>
              <a:rPr lang="en-US" sz="2000" baseline="-25000" dirty="0"/>
              <a:t>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     </a:t>
            </a:r>
            <a:r>
              <a:rPr lang="en-US" sz="2000" dirty="0"/>
              <a:t>0     </a:t>
            </a:r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T</a:t>
            </a:r>
            <a:r>
              <a:rPr lang="en-US" sz="2000" baseline="-25000" dirty="0"/>
              <a:t> </a:t>
            </a:r>
          </a:p>
          <a:p>
            <a:r>
              <a:rPr lang="en-US" sz="2000" baseline="-25000" dirty="0"/>
              <a:t> </a:t>
            </a:r>
            <a:r>
              <a:rPr lang="en-US" sz="2000" dirty="0"/>
              <a:t>0     M</a:t>
            </a:r>
            <a:r>
              <a:rPr lang="en-US" sz="2000" baseline="-25000" dirty="0"/>
              <a:t>D</a:t>
            </a:r>
            <a:r>
              <a:rPr lang="en-US" sz="2000" dirty="0"/>
              <a:t>  </a:t>
            </a:r>
            <a:r>
              <a:rPr lang="en-US" sz="2000" baseline="-25000" dirty="0"/>
              <a:t>   </a:t>
            </a:r>
            <a:r>
              <a:rPr lang="en-US" sz="2000" dirty="0">
                <a:latin typeface="Symbol" pitchFamily="18" charset="2"/>
              </a:rPr>
              <a:t>m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604963" y="2209800"/>
            <a:ext cx="1863725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513492" y="3910213"/>
            <a:ext cx="329128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/>
              <a:t> =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-1T 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30000" dirty="0"/>
              <a:t> 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-1</a:t>
            </a:r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453269" y="632509"/>
            <a:ext cx="1691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R.N.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</a:rPr>
              <a:t>Mohapatra</a:t>
            </a:r>
            <a:endParaRPr lang="en-US" i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itchFamily="18" charset="0"/>
              </a:rPr>
              <a:t>J.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F. Valle</a:t>
            </a:r>
            <a:endParaRPr lang="en-US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57200" y="1374775"/>
            <a:ext cx="4387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Decreasing scale of seesaw physics</a:t>
            </a:r>
            <a:endParaRPr lang="en-US" sz="2000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557588" y="2155825"/>
            <a:ext cx="388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</a:p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30000" dirty="0" err="1">
                <a:latin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S</a:t>
            </a: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3565525" y="2198688"/>
            <a:ext cx="381000" cy="939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789832" y="2724090"/>
            <a:ext cx="169469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30000" dirty="0">
                <a:latin typeface="Times New Roman" pitchFamily="18" charset="0"/>
              </a:rPr>
              <a:t> </a:t>
            </a:r>
            <a:r>
              <a:rPr lang="en-US" sz="2000" dirty="0" smtClean="0"/>
              <a:t> &lt;&lt;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&lt;&lt;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Times New Roman" pitchFamily="18" charset="0"/>
              </a:rPr>
              <a:t>D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689475" y="2155825"/>
            <a:ext cx="3119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30000" dirty="0"/>
              <a:t>  </a:t>
            </a:r>
            <a:r>
              <a:rPr lang="en-US" sz="2000" dirty="0"/>
              <a:t>- scale of B-L violation</a:t>
            </a:r>
            <a:endParaRPr lang="en-US" sz="2000" baseline="30000" dirty="0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1275177" y="4657054"/>
            <a:ext cx="105189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30000" dirty="0">
                <a:latin typeface="Times New Roman" pitchFamily="18" charset="0"/>
              </a:rPr>
              <a:t> </a:t>
            </a:r>
            <a:r>
              <a:rPr lang="en-US" sz="2000" dirty="0" smtClean="0"/>
              <a:t>~ </a:t>
            </a:r>
            <a:r>
              <a:rPr lang="en-US" sz="2000" dirty="0" err="1" smtClean="0"/>
              <a:t>keV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53269" y="3774558"/>
            <a:ext cx="2690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same as in the double seesaw</a:t>
            </a:r>
            <a:endParaRPr lang="en-IE" sz="2000" dirty="0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425797" y="4614522"/>
            <a:ext cx="4458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Times New Roman" pitchFamily="18" charset="0"/>
              </a:rPr>
              <a:t>D </a:t>
            </a:r>
            <a:r>
              <a:rPr lang="en-US" sz="2000" dirty="0" smtClean="0"/>
              <a:t>~ few </a:t>
            </a:r>
            <a:r>
              <a:rPr lang="en-US" sz="2000" dirty="0" err="1" smtClean="0"/>
              <a:t>TeV</a:t>
            </a:r>
            <a:r>
              <a:rPr lang="en-US" sz="2000" dirty="0" smtClean="0"/>
              <a:t>  within LHC reach</a:t>
            </a:r>
            <a:endParaRPr lang="en-US" sz="2000" baseline="30000" dirty="0" smtClean="0"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807488" y="5206255"/>
            <a:ext cx="4583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30000" dirty="0" err="1" smtClean="0"/>
              <a:t>c</a:t>
            </a:r>
            <a:r>
              <a:rPr lang="en-US" sz="2000" dirty="0" smtClean="0"/>
              <a:t> and S form pseudo Dirac neutrino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76178" y="4643890"/>
            <a:ext cx="72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7265" y="4663926"/>
            <a:ext cx="2641735" cy="80582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70467" name="Rectangle 3"/>
          <p:cNvSpPr>
            <a:spLocks noChangeArrowheads="1"/>
          </p:cNvSpPr>
          <p:nvPr/>
        </p:nvSpPr>
        <p:spPr bwMode="auto">
          <a:xfrm>
            <a:off x="787265" y="1598210"/>
            <a:ext cx="3379222" cy="2504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7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70471" name="WordArt 7"/>
          <p:cNvSpPr>
            <a:spLocks noChangeArrowheads="1" noChangeShapeType="1" noTextEdit="1"/>
          </p:cNvSpPr>
          <p:nvPr/>
        </p:nvSpPr>
        <p:spPr bwMode="auto">
          <a:xfrm>
            <a:off x="652493" y="179485"/>
            <a:ext cx="408050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Scotogenic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model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470473" name="Line 9"/>
          <p:cNvSpPr>
            <a:spLocks noChangeShapeType="1"/>
          </p:cNvSpPr>
          <p:nvPr/>
        </p:nvSpPr>
        <p:spPr bwMode="auto">
          <a:xfrm flipV="1">
            <a:off x="914400" y="3505200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74" name="Text Box 10"/>
          <p:cNvSpPr txBox="1">
            <a:spLocks noChangeArrowheads="1"/>
          </p:cNvSpPr>
          <p:nvPr/>
        </p:nvSpPr>
        <p:spPr bwMode="auto">
          <a:xfrm>
            <a:off x="2209800" y="2574925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l</a:t>
            </a:r>
          </a:p>
        </p:txBody>
      </p:sp>
      <p:sp>
        <p:nvSpPr>
          <p:cNvPr id="1470475" name="Text Box 11"/>
          <p:cNvSpPr txBox="1">
            <a:spLocks noChangeArrowheads="1"/>
          </p:cNvSpPr>
          <p:nvPr/>
        </p:nvSpPr>
        <p:spPr bwMode="auto">
          <a:xfrm>
            <a:off x="1339850" y="2574925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baseline="30000" dirty="0"/>
              <a:t>0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70476" name="Text Box 12"/>
          <p:cNvSpPr txBox="1">
            <a:spLocks noChangeArrowheads="1"/>
          </p:cNvSpPr>
          <p:nvPr/>
        </p:nvSpPr>
        <p:spPr bwMode="auto">
          <a:xfrm>
            <a:off x="2198757" y="3684860"/>
            <a:ext cx="45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endParaRPr lang="en-US" dirty="0"/>
          </a:p>
        </p:txBody>
      </p:sp>
      <p:sp>
        <p:nvSpPr>
          <p:cNvPr id="1470477" name="Arc 13"/>
          <p:cNvSpPr>
            <a:spLocks/>
          </p:cNvSpPr>
          <p:nvPr/>
        </p:nvSpPr>
        <p:spPr bwMode="auto">
          <a:xfrm>
            <a:off x="1600200" y="2573338"/>
            <a:ext cx="1524000" cy="9318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63 h 21988"/>
              <a:gd name="T2" fmla="*/ 43197 w 43200"/>
              <a:gd name="T3" fmla="*/ 21988 h 21988"/>
              <a:gd name="T4" fmla="*/ 21600 w 43200"/>
              <a:gd name="T5" fmla="*/ 21600 h 2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988" fill="none" extrusionOk="0">
                <a:moveTo>
                  <a:pt x="0" y="21662"/>
                </a:moveTo>
                <a:cubicBezTo>
                  <a:pt x="0" y="21641"/>
                  <a:pt x="0" y="216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29"/>
                  <a:pt x="43198" y="21858"/>
                  <a:pt x="43196" y="21987"/>
                </a:cubicBezTo>
              </a:path>
              <a:path w="43200" h="21988" stroke="0" extrusionOk="0">
                <a:moveTo>
                  <a:pt x="0" y="21662"/>
                </a:moveTo>
                <a:cubicBezTo>
                  <a:pt x="0" y="21641"/>
                  <a:pt x="0" y="2162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29"/>
                  <a:pt x="43198" y="21858"/>
                  <a:pt x="43196" y="2198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79" name="Text Box 15"/>
          <p:cNvSpPr txBox="1">
            <a:spLocks noChangeArrowheads="1"/>
          </p:cNvSpPr>
          <p:nvPr/>
        </p:nvSpPr>
        <p:spPr bwMode="auto">
          <a:xfrm>
            <a:off x="3429000" y="3565525"/>
            <a:ext cx="44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b </a:t>
            </a:r>
            <a:endParaRPr lang="en-US">
              <a:latin typeface="Symbol" pitchFamily="18" charset="2"/>
            </a:endParaRPr>
          </a:p>
        </p:txBody>
      </p:sp>
      <p:sp>
        <p:nvSpPr>
          <p:cNvPr id="1470480" name="Text Box 16"/>
          <p:cNvSpPr txBox="1">
            <a:spLocks noChangeArrowheads="1"/>
          </p:cNvSpPr>
          <p:nvPr/>
        </p:nvSpPr>
        <p:spPr bwMode="auto">
          <a:xfrm>
            <a:off x="950913" y="3565525"/>
            <a:ext cx="42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a</a:t>
            </a:r>
            <a:endParaRPr lang="en-US">
              <a:latin typeface="Symbol" pitchFamily="18" charset="2"/>
            </a:endParaRPr>
          </a:p>
        </p:txBody>
      </p:sp>
      <p:sp>
        <p:nvSpPr>
          <p:cNvPr id="1470481" name="Text Box 17"/>
          <p:cNvSpPr txBox="1">
            <a:spLocks noChangeArrowheads="1"/>
          </p:cNvSpPr>
          <p:nvPr/>
        </p:nvSpPr>
        <p:spPr bwMode="auto">
          <a:xfrm>
            <a:off x="2241699" y="3303257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70482" name="Line 18"/>
          <p:cNvSpPr>
            <a:spLocks noChangeShapeType="1"/>
          </p:cNvSpPr>
          <p:nvPr/>
        </p:nvSpPr>
        <p:spPr bwMode="auto">
          <a:xfrm>
            <a:off x="1755775" y="2041524"/>
            <a:ext cx="608013" cy="549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84" name="Oval 20"/>
          <p:cNvSpPr>
            <a:spLocks noChangeArrowheads="1"/>
          </p:cNvSpPr>
          <p:nvPr/>
        </p:nvSpPr>
        <p:spPr bwMode="auto">
          <a:xfrm>
            <a:off x="2286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85" name="Oval 21"/>
          <p:cNvSpPr>
            <a:spLocks noChangeArrowheads="1"/>
          </p:cNvSpPr>
          <p:nvPr/>
        </p:nvSpPr>
        <p:spPr bwMode="auto">
          <a:xfrm>
            <a:off x="1524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86" name="Oval 22"/>
          <p:cNvSpPr>
            <a:spLocks noChangeArrowheads="1"/>
          </p:cNvSpPr>
          <p:nvPr/>
        </p:nvSpPr>
        <p:spPr bwMode="auto">
          <a:xfrm>
            <a:off x="3048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87" name="Freeform 23"/>
          <p:cNvSpPr>
            <a:spLocks/>
          </p:cNvSpPr>
          <p:nvPr/>
        </p:nvSpPr>
        <p:spPr bwMode="auto">
          <a:xfrm>
            <a:off x="1143000" y="34290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88" name="Freeform 24"/>
          <p:cNvSpPr>
            <a:spLocks/>
          </p:cNvSpPr>
          <p:nvPr/>
        </p:nvSpPr>
        <p:spPr bwMode="auto">
          <a:xfrm flipH="1">
            <a:off x="3505200" y="34290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89" name="Freeform 25"/>
          <p:cNvSpPr>
            <a:spLocks/>
          </p:cNvSpPr>
          <p:nvPr/>
        </p:nvSpPr>
        <p:spPr bwMode="auto">
          <a:xfrm flipH="1">
            <a:off x="2057400" y="3429000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0491" name="Text Box 27"/>
          <p:cNvSpPr txBox="1">
            <a:spLocks noChangeArrowheads="1"/>
          </p:cNvSpPr>
          <p:nvPr/>
        </p:nvSpPr>
        <p:spPr bwMode="auto">
          <a:xfrm>
            <a:off x="3004488" y="1803693"/>
            <a:ext cx="3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70492" name="Text Box 28"/>
          <p:cNvSpPr txBox="1">
            <a:spLocks noChangeArrowheads="1"/>
          </p:cNvSpPr>
          <p:nvPr/>
        </p:nvSpPr>
        <p:spPr bwMode="auto">
          <a:xfrm>
            <a:off x="1600200" y="1843086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70493" name="Text Box 29"/>
          <p:cNvSpPr txBox="1">
            <a:spLocks noChangeArrowheads="1"/>
          </p:cNvSpPr>
          <p:nvPr/>
        </p:nvSpPr>
        <p:spPr bwMode="auto">
          <a:xfrm>
            <a:off x="1371600" y="3581400"/>
            <a:ext cx="500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>
                <a:latin typeface="Symbol" pitchFamily="18" charset="2"/>
              </a:rPr>
              <a:t>ak</a:t>
            </a:r>
            <a:endParaRPr lang="en-US" dirty="0"/>
          </a:p>
        </p:txBody>
      </p:sp>
      <p:sp>
        <p:nvSpPr>
          <p:cNvPr id="1470494" name="Text Box 30"/>
          <p:cNvSpPr txBox="1">
            <a:spLocks noChangeArrowheads="1"/>
          </p:cNvSpPr>
          <p:nvPr/>
        </p:nvSpPr>
        <p:spPr bwMode="auto">
          <a:xfrm>
            <a:off x="4969860" y="2510807"/>
            <a:ext cx="34824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higgs</a:t>
            </a:r>
            <a:r>
              <a:rPr lang="en-US" sz="2000" dirty="0" smtClean="0"/>
              <a:t> doublet ( </a:t>
            </a:r>
            <a:r>
              <a:rPr lang="en-US" sz="2000" dirty="0">
                <a:latin typeface="Symbol" pitchFamily="18" charset="2"/>
              </a:rPr>
              <a:t>h</a:t>
            </a:r>
            <a:r>
              <a:rPr lang="en-US" sz="2000" baseline="30000" dirty="0"/>
              <a:t>+ 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) </a:t>
            </a:r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fermionic</a:t>
            </a:r>
            <a:r>
              <a:rPr lang="en-US" sz="2000" dirty="0" smtClean="0"/>
              <a:t> </a:t>
            </a:r>
            <a:r>
              <a:rPr lang="en-US" sz="2000" dirty="0" err="1" smtClean="0"/>
              <a:t>singlets</a:t>
            </a:r>
            <a:r>
              <a:rPr lang="en-US" sz="2000" dirty="0" smtClean="0"/>
              <a:t>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                                     - discrete symmetry Z</a:t>
            </a:r>
            <a:r>
              <a:rPr lang="en-US" sz="2000" baseline="-25000" dirty="0" smtClean="0"/>
              <a:t>2        </a:t>
            </a:r>
            <a:endParaRPr lang="en-US" sz="2000" dirty="0"/>
          </a:p>
        </p:txBody>
      </p:sp>
      <p:sp>
        <p:nvSpPr>
          <p:cNvPr id="1470500" name="Text Box 36"/>
          <p:cNvSpPr txBox="1">
            <a:spLocks noChangeArrowheads="1"/>
          </p:cNvSpPr>
          <p:nvPr/>
        </p:nvSpPr>
        <p:spPr bwMode="auto">
          <a:xfrm>
            <a:off x="1156957" y="1641059"/>
            <a:ext cx="3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en-US" baseline="-25000" dirty="0"/>
          </a:p>
        </p:txBody>
      </p:sp>
      <p:sp>
        <p:nvSpPr>
          <p:cNvPr id="1470506" name="Text Box 42"/>
          <p:cNvSpPr txBox="1">
            <a:spLocks noChangeArrowheads="1"/>
          </p:cNvSpPr>
          <p:nvPr/>
        </p:nvSpPr>
        <p:spPr bwMode="auto">
          <a:xfrm>
            <a:off x="5345082" y="402778"/>
            <a:ext cx="2735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E. Ma,  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 0601225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H="1">
            <a:off x="2377959" y="2013163"/>
            <a:ext cx="531812" cy="549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048000" y="26670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h</a:t>
            </a:r>
            <a:r>
              <a:rPr lang="en-US" baseline="30000" dirty="0"/>
              <a:t>0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212928" y="3043690"/>
            <a:ext cx="471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k</a:t>
            </a:r>
            <a:endParaRPr lang="en-US" dirty="0"/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2863758" y="3553039"/>
            <a:ext cx="487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>
                <a:latin typeface="Symbol" pitchFamily="18" charset="2"/>
              </a:rPr>
              <a:t>bk</a:t>
            </a:r>
            <a:endParaRPr lang="en-US" dirty="0"/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738524" y="1820564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4542858" y="3500909"/>
            <a:ext cx="4073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Under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new particles are odd, </a:t>
            </a:r>
          </a:p>
          <a:p>
            <a:r>
              <a:rPr lang="en-US" sz="2000" dirty="0" smtClean="0"/>
              <a:t>               SM particles are even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61503" y="4383815"/>
            <a:ext cx="2973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has zero VEV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732998" y="4792373"/>
            <a:ext cx="427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</a:t>
            </a: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exact then </a:t>
            </a:r>
            <a:endParaRPr lang="en-US" sz="2000" dirty="0" smtClean="0">
              <a:latin typeface="Symbol" pitchFamily="18" charset="2"/>
            </a:endParaRPr>
          </a:p>
          <a:p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or lightest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 are stable and can be Dark Matter particles</a:t>
            </a:r>
            <a:endParaRPr lang="en-US" sz="2000" dirty="0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2709589" y="3443171"/>
            <a:ext cx="762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0" y="96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605402" y="1469945"/>
            <a:ext cx="299818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RH neutrinos. Why?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265" y="4805906"/>
            <a:ext cx="256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 =         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k</a:t>
            </a:r>
            <a:r>
              <a:rPr lang="en-IE" sz="2000" dirty="0" smtClean="0"/>
              <a:t>      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4585390" y="2114490"/>
            <a:ext cx="2051464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New elements:</a:t>
            </a:r>
            <a:endParaRPr lang="en-IE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513368" y="4663926"/>
            <a:ext cx="7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h</a:t>
            </a:r>
            <a:r>
              <a:rPr lang="en-IE" sz="2000" baseline="30000" dirty="0" smtClean="0"/>
              <a:t>2</a:t>
            </a:r>
            <a:endParaRPr lang="en-IE" sz="2000" dirty="0" smtClean="0"/>
          </a:p>
          <a:p>
            <a:r>
              <a:rPr lang="en-IE" sz="2000" dirty="0" smtClean="0"/>
              <a:t>16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30000" dirty="0" smtClean="0"/>
              <a:t>2</a:t>
            </a:r>
            <a:endParaRPr lang="en-IE" sz="20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1547035" y="5029201"/>
            <a:ext cx="5985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3530" y="5469752"/>
            <a:ext cx="206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 =  M</a:t>
            </a:r>
            <a:r>
              <a:rPr lang="en-IE" sz="2000" baseline="-25000" dirty="0" smtClean="0">
                <a:latin typeface="Symbol" pitchFamily="18" charset="2"/>
              </a:rPr>
              <a:t>h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k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baseline="30000" dirty="0" smtClean="0"/>
              <a:t>   </a:t>
            </a:r>
            <a:endParaRPr lang="en-IE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568396" y="4677595"/>
            <a:ext cx="93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 </a:t>
            </a:r>
            <a:r>
              <a:rPr lang="en-IE" sz="2000" dirty="0" err="1" smtClean="0"/>
              <a:t>ln</a:t>
            </a:r>
            <a:r>
              <a:rPr lang="en-IE" sz="2000" dirty="0" smtClean="0"/>
              <a:t> r</a:t>
            </a:r>
          </a:p>
          <a:p>
            <a:r>
              <a:rPr lang="en-IE" sz="2000" dirty="0" smtClean="0"/>
              <a:t>r -1</a:t>
            </a:r>
            <a:endParaRPr lang="en-IE" sz="20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2642827" y="5063437"/>
            <a:ext cx="557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87265" y="6036097"/>
            <a:ext cx="3379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k</a:t>
            </a:r>
            <a:r>
              <a:rPr lang="en-IE" sz="2000" dirty="0" smtClean="0"/>
              <a:t> = 10 </a:t>
            </a:r>
            <a:r>
              <a:rPr lang="en-IE" sz="2000" dirty="0" err="1" smtClean="0"/>
              <a:t>GeV</a:t>
            </a:r>
            <a:r>
              <a:rPr lang="en-IE" sz="2000" dirty="0" smtClean="0"/>
              <a:t> : h  = 10</a:t>
            </a:r>
            <a:r>
              <a:rPr lang="en-IE" sz="2000" baseline="30000" dirty="0" smtClean="0"/>
              <a:t>-6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038725" y="2779713"/>
            <a:ext cx="3352800" cy="2725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143000" y="2765425"/>
            <a:ext cx="3352800" cy="2749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1524000" y="5195888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962400" y="3124200"/>
            <a:ext cx="152400" cy="2057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524000" y="3124200"/>
            <a:ext cx="152400" cy="2057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422400" y="5156200"/>
            <a:ext cx="32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                            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946525" y="51181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1524000" y="3352800"/>
            <a:ext cx="2603500" cy="1828800"/>
          </a:xfrm>
          <a:custGeom>
            <a:avLst/>
            <a:gdLst>
              <a:gd name="T0" fmla="*/ 8 w 1640"/>
              <a:gd name="T1" fmla="*/ 1264 h 1264"/>
              <a:gd name="T2" fmla="*/ 8 w 1640"/>
              <a:gd name="T3" fmla="*/ 640 h 1264"/>
              <a:gd name="T4" fmla="*/ 8 w 1640"/>
              <a:gd name="T5" fmla="*/ 112 h 1264"/>
              <a:gd name="T6" fmla="*/ 56 w 1640"/>
              <a:gd name="T7" fmla="*/ 64 h 1264"/>
              <a:gd name="T8" fmla="*/ 104 w 1640"/>
              <a:gd name="T9" fmla="*/ 496 h 1264"/>
              <a:gd name="T10" fmla="*/ 200 w 1640"/>
              <a:gd name="T11" fmla="*/ 928 h 1264"/>
              <a:gd name="T12" fmla="*/ 488 w 1640"/>
              <a:gd name="T13" fmla="*/ 1120 h 1264"/>
              <a:gd name="T14" fmla="*/ 872 w 1640"/>
              <a:gd name="T15" fmla="*/ 1168 h 1264"/>
              <a:gd name="T16" fmla="*/ 1640 w 1640"/>
              <a:gd name="T17" fmla="*/ 1216 h 1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0"/>
              <a:gd name="T28" fmla="*/ 0 h 1264"/>
              <a:gd name="T29" fmla="*/ 1640 w 1640"/>
              <a:gd name="T30" fmla="*/ 1264 h 12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0" h="1264">
                <a:moveTo>
                  <a:pt x="8" y="1264"/>
                </a:moveTo>
                <a:cubicBezTo>
                  <a:pt x="8" y="1048"/>
                  <a:pt x="8" y="832"/>
                  <a:pt x="8" y="640"/>
                </a:cubicBezTo>
                <a:cubicBezTo>
                  <a:pt x="8" y="448"/>
                  <a:pt x="0" y="208"/>
                  <a:pt x="8" y="112"/>
                </a:cubicBezTo>
                <a:cubicBezTo>
                  <a:pt x="16" y="16"/>
                  <a:pt x="40" y="0"/>
                  <a:pt x="56" y="64"/>
                </a:cubicBezTo>
                <a:cubicBezTo>
                  <a:pt x="72" y="128"/>
                  <a:pt x="80" y="352"/>
                  <a:pt x="104" y="496"/>
                </a:cubicBezTo>
                <a:cubicBezTo>
                  <a:pt x="128" y="640"/>
                  <a:pt x="136" y="824"/>
                  <a:pt x="200" y="928"/>
                </a:cubicBezTo>
                <a:cubicBezTo>
                  <a:pt x="264" y="1032"/>
                  <a:pt x="376" y="1080"/>
                  <a:pt x="488" y="1120"/>
                </a:cubicBezTo>
                <a:cubicBezTo>
                  <a:pt x="600" y="1160"/>
                  <a:pt x="680" y="1152"/>
                  <a:pt x="872" y="1168"/>
                </a:cubicBezTo>
                <a:cubicBezTo>
                  <a:pt x="1064" y="1184"/>
                  <a:pt x="1352" y="1200"/>
                  <a:pt x="1640" y="121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3644900" y="3352800"/>
            <a:ext cx="469900" cy="1841500"/>
          </a:xfrm>
          <a:custGeom>
            <a:avLst/>
            <a:gdLst>
              <a:gd name="T0" fmla="*/ 0 w 296"/>
              <a:gd name="T1" fmla="*/ 1200 h 1208"/>
              <a:gd name="T2" fmla="*/ 96 w 296"/>
              <a:gd name="T3" fmla="*/ 1200 h 1208"/>
              <a:gd name="T4" fmla="*/ 144 w 296"/>
              <a:gd name="T5" fmla="*/ 1152 h 1208"/>
              <a:gd name="T6" fmla="*/ 192 w 296"/>
              <a:gd name="T7" fmla="*/ 1008 h 1208"/>
              <a:gd name="T8" fmla="*/ 240 w 296"/>
              <a:gd name="T9" fmla="*/ 336 h 1208"/>
              <a:gd name="T10" fmla="*/ 240 w 296"/>
              <a:gd name="T11" fmla="*/ 48 h 1208"/>
              <a:gd name="T12" fmla="*/ 288 w 296"/>
              <a:gd name="T13" fmla="*/ 48 h 1208"/>
              <a:gd name="T14" fmla="*/ 288 w 296"/>
              <a:gd name="T15" fmla="*/ 336 h 1208"/>
              <a:gd name="T16" fmla="*/ 288 w 296"/>
              <a:gd name="T17" fmla="*/ 960 h 1208"/>
              <a:gd name="T18" fmla="*/ 288 w 296"/>
              <a:gd name="T19" fmla="*/ 1200 h 12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6"/>
              <a:gd name="T31" fmla="*/ 0 h 1208"/>
              <a:gd name="T32" fmla="*/ 296 w 296"/>
              <a:gd name="T33" fmla="*/ 1208 h 12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6" h="1208">
                <a:moveTo>
                  <a:pt x="0" y="1200"/>
                </a:moveTo>
                <a:cubicBezTo>
                  <a:pt x="36" y="1204"/>
                  <a:pt x="72" y="1208"/>
                  <a:pt x="96" y="1200"/>
                </a:cubicBezTo>
                <a:cubicBezTo>
                  <a:pt x="120" y="1192"/>
                  <a:pt x="128" y="1184"/>
                  <a:pt x="144" y="1152"/>
                </a:cubicBezTo>
                <a:cubicBezTo>
                  <a:pt x="160" y="1120"/>
                  <a:pt x="176" y="1144"/>
                  <a:pt x="192" y="1008"/>
                </a:cubicBezTo>
                <a:cubicBezTo>
                  <a:pt x="208" y="872"/>
                  <a:pt x="232" y="496"/>
                  <a:pt x="240" y="336"/>
                </a:cubicBezTo>
                <a:cubicBezTo>
                  <a:pt x="248" y="176"/>
                  <a:pt x="232" y="96"/>
                  <a:pt x="240" y="48"/>
                </a:cubicBezTo>
                <a:cubicBezTo>
                  <a:pt x="248" y="0"/>
                  <a:pt x="280" y="0"/>
                  <a:pt x="288" y="48"/>
                </a:cubicBezTo>
                <a:cubicBezTo>
                  <a:pt x="296" y="96"/>
                  <a:pt x="288" y="184"/>
                  <a:pt x="288" y="336"/>
                </a:cubicBezTo>
                <a:cubicBezTo>
                  <a:pt x="288" y="488"/>
                  <a:pt x="288" y="816"/>
                  <a:pt x="288" y="960"/>
                </a:cubicBezTo>
                <a:cubicBezTo>
                  <a:pt x="288" y="1104"/>
                  <a:pt x="288" y="1152"/>
                  <a:pt x="288" y="120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676400" y="3810000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535363" y="3810000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L</a:t>
            </a:r>
            <a:endParaRPr lang="en-US" dirty="0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698625" y="2755900"/>
            <a:ext cx="1006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Hidden </a:t>
            </a:r>
          </a:p>
          <a:p>
            <a:r>
              <a:rPr lang="en-US" sz="1800">
                <a:solidFill>
                  <a:srgbClr val="FF3300"/>
                </a:solidFill>
              </a:rPr>
              <a:t>brane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 rot="-5400000">
            <a:off x="-116681" y="3847306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wave functions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059113" y="2811463"/>
            <a:ext cx="893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00"/>
                </a:solidFill>
              </a:rPr>
              <a:t>Visible</a:t>
            </a:r>
          </a:p>
          <a:p>
            <a:r>
              <a:rPr lang="en-US" sz="1800">
                <a:solidFill>
                  <a:srgbClr val="00FF00"/>
                </a:solidFill>
              </a:rPr>
              <a:t> brane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096733" y="2105025"/>
            <a:ext cx="1181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</a:rPr>
              <a:t>Grossman </a:t>
            </a:r>
          </a:p>
          <a:p>
            <a:r>
              <a:rPr lang="en-US" sz="1800" i="1" dirty="0" err="1">
                <a:solidFill>
                  <a:srgbClr val="FF0000"/>
                </a:solidFill>
                <a:latin typeface="Times New Roman" pitchFamily="18" charset="0"/>
              </a:rPr>
              <a:t>Neubert</a:t>
            </a:r>
            <a:endParaRPr lang="en-US" sz="18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56468" name="AutoShape 20"/>
          <p:cNvSpPr>
            <a:spLocks noChangeArrowheads="1"/>
          </p:cNvSpPr>
          <p:nvPr/>
        </p:nvSpPr>
        <p:spPr bwMode="auto">
          <a:xfrm rot="-1812929">
            <a:off x="4176713" y="4894263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6657975" y="3152775"/>
            <a:ext cx="152400" cy="2057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Freeform 22"/>
          <p:cNvSpPr>
            <a:spLocks/>
          </p:cNvSpPr>
          <p:nvPr/>
        </p:nvSpPr>
        <p:spPr bwMode="auto">
          <a:xfrm>
            <a:off x="6515100" y="3429000"/>
            <a:ext cx="381000" cy="1752600"/>
          </a:xfrm>
          <a:custGeom>
            <a:avLst/>
            <a:gdLst>
              <a:gd name="T0" fmla="*/ 0 w 288"/>
              <a:gd name="T1" fmla="*/ 1352 h 1352"/>
              <a:gd name="T2" fmla="*/ 48 w 288"/>
              <a:gd name="T3" fmla="*/ 1304 h 1352"/>
              <a:gd name="T4" fmla="*/ 96 w 288"/>
              <a:gd name="T5" fmla="*/ 1160 h 1352"/>
              <a:gd name="T6" fmla="*/ 144 w 288"/>
              <a:gd name="T7" fmla="*/ 584 h 1352"/>
              <a:gd name="T8" fmla="*/ 144 w 288"/>
              <a:gd name="T9" fmla="*/ 104 h 1352"/>
              <a:gd name="T10" fmla="*/ 192 w 288"/>
              <a:gd name="T11" fmla="*/ 104 h 1352"/>
              <a:gd name="T12" fmla="*/ 192 w 288"/>
              <a:gd name="T13" fmla="*/ 728 h 1352"/>
              <a:gd name="T14" fmla="*/ 240 w 288"/>
              <a:gd name="T15" fmla="*/ 1208 h 1352"/>
              <a:gd name="T16" fmla="*/ 288 w 288"/>
              <a:gd name="T17" fmla="*/ 1352 h 1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"/>
              <a:gd name="T28" fmla="*/ 0 h 1352"/>
              <a:gd name="T29" fmla="*/ 288 w 288"/>
              <a:gd name="T30" fmla="*/ 1352 h 13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" h="1352">
                <a:moveTo>
                  <a:pt x="0" y="1352"/>
                </a:moveTo>
                <a:cubicBezTo>
                  <a:pt x="16" y="1344"/>
                  <a:pt x="32" y="1336"/>
                  <a:pt x="48" y="1304"/>
                </a:cubicBezTo>
                <a:cubicBezTo>
                  <a:pt x="64" y="1272"/>
                  <a:pt x="80" y="1280"/>
                  <a:pt x="96" y="1160"/>
                </a:cubicBezTo>
                <a:cubicBezTo>
                  <a:pt x="112" y="1040"/>
                  <a:pt x="136" y="760"/>
                  <a:pt x="144" y="584"/>
                </a:cubicBezTo>
                <a:cubicBezTo>
                  <a:pt x="152" y="408"/>
                  <a:pt x="136" y="184"/>
                  <a:pt x="144" y="104"/>
                </a:cubicBezTo>
                <a:cubicBezTo>
                  <a:pt x="152" y="24"/>
                  <a:pt x="184" y="0"/>
                  <a:pt x="192" y="104"/>
                </a:cubicBezTo>
                <a:cubicBezTo>
                  <a:pt x="200" y="208"/>
                  <a:pt x="184" y="544"/>
                  <a:pt x="192" y="728"/>
                </a:cubicBezTo>
                <a:cubicBezTo>
                  <a:pt x="200" y="912"/>
                  <a:pt x="224" y="1104"/>
                  <a:pt x="240" y="1208"/>
                </a:cubicBezTo>
                <a:cubicBezTo>
                  <a:pt x="256" y="1312"/>
                  <a:pt x="272" y="1332"/>
                  <a:pt x="288" y="135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Freeform 23"/>
          <p:cNvSpPr>
            <a:spLocks/>
          </p:cNvSpPr>
          <p:nvPr/>
        </p:nvSpPr>
        <p:spPr bwMode="auto">
          <a:xfrm>
            <a:off x="5413375" y="5019682"/>
            <a:ext cx="2590800" cy="152400"/>
          </a:xfrm>
          <a:custGeom>
            <a:avLst/>
            <a:gdLst>
              <a:gd name="T0" fmla="*/ 0 w 1632"/>
              <a:gd name="T1" fmla="*/ 96 h 96"/>
              <a:gd name="T2" fmla="*/ 0 w 1632"/>
              <a:gd name="T3" fmla="*/ 0 h 96"/>
              <a:gd name="T4" fmla="*/ 1632 w 1632"/>
              <a:gd name="T5" fmla="*/ 0 h 96"/>
              <a:gd name="T6" fmla="*/ 1632 w 1632"/>
              <a:gd name="T7" fmla="*/ 96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632"/>
              <a:gd name="T13" fmla="*/ 0 h 96"/>
              <a:gd name="T14" fmla="*/ 1632 w 1632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2" h="96">
                <a:moveTo>
                  <a:pt x="0" y="96"/>
                </a:moveTo>
                <a:lnTo>
                  <a:pt x="0" y="0"/>
                </a:lnTo>
                <a:lnTo>
                  <a:pt x="1632" y="0"/>
                </a:lnTo>
                <a:lnTo>
                  <a:pt x="1632" y="96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5424488" y="51816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6896100" y="3105150"/>
            <a:ext cx="1163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FF00"/>
                </a:solidFill>
              </a:rPr>
              <a:t>3D brane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7010400" y="4497388"/>
            <a:ext cx="103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overlap</a:t>
            </a:r>
          </a:p>
        </p:txBody>
      </p:sp>
      <p:sp>
        <p:nvSpPr>
          <p:cNvPr id="1256475" name="AutoShape 27"/>
          <p:cNvSpPr>
            <a:spLocks noChangeArrowheads="1"/>
          </p:cNvSpPr>
          <p:nvPr/>
        </p:nvSpPr>
        <p:spPr bwMode="auto">
          <a:xfrm rot="-1812929">
            <a:off x="6896100" y="4716463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6761461" y="2136328"/>
            <a:ext cx="2105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Arkani-Hamed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Dvali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Dimopoulos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4117975" y="4587875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overlap</a:t>
            </a: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5038725" y="2379663"/>
            <a:ext cx="150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Flat extra D</a:t>
            </a: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1079500" y="2425700"/>
            <a:ext cx="192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Warped extra D</a:t>
            </a:r>
          </a:p>
        </p:txBody>
      </p:sp>
      <p:sp>
        <p:nvSpPr>
          <p:cNvPr id="58402" name="WordArt 34"/>
          <p:cNvSpPr>
            <a:spLocks noChangeArrowheads="1" noChangeShapeType="1" noTextEdit="1"/>
          </p:cNvSpPr>
          <p:nvPr/>
        </p:nvSpPr>
        <p:spPr bwMode="auto">
          <a:xfrm>
            <a:off x="754114" y="414668"/>
            <a:ext cx="6782642" cy="818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Overlap in extra dimensions</a:t>
            </a: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3668265" y="5667952"/>
            <a:ext cx="237512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m </a:t>
            </a:r>
            <a:r>
              <a:rPr lang="en-US" sz="2000" dirty="0" smtClean="0">
                <a:latin typeface="Symbol" pitchFamily="18" charset="2"/>
              </a:rPr>
              <a:t>e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L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R</a:t>
            </a:r>
            <a:r>
              <a:rPr lang="en-US" sz="2000" baseline="30000" dirty="0" smtClean="0"/>
              <a:t>    </a:t>
            </a:r>
            <a:r>
              <a:rPr lang="en-US" sz="2000" dirty="0"/>
              <a:t>+  h. c.</a:t>
            </a: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4267200" y="5710484"/>
            <a:ext cx="203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403225" y="1377950"/>
            <a:ext cx="333456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small Dirac masses due to </a:t>
            </a:r>
          </a:p>
          <a:p>
            <a:r>
              <a:rPr lang="en-US" sz="2000" dirty="0"/>
              <a:t>overlap suppression: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3994326" y="1367317"/>
            <a:ext cx="48926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Right handed components are localized </a:t>
            </a:r>
          </a:p>
          <a:p>
            <a:r>
              <a:rPr lang="en-US" sz="2000" dirty="0"/>
              <a:t>differently in extra dimensions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4271963" y="6098942"/>
            <a:ext cx="3608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amount of overlap in extra D</a:t>
            </a:r>
          </a:p>
        </p:txBody>
      </p:sp>
      <p:sp>
        <p:nvSpPr>
          <p:cNvPr id="58408" name="AutoShape 40"/>
          <p:cNvSpPr>
            <a:spLocks noChangeArrowheads="1"/>
          </p:cNvSpPr>
          <p:nvPr/>
        </p:nvSpPr>
        <p:spPr bwMode="auto">
          <a:xfrm>
            <a:off x="3983666" y="6145459"/>
            <a:ext cx="307975" cy="1571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5639338" y="4619774"/>
            <a:ext cx="397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158619" y="3994666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66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183438" y="2290763"/>
            <a:ext cx="1779587" cy="21415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00544" y="1789089"/>
            <a:ext cx="1282700" cy="502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Solar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 rot="152896">
            <a:off x="138016" y="2708390"/>
            <a:ext cx="2043113" cy="537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KamLAND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 rot="253883">
            <a:off x="147916" y="5052990"/>
            <a:ext cx="2535237" cy="57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Atmospheric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 rot="430217">
            <a:off x="264332" y="275869"/>
            <a:ext cx="1551608" cy="4377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MINOS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 rot="344258">
            <a:off x="263095" y="5480416"/>
            <a:ext cx="1919288" cy="49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124647" y="2221549"/>
            <a:ext cx="2173287" cy="4932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 rot="310788">
            <a:off x="238093" y="764663"/>
            <a:ext cx="813974" cy="4520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T2K</a:t>
            </a:r>
          </a:p>
        </p:txBody>
      </p:sp>
      <p:pic>
        <p:nvPicPr>
          <p:cNvPr id="21517" name="Picture 13" descr="ev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57769">
            <a:off x="3433763" y="1417638"/>
            <a:ext cx="2840037" cy="1997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 rot="427925">
            <a:off x="3179763" y="3524250"/>
            <a:ext cx="2843212" cy="1974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 rot="444358">
            <a:off x="3233738" y="3560763"/>
            <a:ext cx="2795587" cy="1419225"/>
          </a:xfrm>
          <a:custGeom>
            <a:avLst/>
            <a:gdLst>
              <a:gd name="T0" fmla="*/ 0 w 2880"/>
              <a:gd name="T1" fmla="*/ 0 h 768"/>
              <a:gd name="T2" fmla="*/ 96 w 2880"/>
              <a:gd name="T3" fmla="*/ 768 h 768"/>
              <a:gd name="T4" fmla="*/ 192 w 2880"/>
              <a:gd name="T5" fmla="*/ 0 h 768"/>
              <a:gd name="T6" fmla="*/ 288 w 2880"/>
              <a:gd name="T7" fmla="*/ 768 h 768"/>
              <a:gd name="T8" fmla="*/ 384 w 2880"/>
              <a:gd name="T9" fmla="*/ 0 h 768"/>
              <a:gd name="T10" fmla="*/ 480 w 2880"/>
              <a:gd name="T11" fmla="*/ 768 h 768"/>
              <a:gd name="T12" fmla="*/ 576 w 2880"/>
              <a:gd name="T13" fmla="*/ 0 h 768"/>
              <a:gd name="T14" fmla="*/ 672 w 2880"/>
              <a:gd name="T15" fmla="*/ 768 h 768"/>
              <a:gd name="T16" fmla="*/ 768 w 2880"/>
              <a:gd name="T17" fmla="*/ 0 h 768"/>
              <a:gd name="T18" fmla="*/ 864 w 2880"/>
              <a:gd name="T19" fmla="*/ 768 h 768"/>
              <a:gd name="T20" fmla="*/ 960 w 2880"/>
              <a:gd name="T21" fmla="*/ 0 h 768"/>
              <a:gd name="T22" fmla="*/ 1056 w 2880"/>
              <a:gd name="T23" fmla="*/ 768 h 768"/>
              <a:gd name="T24" fmla="*/ 1152 w 2880"/>
              <a:gd name="T25" fmla="*/ 0 h 768"/>
              <a:gd name="T26" fmla="*/ 1248 w 2880"/>
              <a:gd name="T27" fmla="*/ 768 h 768"/>
              <a:gd name="T28" fmla="*/ 1344 w 2880"/>
              <a:gd name="T29" fmla="*/ 0 h 768"/>
              <a:gd name="T30" fmla="*/ 1440 w 2880"/>
              <a:gd name="T31" fmla="*/ 768 h 768"/>
              <a:gd name="T32" fmla="*/ 1536 w 2880"/>
              <a:gd name="T33" fmla="*/ 0 h 768"/>
              <a:gd name="T34" fmla="*/ 1632 w 2880"/>
              <a:gd name="T35" fmla="*/ 768 h 768"/>
              <a:gd name="T36" fmla="*/ 1728 w 2880"/>
              <a:gd name="T37" fmla="*/ 0 h 768"/>
              <a:gd name="T38" fmla="*/ 1824 w 2880"/>
              <a:gd name="T39" fmla="*/ 768 h 768"/>
              <a:gd name="T40" fmla="*/ 1920 w 2880"/>
              <a:gd name="T41" fmla="*/ 0 h 768"/>
              <a:gd name="T42" fmla="*/ 2016 w 2880"/>
              <a:gd name="T43" fmla="*/ 768 h 768"/>
              <a:gd name="T44" fmla="*/ 2112 w 2880"/>
              <a:gd name="T45" fmla="*/ 0 h 768"/>
              <a:gd name="T46" fmla="*/ 2208 w 2880"/>
              <a:gd name="T47" fmla="*/ 768 h 768"/>
              <a:gd name="T48" fmla="*/ 2304 w 2880"/>
              <a:gd name="T49" fmla="*/ 0 h 768"/>
              <a:gd name="T50" fmla="*/ 2400 w 2880"/>
              <a:gd name="T51" fmla="*/ 768 h 768"/>
              <a:gd name="T52" fmla="*/ 2496 w 2880"/>
              <a:gd name="T53" fmla="*/ 0 h 768"/>
              <a:gd name="T54" fmla="*/ 2592 w 2880"/>
              <a:gd name="T55" fmla="*/ 768 h 768"/>
              <a:gd name="T56" fmla="*/ 2688 w 2880"/>
              <a:gd name="T57" fmla="*/ 0 h 768"/>
              <a:gd name="T58" fmla="*/ 2784 w 2880"/>
              <a:gd name="T59" fmla="*/ 768 h 768"/>
              <a:gd name="T60" fmla="*/ 2880 w 2880"/>
              <a:gd name="T61" fmla="*/ 0 h 7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0"/>
              <a:gd name="T94" fmla="*/ 0 h 768"/>
              <a:gd name="T95" fmla="*/ 2880 w 2880"/>
              <a:gd name="T96" fmla="*/ 768 h 7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0" h="768">
                <a:moveTo>
                  <a:pt x="0" y="0"/>
                </a:moveTo>
                <a:cubicBezTo>
                  <a:pt x="32" y="384"/>
                  <a:pt x="64" y="768"/>
                  <a:pt x="96" y="768"/>
                </a:cubicBezTo>
                <a:cubicBezTo>
                  <a:pt x="128" y="768"/>
                  <a:pt x="160" y="0"/>
                  <a:pt x="192" y="0"/>
                </a:cubicBezTo>
                <a:cubicBezTo>
                  <a:pt x="224" y="0"/>
                  <a:pt x="256" y="768"/>
                  <a:pt x="288" y="768"/>
                </a:cubicBezTo>
                <a:cubicBezTo>
                  <a:pt x="320" y="768"/>
                  <a:pt x="352" y="0"/>
                  <a:pt x="384" y="0"/>
                </a:cubicBezTo>
                <a:cubicBezTo>
                  <a:pt x="416" y="0"/>
                  <a:pt x="448" y="768"/>
                  <a:pt x="480" y="768"/>
                </a:cubicBezTo>
                <a:cubicBezTo>
                  <a:pt x="512" y="768"/>
                  <a:pt x="544" y="0"/>
                  <a:pt x="576" y="0"/>
                </a:cubicBezTo>
                <a:cubicBezTo>
                  <a:pt x="608" y="0"/>
                  <a:pt x="640" y="768"/>
                  <a:pt x="672" y="768"/>
                </a:cubicBezTo>
                <a:cubicBezTo>
                  <a:pt x="704" y="768"/>
                  <a:pt x="736" y="0"/>
                  <a:pt x="768" y="0"/>
                </a:cubicBezTo>
                <a:cubicBezTo>
                  <a:pt x="800" y="0"/>
                  <a:pt x="832" y="768"/>
                  <a:pt x="864" y="768"/>
                </a:cubicBezTo>
                <a:cubicBezTo>
                  <a:pt x="896" y="768"/>
                  <a:pt x="928" y="0"/>
                  <a:pt x="960" y="0"/>
                </a:cubicBezTo>
                <a:cubicBezTo>
                  <a:pt x="992" y="0"/>
                  <a:pt x="1024" y="768"/>
                  <a:pt x="1056" y="768"/>
                </a:cubicBezTo>
                <a:cubicBezTo>
                  <a:pt x="1088" y="768"/>
                  <a:pt x="1120" y="0"/>
                  <a:pt x="1152" y="0"/>
                </a:cubicBezTo>
                <a:cubicBezTo>
                  <a:pt x="1184" y="0"/>
                  <a:pt x="1216" y="768"/>
                  <a:pt x="1248" y="768"/>
                </a:cubicBezTo>
                <a:cubicBezTo>
                  <a:pt x="1280" y="768"/>
                  <a:pt x="1312" y="0"/>
                  <a:pt x="1344" y="0"/>
                </a:cubicBezTo>
                <a:cubicBezTo>
                  <a:pt x="1376" y="0"/>
                  <a:pt x="1408" y="768"/>
                  <a:pt x="1440" y="768"/>
                </a:cubicBezTo>
                <a:cubicBezTo>
                  <a:pt x="1472" y="768"/>
                  <a:pt x="1504" y="0"/>
                  <a:pt x="1536" y="0"/>
                </a:cubicBezTo>
                <a:cubicBezTo>
                  <a:pt x="1568" y="0"/>
                  <a:pt x="1600" y="768"/>
                  <a:pt x="1632" y="768"/>
                </a:cubicBezTo>
                <a:cubicBezTo>
                  <a:pt x="1664" y="768"/>
                  <a:pt x="1696" y="0"/>
                  <a:pt x="1728" y="0"/>
                </a:cubicBezTo>
                <a:cubicBezTo>
                  <a:pt x="1760" y="0"/>
                  <a:pt x="1792" y="768"/>
                  <a:pt x="1824" y="768"/>
                </a:cubicBezTo>
                <a:cubicBezTo>
                  <a:pt x="1856" y="768"/>
                  <a:pt x="1888" y="0"/>
                  <a:pt x="1920" y="0"/>
                </a:cubicBezTo>
                <a:cubicBezTo>
                  <a:pt x="1952" y="0"/>
                  <a:pt x="1984" y="768"/>
                  <a:pt x="2016" y="768"/>
                </a:cubicBezTo>
                <a:cubicBezTo>
                  <a:pt x="2048" y="768"/>
                  <a:pt x="2080" y="0"/>
                  <a:pt x="2112" y="0"/>
                </a:cubicBezTo>
                <a:cubicBezTo>
                  <a:pt x="2144" y="0"/>
                  <a:pt x="2176" y="768"/>
                  <a:pt x="2208" y="768"/>
                </a:cubicBezTo>
                <a:cubicBezTo>
                  <a:pt x="2240" y="768"/>
                  <a:pt x="2272" y="0"/>
                  <a:pt x="2304" y="0"/>
                </a:cubicBezTo>
                <a:cubicBezTo>
                  <a:pt x="2336" y="0"/>
                  <a:pt x="2368" y="768"/>
                  <a:pt x="2400" y="768"/>
                </a:cubicBezTo>
                <a:cubicBezTo>
                  <a:pt x="2432" y="768"/>
                  <a:pt x="2464" y="0"/>
                  <a:pt x="2496" y="0"/>
                </a:cubicBezTo>
                <a:cubicBezTo>
                  <a:pt x="2528" y="0"/>
                  <a:pt x="2560" y="768"/>
                  <a:pt x="2592" y="768"/>
                </a:cubicBezTo>
                <a:cubicBezTo>
                  <a:pt x="2624" y="768"/>
                  <a:pt x="2656" y="0"/>
                  <a:pt x="2688" y="0"/>
                </a:cubicBezTo>
                <a:cubicBezTo>
                  <a:pt x="2720" y="0"/>
                  <a:pt x="2752" y="768"/>
                  <a:pt x="2784" y="768"/>
                </a:cubicBezTo>
                <a:cubicBezTo>
                  <a:pt x="2816" y="768"/>
                  <a:pt x="2848" y="384"/>
                  <a:pt x="28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6853238" y="831850"/>
            <a:ext cx="1593850" cy="67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Symbol"/>
              </a:rPr>
              <a:t> 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7940675" y="2789238"/>
            <a:ext cx="534988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8543925" y="2449513"/>
            <a:ext cx="3190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2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7319963" y="2676525"/>
            <a:ext cx="534987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Symbol"/>
              </a:rPr>
              <a:t>D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7726363" y="3659188"/>
            <a:ext cx="534987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Symbol"/>
              </a:rPr>
              <a:t>q</a:t>
            </a: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2740025" y="2856755"/>
            <a:ext cx="407988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6516688" y="2949575"/>
            <a:ext cx="407987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 rot="-522275">
            <a:off x="4621213" y="1330325"/>
            <a:ext cx="158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MSW-effect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 rot="468185">
            <a:off x="3140075" y="5080000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Oscillations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 rot="21266854">
            <a:off x="144312" y="3411185"/>
            <a:ext cx="2111823" cy="526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Double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Chooz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877973" y="5285397"/>
            <a:ext cx="223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Can be resonantly </a:t>
            </a:r>
          </a:p>
          <a:p>
            <a:r>
              <a:rPr lang="en-US" dirty="0"/>
              <a:t>enhanced in matter</a:t>
            </a:r>
          </a:p>
        </p:txBody>
      </p:sp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269992" y="3953877"/>
            <a:ext cx="1919288" cy="51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Daya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Bay</a:t>
            </a:r>
          </a:p>
        </p:txBody>
      </p:sp>
      <p:sp>
        <p:nvSpPr>
          <p:cNvPr id="29" name="WordArt 8"/>
          <p:cNvSpPr>
            <a:spLocks noChangeArrowheads="1" noChangeShapeType="1" noTextEdit="1"/>
          </p:cNvSpPr>
          <p:nvPr/>
        </p:nvSpPr>
        <p:spPr bwMode="auto">
          <a:xfrm rot="21378401">
            <a:off x="248903" y="6275382"/>
            <a:ext cx="1821890" cy="5947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DeepCore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 rot="349121">
            <a:off x="329188" y="4427287"/>
            <a:ext cx="1047513" cy="402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RENO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 rot="255212">
            <a:off x="840390" y="1174869"/>
            <a:ext cx="1020763" cy="5724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NOvA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9" name="WordArt 11"/>
          <p:cNvSpPr>
            <a:spLocks noChangeArrowheads="1" noChangeShapeType="1" noTextEdit="1"/>
          </p:cNvSpPr>
          <p:nvPr/>
        </p:nvSpPr>
        <p:spPr bwMode="auto">
          <a:xfrm>
            <a:off x="391432" y="5930853"/>
            <a:ext cx="659493" cy="4520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SK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46" name="WordArt 8"/>
          <p:cNvSpPr>
            <a:spLocks noChangeArrowheads="1" noChangeShapeType="1" noTextEdit="1"/>
          </p:cNvSpPr>
          <p:nvPr/>
        </p:nvSpPr>
        <p:spPr bwMode="auto">
          <a:xfrm rot="20825199">
            <a:off x="1370545" y="4736175"/>
            <a:ext cx="949198" cy="402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49" name="WordArt 10"/>
          <p:cNvSpPr>
            <a:spLocks noChangeArrowheads="1" noChangeShapeType="1" noTextEdit="1"/>
          </p:cNvSpPr>
          <p:nvPr/>
        </p:nvSpPr>
        <p:spPr bwMode="auto">
          <a:xfrm>
            <a:off x="3338560" y="76972"/>
            <a:ext cx="3306786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Measurements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0" name="WordArt 8"/>
          <p:cNvSpPr>
            <a:spLocks noChangeArrowheads="1" noChangeShapeType="1" noTextEdit="1"/>
          </p:cNvSpPr>
          <p:nvPr/>
        </p:nvSpPr>
        <p:spPr bwMode="auto">
          <a:xfrm rot="882426">
            <a:off x="1762390" y="6077401"/>
            <a:ext cx="1457215" cy="5947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Antares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>
                  <a:lumMod val="85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509193" y="287072"/>
            <a:ext cx="4236473" cy="7775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Neutrino condensate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44034" name="Picture 2" descr="http://inspirehep.net/record/1420706/files/Feynman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62" y="1520444"/>
            <a:ext cx="3678867" cy="21721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17798" y="3859600"/>
            <a:ext cx="4427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mass generation </a:t>
            </a:r>
          </a:p>
          <a:p>
            <a:r>
              <a:rPr lang="en-IE" sz="2000" dirty="0" smtClean="0"/>
              <a:t>through the neutrino condensate  via  non-</a:t>
            </a:r>
            <a:r>
              <a:rPr lang="en-IE" sz="2000" dirty="0" err="1" smtClean="0"/>
              <a:t>perturbative</a:t>
            </a:r>
            <a:r>
              <a:rPr lang="en-IE" sz="2000" dirty="0" smtClean="0"/>
              <a:t> interaction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7565" y="2122008"/>
            <a:ext cx="405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G. </a:t>
            </a:r>
            <a:r>
              <a:rPr lang="en-IE" i="1" dirty="0" err="1" smtClean="0">
                <a:solidFill>
                  <a:srgbClr val="FF0000"/>
                </a:solidFill>
              </a:rPr>
              <a:t>Dvali</a:t>
            </a:r>
            <a:r>
              <a:rPr lang="en-IE" i="1" dirty="0" smtClean="0">
                <a:solidFill>
                  <a:srgbClr val="FF0000"/>
                </a:solidFill>
              </a:rPr>
              <a:t> and L. </a:t>
            </a:r>
            <a:r>
              <a:rPr lang="en-IE" i="1" dirty="0" err="1" smtClean="0">
                <a:solidFill>
                  <a:srgbClr val="FF0000"/>
                </a:solidFill>
              </a:rPr>
              <a:t>Funcke</a:t>
            </a:r>
            <a:r>
              <a:rPr lang="en-IE" i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en-IE" i="1" dirty="0" err="1" smtClean="0">
                <a:solidFill>
                  <a:srgbClr val="FF0000"/>
                </a:solidFill>
              </a:rPr>
              <a:t>Phys.Rev</a:t>
            </a:r>
            <a:r>
              <a:rPr lang="en-IE" i="1" dirty="0" smtClean="0">
                <a:solidFill>
                  <a:srgbClr val="FF0000"/>
                </a:solidFill>
              </a:rPr>
              <a:t>. D93 (2016) no.11, 113002 arXiv:1602.03191 [hep-ph]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6299" y="1403489"/>
            <a:ext cx="336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Small neutrino masses from gravitational </a:t>
            </a:r>
            <a:r>
              <a:rPr lang="el-GR" sz="2000" dirty="0" smtClean="0"/>
              <a:t>θ-</a:t>
            </a:r>
            <a:r>
              <a:rPr lang="en-IE" sz="2000" dirty="0" smtClean="0"/>
              <a:t>term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70952" y="3625772"/>
            <a:ext cx="383836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 </a:t>
            </a:r>
            <a:r>
              <a:rPr lang="en-IE" sz="2000" dirty="0" smtClean="0">
                <a:latin typeface="Symbol" pitchFamily="18" charset="2"/>
              </a:rPr>
              <a:t>bb</a:t>
            </a:r>
            <a:r>
              <a:rPr lang="en-IE" sz="2000" baseline="-25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n  </a:t>
            </a:r>
            <a:r>
              <a:rPr lang="en-IE" sz="2000" dirty="0" smtClean="0"/>
              <a:t>decay due to large q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the vertex does not exist ?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4750" y="4550728"/>
            <a:ext cx="366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bb</a:t>
            </a:r>
            <a:r>
              <a:rPr lang="en-IE" sz="2000" baseline="-25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n  </a:t>
            </a:r>
            <a:r>
              <a:rPr lang="en-IE" sz="2000" dirty="0" smtClean="0"/>
              <a:t>decay - unique process where neutrinos are highly virtual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962" y="4944136"/>
            <a:ext cx="386852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condensation </a:t>
            </a:r>
          </a:p>
          <a:p>
            <a:r>
              <a:rPr lang="en-IE" sz="2000" dirty="0" smtClean="0"/>
              <a:t>Due to </a:t>
            </a:r>
            <a:r>
              <a:rPr lang="en-IE" sz="2000" dirty="0" err="1" smtClean="0"/>
              <a:t>nonperturbative</a:t>
            </a:r>
            <a:r>
              <a:rPr lang="en-IE" sz="2000" dirty="0" smtClean="0"/>
              <a:t> gravitational interaction &lt;</a:t>
            </a:r>
            <a:r>
              <a:rPr lang="en-US" sz="2000" dirty="0" err="1" smtClean="0">
                <a:latin typeface="Symbol" pitchFamily="18" charset="2"/>
              </a:rPr>
              <a:t>nn</a:t>
            </a:r>
            <a:r>
              <a:rPr lang="en-IE" sz="2000" dirty="0" smtClean="0"/>
              <a:t>&gt; 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3044" y="6142046"/>
            <a:ext cx="4143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Analogy with quark condensate)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49149" y="212647"/>
            <a:ext cx="6138532" cy="6909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Vacuum and properties of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898" y="6047951"/>
            <a:ext cx="8358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 get small masses due explicit symmetry breaking by WI via loops 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7633" y="1042692"/>
            <a:ext cx="235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Order parameter  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5478" y="2190307"/>
            <a:ext cx="428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3824184" y="3681321"/>
            <a:ext cx="275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U(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) - mixing matrix 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96680" y="1487306"/>
            <a:ext cx="48253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&lt;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ab</a:t>
            </a:r>
            <a:r>
              <a:rPr lang="en-IE" sz="2000" dirty="0" smtClean="0"/>
              <a:t> &gt; = &lt;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30000" dirty="0" err="1" smtClean="0"/>
              <a:t>T</a:t>
            </a:r>
            <a:r>
              <a:rPr lang="en-IE" sz="2000" dirty="0" err="1" smtClean="0"/>
              <a:t>C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r>
              <a:rPr lang="en-IE" sz="2000" dirty="0" smtClean="0"/>
              <a:t> &gt;</a:t>
            </a:r>
            <a:r>
              <a:rPr lang="en-US" sz="2000" dirty="0" smtClean="0"/>
              <a:t> ~</a:t>
            </a:r>
            <a:r>
              <a:rPr lang="en-IE" sz="2000" dirty="0" smtClean="0">
                <a:latin typeface="Symbol" pitchFamily="18" charset="2"/>
              </a:rPr>
              <a:t> L</a:t>
            </a:r>
            <a:r>
              <a:rPr lang="en-IE" sz="2000" baseline="-25000" dirty="0" smtClean="0"/>
              <a:t>G  </a:t>
            </a:r>
            <a:r>
              <a:rPr lang="en-US" sz="2000" dirty="0" smtClean="0"/>
              <a:t>= </a:t>
            </a:r>
            <a:r>
              <a:rPr lang="en-US" sz="2000" dirty="0" err="1" smtClean="0"/>
              <a:t>meV</a:t>
            </a:r>
            <a:r>
              <a:rPr lang="en-US" sz="2000" dirty="0" smtClean="0"/>
              <a:t> -</a:t>
            </a:r>
            <a:r>
              <a:rPr lang="en-IE" sz="2000" dirty="0" smtClean="0"/>
              <a:t> 0.1 </a:t>
            </a:r>
            <a:r>
              <a:rPr lang="en-IE" sz="2000" dirty="0" err="1" smtClean="0"/>
              <a:t>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48" y="2083977"/>
            <a:ext cx="4976063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Cosmological phase transition at T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~</a:t>
            </a:r>
            <a:r>
              <a:rPr lang="en-IE" sz="2000" dirty="0" smtClean="0">
                <a:latin typeface="Symbol" pitchFamily="18" charset="2"/>
              </a:rPr>
              <a:t> L</a:t>
            </a:r>
            <a:r>
              <a:rPr lang="en-IE" sz="2000" baseline="-25000" dirty="0" smtClean="0"/>
              <a:t>G 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631" y="2466734"/>
            <a:ext cx="614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Neutrinos get masses, in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basis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ab</a:t>
            </a:r>
            <a:r>
              <a:rPr lang="en-IE" sz="2000" dirty="0" smtClean="0"/>
              <a:t> </a:t>
            </a:r>
            <a:r>
              <a:rPr lang="en-US" sz="2000" dirty="0" smtClean="0"/>
              <a:t>~</a:t>
            </a:r>
            <a:r>
              <a:rPr lang="en-IE" sz="2000" dirty="0" smtClean="0"/>
              <a:t> &lt;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ab</a:t>
            </a:r>
            <a:r>
              <a:rPr lang="en-IE" sz="2000" dirty="0" smtClean="0"/>
              <a:t> &gt; 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59532" y="2834945"/>
            <a:ext cx="663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(charged leptons mass generated by usual Higgs field)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1004" y="3281211"/>
            <a:ext cx="263505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 </a:t>
            </a:r>
            <a:r>
              <a:rPr lang="en-US" sz="2000" dirty="0" smtClean="0"/>
              <a:t>~</a:t>
            </a:r>
            <a:r>
              <a:rPr lang="en-IE" sz="2000" dirty="0" smtClean="0"/>
              <a:t> U(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)</a:t>
            </a:r>
            <a:r>
              <a:rPr lang="en-IE" sz="2000" baseline="30000" dirty="0" smtClean="0"/>
              <a:t>T</a:t>
            </a:r>
            <a:r>
              <a:rPr lang="en-IE" sz="2000" dirty="0" smtClean="0"/>
              <a:t> &lt;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&gt; U(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dirty="0" smtClean="0"/>
              <a:t>) 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76744" y="4540340"/>
            <a:ext cx="99053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&lt;</a:t>
            </a:r>
            <a:r>
              <a:rPr lang="en-IE" sz="2000" dirty="0" smtClean="0">
                <a:latin typeface="Symbol" pitchFamily="18" charset="2"/>
              </a:rPr>
              <a:t> L</a:t>
            </a:r>
            <a:r>
              <a:rPr lang="en-IE" sz="2000" baseline="-25000" dirty="0" smtClean="0"/>
              <a:t>G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499175" y="4505618"/>
            <a:ext cx="580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Relic neutrinos form bound states</a:t>
            </a:r>
            <a:r>
              <a:rPr lang="en-IE" sz="2000" dirty="0" smtClean="0">
                <a:latin typeface="Symbol" pitchFamily="18" charset="2"/>
              </a:rPr>
              <a:t>  f</a:t>
            </a:r>
            <a:r>
              <a:rPr lang="en-IE" sz="2000" dirty="0" smtClean="0"/>
              <a:t> = (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30000" dirty="0" err="1" smtClean="0"/>
              <a:t>T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r>
              <a:rPr lang="en-IE" sz="2000" dirty="0" smtClean="0"/>
              <a:t> ),  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59532" y="3660055"/>
            <a:ext cx="329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&lt;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&gt; = </a:t>
            </a:r>
            <a:r>
              <a:rPr lang="en-IE" sz="2000" dirty="0" err="1" smtClean="0"/>
              <a:t>diag</a:t>
            </a:r>
            <a:r>
              <a:rPr lang="en-IE" sz="2000" dirty="0" smtClean="0"/>
              <a:t> (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baseline="-25000" dirty="0" smtClean="0"/>
              <a:t>11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baseline="-25000" dirty="0" smtClean="0"/>
              <a:t>33</a:t>
            </a:r>
            <a:r>
              <a:rPr lang="en-IE" sz="2000" dirty="0" smtClean="0"/>
              <a:t>),   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531089" y="4864317"/>
            <a:ext cx="618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decay and annihilate into</a:t>
            </a:r>
            <a:r>
              <a:rPr lang="en-IE" sz="2000" dirty="0" smtClean="0">
                <a:latin typeface="Symbol" pitchFamily="18" charset="2"/>
              </a:rPr>
              <a:t> f</a:t>
            </a:r>
            <a:r>
              <a:rPr lang="en-IE" sz="2000" dirty="0" smtClean="0"/>
              <a:t> (</a:t>
            </a:r>
            <a:r>
              <a:rPr lang="en-IE" sz="2000" dirty="0" err="1" smtClean="0"/>
              <a:t>neutrinoless</a:t>
            </a:r>
            <a:r>
              <a:rPr lang="en-IE" sz="2000" dirty="0" smtClean="0"/>
              <a:t> Universe)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04019" y="5354887"/>
            <a:ext cx="831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of system, SU(3)</a:t>
            </a:r>
            <a:r>
              <a:rPr lang="en-IE" sz="2000" dirty="0" err="1" smtClean="0"/>
              <a:t>xU</a:t>
            </a:r>
            <a:r>
              <a:rPr lang="en-IE" sz="2000" dirty="0" smtClean="0"/>
              <a:t>(1),  spontaneously broken by neutrino condensate -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are goldstone bosons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730408" y="183701"/>
            <a:ext cx="263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i="1" dirty="0" err="1" smtClean="0">
                <a:solidFill>
                  <a:srgbClr val="FF0000"/>
                </a:solidFill>
              </a:rPr>
              <a:t>G.Dvali</a:t>
            </a:r>
            <a:r>
              <a:rPr lang="en-IE" i="1" dirty="0" smtClean="0">
                <a:solidFill>
                  <a:srgbClr val="FF0000"/>
                </a:solidFill>
              </a:rPr>
              <a:t> , L </a:t>
            </a:r>
            <a:r>
              <a:rPr lang="en-IE" i="1" dirty="0" err="1" smtClean="0">
                <a:solidFill>
                  <a:srgbClr val="FF0000"/>
                </a:solidFill>
              </a:rPr>
              <a:t>Funcke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1602.03191 [hep-ph]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1097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1573" y="1536441"/>
            <a:ext cx="3922713" cy="1329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8191" y="980240"/>
            <a:ext cx="3222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P. F. </a:t>
            </a:r>
            <a:r>
              <a:rPr lang="en-US" i="1" dirty="0" smtClean="0">
                <a:solidFill>
                  <a:srgbClr val="FF3300"/>
                </a:solidFill>
              </a:rPr>
              <a:t>Harrison, D</a:t>
            </a:r>
            <a:r>
              <a:rPr lang="en-US" i="1" dirty="0">
                <a:solidFill>
                  <a:srgbClr val="FF3300"/>
                </a:solidFill>
              </a:rPr>
              <a:t>. H. </a:t>
            </a:r>
            <a:r>
              <a:rPr lang="en-US" i="1" dirty="0" smtClean="0">
                <a:solidFill>
                  <a:srgbClr val="FF3300"/>
                </a:solidFill>
              </a:rPr>
              <a:t>Perkins,</a:t>
            </a:r>
          </a:p>
          <a:p>
            <a:r>
              <a:rPr lang="en-US" i="1" dirty="0" smtClean="0">
                <a:solidFill>
                  <a:srgbClr val="FF3300"/>
                </a:solidFill>
              </a:rPr>
              <a:t>W</a:t>
            </a:r>
            <a:r>
              <a:rPr lang="en-US" i="1" dirty="0">
                <a:solidFill>
                  <a:srgbClr val="FF3300"/>
                </a:solidFill>
              </a:rPr>
              <a:t>. G. </a:t>
            </a:r>
            <a:r>
              <a:rPr lang="en-US" i="1" dirty="0" smtClean="0">
                <a:solidFill>
                  <a:srgbClr val="FF3300"/>
                </a:solidFill>
              </a:rPr>
              <a:t>Scott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33975" y="1805897"/>
            <a:ext cx="253947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U</a:t>
            </a:r>
            <a:r>
              <a:rPr lang="en-US" sz="2000" baseline="-25000" dirty="0" err="1"/>
              <a:t>tbm</a:t>
            </a:r>
            <a:r>
              <a:rPr lang="en-US" sz="2000" dirty="0"/>
              <a:t> = U</a:t>
            </a:r>
            <a:r>
              <a:rPr lang="en-US" sz="2000" baseline="-25000" dirty="0"/>
              <a:t>23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/4) U</a:t>
            </a:r>
            <a:r>
              <a:rPr lang="en-US" sz="2000" baseline="-25000" dirty="0"/>
              <a:t>12 </a:t>
            </a:r>
            <a:r>
              <a:rPr lang="en-US" sz="2000" baseline="30000" dirty="0"/>
              <a:t> </a:t>
            </a:r>
            <a:endParaRPr lang="en-US" sz="2000" dirty="0"/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1703856" y="1851794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1558684" y="1649029"/>
            <a:ext cx="2593975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08010" y="1987007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tbm</a:t>
            </a:r>
            <a:r>
              <a:rPr lang="en-US" dirty="0"/>
              <a:t> =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525573" y="1780381"/>
            <a:ext cx="261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  2/3       1/3        0</a:t>
            </a:r>
          </a:p>
          <a:p>
            <a:r>
              <a:rPr lang="en-US" dirty="0"/>
              <a:t>-  1/6       1/3    -   1/2 </a:t>
            </a:r>
          </a:p>
          <a:p>
            <a:r>
              <a:rPr lang="en-US" dirty="0"/>
              <a:t>-  1/6       1/3        1/2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1714742" y="2127999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3472543" y="2403702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2555572" y="1835603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1714742" y="2378371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2555572" y="2414588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2555572" y="212512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3472543" y="212512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5179131" y="2282961"/>
            <a:ext cx="159851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 </a:t>
            </a:r>
            <a:r>
              <a:rPr lang="en-US" sz="2000" dirty="0"/>
              <a:t>= 1/3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 rot="714028">
            <a:off x="4042851" y="1661094"/>
            <a:ext cx="628698" cy="369332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0.15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789751">
            <a:off x="4038704" y="2540338"/>
            <a:ext cx="70719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0.62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789751">
            <a:off x="4036578" y="2096222"/>
            <a:ext cx="753217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0.78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3764" y="4833696"/>
            <a:ext cx="3819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no relation of mixing  </a:t>
            </a:r>
          </a:p>
          <a:p>
            <a:r>
              <a:rPr lang="en-US" sz="2000" dirty="0" smtClean="0"/>
              <a:t>with masses  (mass ratios)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 rot="789751">
            <a:off x="6783001" y="2460142"/>
            <a:ext cx="1335914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0.30 - 0.31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24953" y="3123303"/>
            <a:ext cx="2054675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Not accidental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935" y="3123303"/>
            <a:ext cx="3101990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Accidental,  numerology,</a:t>
            </a:r>
          </a:p>
          <a:p>
            <a:r>
              <a:rPr lang="en-IE" sz="2000" dirty="0" smtClean="0"/>
              <a:t> useful for bookkeeping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7689" y="4027419"/>
            <a:ext cx="27670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Accidental symmetry  </a:t>
            </a:r>
          </a:p>
          <a:p>
            <a:r>
              <a:rPr lang="en-IE" sz="2000" dirty="0" smtClean="0"/>
              <a:t>(still useful)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811319" y="3608615"/>
            <a:ext cx="402335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Lowest order approximation </a:t>
            </a:r>
          </a:p>
          <a:p>
            <a:r>
              <a:rPr lang="en-IE" sz="2000" dirty="0" smtClean="0"/>
              <a:t>which corresponds to weakly </a:t>
            </a:r>
          </a:p>
          <a:p>
            <a:r>
              <a:rPr lang="en-IE" sz="2000" dirty="0" smtClean="0"/>
              <a:t>broken (</a:t>
            </a:r>
            <a:r>
              <a:rPr lang="en-IE" sz="2000" dirty="0" err="1" smtClean="0"/>
              <a:t>flavor</a:t>
            </a:r>
            <a:r>
              <a:rPr lang="en-IE" sz="2000" dirty="0" smtClean="0"/>
              <a:t>)  symmetry </a:t>
            </a:r>
          </a:p>
          <a:p>
            <a:r>
              <a:rPr lang="en-IE" sz="2000" dirty="0" smtClean="0"/>
              <a:t>of the </a:t>
            </a:r>
            <a:r>
              <a:rPr lang="en-IE" sz="2000" dirty="0" err="1" smtClean="0"/>
              <a:t>Lagrangian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924177" y="5213992"/>
            <a:ext cx="345337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some other physics </a:t>
            </a:r>
          </a:p>
          <a:p>
            <a:r>
              <a:rPr lang="en-IE" sz="2000" dirty="0" smtClean="0"/>
              <a:t>and structures associated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31574" y="1115708"/>
            <a:ext cx="294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Tri-</a:t>
            </a:r>
            <a:r>
              <a:rPr lang="en-IE" sz="2000" dirty="0" err="1" smtClean="0"/>
              <a:t>bimaximal</a:t>
            </a:r>
            <a:r>
              <a:rPr lang="en-IE" sz="2000" dirty="0" smtClean="0"/>
              <a:t> mixing</a:t>
            </a:r>
            <a:endParaRPr lang="en-IE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950205" y="6080705"/>
            <a:ext cx="3713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flavons</a:t>
            </a:r>
            <a:r>
              <a:rPr lang="en-IE" sz="2000" dirty="0" smtClean="0"/>
              <a:t>  other new particles </a:t>
            </a:r>
            <a:endParaRPr lang="en-IE" sz="2000" dirty="0"/>
          </a:p>
        </p:txBody>
      </p:sp>
      <p:sp>
        <p:nvSpPr>
          <p:cNvPr id="44" name="WordArt 5"/>
          <p:cNvSpPr>
            <a:spLocks noChangeArrowheads="1" noChangeShapeType="1" noTextEdit="1"/>
          </p:cNvSpPr>
          <p:nvPr/>
        </p:nvSpPr>
        <p:spPr bwMode="auto">
          <a:xfrm>
            <a:off x="766875" y="203198"/>
            <a:ext cx="6649925" cy="82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TBM: deviations and implications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 rot="714028">
            <a:off x="2624906" y="1463086"/>
            <a:ext cx="665567" cy="369332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0.30</a:t>
            </a:r>
            <a:endParaRPr lang="en-US" dirty="0"/>
          </a:p>
        </p:txBody>
      </p:sp>
      <p:sp>
        <p:nvSpPr>
          <p:cNvPr id="45" name="Freeform 15"/>
          <p:cNvSpPr>
            <a:spLocks/>
          </p:cNvSpPr>
          <p:nvPr/>
        </p:nvSpPr>
        <p:spPr bwMode="auto">
          <a:xfrm rot="935368">
            <a:off x="2547336" y="1498914"/>
            <a:ext cx="721881" cy="23513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33" y="-12907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604879" y="191384"/>
            <a:ext cx="7026410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Decoupling of masses and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2669" y="1714950"/>
            <a:ext cx="16917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Relations </a:t>
            </a:r>
          </a:p>
          <a:p>
            <a:r>
              <a:rPr lang="en-IE" sz="2400" dirty="0" smtClean="0"/>
              <a:t>between </a:t>
            </a:r>
          </a:p>
          <a:p>
            <a:r>
              <a:rPr lang="en-IE" sz="2400" dirty="0" smtClean="0"/>
              <a:t>elements 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13711" y="2134354"/>
            <a:ext cx="13078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Mixing</a:t>
            </a:r>
            <a:endParaRPr lang="en-I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02668" y="3167719"/>
            <a:ext cx="1988309" cy="156966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Ratios of masses from different relations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25461" y="2256265"/>
            <a:ext cx="1907376" cy="6083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Mass matrix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25461" y="2864622"/>
            <a:ext cx="1907376" cy="60835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of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8142" y="3472979"/>
            <a:ext cx="1254642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Mass ratios</a:t>
            </a:r>
            <a:endParaRPr lang="en-IE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8012" y="1177422"/>
            <a:ext cx="181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equalities,</a:t>
            </a:r>
          </a:p>
          <a:p>
            <a:r>
              <a:rPr lang="en-IE" sz="2400" dirty="0" smtClean="0"/>
              <a:t>zeros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1281" y="3541723"/>
            <a:ext cx="273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(in the </a:t>
            </a:r>
            <a:r>
              <a:rPr lang="en-IE" sz="2400" dirty="0" err="1" smtClean="0"/>
              <a:t>flavor</a:t>
            </a:r>
            <a:r>
              <a:rPr lang="en-IE" sz="2400" dirty="0" smtClean="0"/>
              <a:t> basis)</a:t>
            </a:r>
            <a:endParaRPr lang="en-IE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9994" y="5668220"/>
            <a:ext cx="830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Decoupling is always possible, but the key is that  relations should be simple to be  consequences of simple symmetries </a:t>
            </a:r>
            <a:endParaRPr lang="en-IE" sz="2000" dirty="0"/>
          </a:p>
        </p:txBody>
      </p:sp>
      <p:sp>
        <p:nvSpPr>
          <p:cNvPr id="19" name="Right Arrow 18"/>
          <p:cNvSpPr/>
          <p:nvPr/>
        </p:nvSpPr>
        <p:spPr>
          <a:xfrm>
            <a:off x="5103628" y="2200928"/>
            <a:ext cx="350874" cy="3978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ight Arrow 19"/>
          <p:cNvSpPr/>
          <p:nvPr/>
        </p:nvSpPr>
        <p:spPr>
          <a:xfrm>
            <a:off x="5103628" y="3472979"/>
            <a:ext cx="350874" cy="397869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282216" y="5102577"/>
            <a:ext cx="680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Opens up a possibility that symmetry is behind TBM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21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23662" y="3127936"/>
            <a:ext cx="3801143" cy="9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541081" y="202017"/>
            <a:ext cx="6550835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Relations and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040" y="3406226"/>
            <a:ext cx="282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IE" sz="2000" dirty="0" err="1" smtClean="0"/>
              <a:t>Cabibbo</a:t>
            </a:r>
            <a:r>
              <a:rPr lang="en-IE" sz="2000" dirty="0" smtClean="0"/>
              <a:t>  mixing: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61913" y="3391790"/>
            <a:ext cx="364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12</a:t>
            </a:r>
            <a:r>
              <a:rPr lang="en-IE" sz="2000" dirty="0" smtClean="0"/>
              <a:t> =                     (m</a:t>
            </a:r>
            <a:r>
              <a:rPr lang="en-IE" sz="2000" baseline="-25000" dirty="0" smtClean="0"/>
              <a:t>11</a:t>
            </a:r>
            <a:r>
              <a:rPr lang="en-IE" sz="2000" dirty="0" smtClean="0"/>
              <a:t> - m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74288" y="3237902"/>
            <a:ext cx="162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sin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 </a:t>
            </a:r>
          </a:p>
          <a:p>
            <a:r>
              <a:rPr lang="en-IE" sz="2000" dirty="0" smtClean="0"/>
              <a:t>1 – 2 sin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9062" y="3613111"/>
            <a:ext cx="13662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90437" y="4068352"/>
            <a:ext cx="96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</a:t>
            </a:r>
            <a:r>
              <a:rPr lang="en-US" dirty="0" smtClean="0"/>
              <a:t>~ </a:t>
            </a:r>
            <a:r>
              <a:rPr lang="en-IE" dirty="0" smtClean="0"/>
              <a:t>1/4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680302" y="1744422"/>
            <a:ext cx="700118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TBM:   m</a:t>
            </a:r>
            <a:r>
              <a:rPr lang="en-IE" sz="2000" baseline="-25000" dirty="0" smtClean="0"/>
              <a:t>12</a:t>
            </a:r>
            <a:r>
              <a:rPr lang="en-IE" sz="2000" dirty="0" smtClean="0"/>
              <a:t> = - m</a:t>
            </a:r>
            <a:r>
              <a:rPr lang="en-IE" sz="2000" baseline="-25000" dirty="0" smtClean="0"/>
              <a:t>13 </a:t>
            </a:r>
            <a:r>
              <a:rPr lang="en-IE" sz="2000" dirty="0" smtClean="0"/>
              <a:t>,  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 = m</a:t>
            </a:r>
            <a:r>
              <a:rPr lang="en-IE" sz="2000" baseline="-25000" dirty="0" smtClean="0"/>
              <a:t>33 </a:t>
            </a:r>
            <a:r>
              <a:rPr lang="en-IE" sz="2000" dirty="0" smtClean="0"/>
              <a:t>,  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m</a:t>
            </a:r>
            <a:r>
              <a:rPr lang="en-IE" sz="2000" baseline="-25000" dirty="0" smtClean="0"/>
              <a:t>11</a:t>
            </a:r>
            <a:r>
              <a:rPr lang="en-IE" sz="2000" dirty="0" smtClean="0"/>
              <a:t> + m</a:t>
            </a:r>
            <a:r>
              <a:rPr lang="en-IE" sz="2000" baseline="-25000" dirty="0" smtClean="0"/>
              <a:t>13</a:t>
            </a:r>
            <a:r>
              <a:rPr lang="en-IE" sz="2000" dirty="0" smtClean="0"/>
              <a:t> = m</a:t>
            </a:r>
            <a:r>
              <a:rPr lang="en-IE" sz="2000" baseline="-25000" dirty="0" smtClean="0"/>
              <a:t>22</a:t>
            </a:r>
            <a:r>
              <a:rPr lang="en-IE" sz="2000" dirty="0" smtClean="0"/>
              <a:t> + m</a:t>
            </a:r>
            <a:r>
              <a:rPr lang="en-IE" sz="2000" baseline="-25000" dirty="0" smtClean="0"/>
              <a:t>23</a:t>
            </a:r>
            <a:endParaRPr lang="en-IE" sz="2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795551" y="2325222"/>
            <a:ext cx="59660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</a:t>
            </a:r>
            <a:r>
              <a:rPr lang="en-IE" sz="2000" baseline="-25000" dirty="0" smtClean="0"/>
              <a:t>4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4140" y="4419649"/>
            <a:ext cx="5283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Relation between matrix elements which</a:t>
            </a:r>
          </a:p>
          <a:p>
            <a:r>
              <a:rPr lang="en-IE" sz="2000" dirty="0" smtClean="0"/>
              <a:t>leads to </a:t>
            </a:r>
            <a:r>
              <a:rPr lang="en-IE" sz="2000" dirty="0" err="1" smtClean="0"/>
              <a:t>Cabibbo</a:t>
            </a:r>
            <a:r>
              <a:rPr lang="en-IE" sz="2000" dirty="0" smtClean="0"/>
              <a:t> mixing independently of values of matrix elements 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98079" y="5730980"/>
            <a:ext cx="672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which produces the relation dihedral D14</a:t>
            </a:r>
            <a:endParaRPr lang="en-IE" sz="2000" dirty="0"/>
          </a:p>
        </p:txBody>
      </p:sp>
      <p:sp>
        <p:nvSpPr>
          <p:cNvPr id="23" name="Right Arrow 22"/>
          <p:cNvSpPr/>
          <p:nvPr/>
        </p:nvSpPr>
        <p:spPr>
          <a:xfrm rot="13857056">
            <a:off x="5486415" y="3960056"/>
            <a:ext cx="350875" cy="409926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1531067" y="6201332"/>
            <a:ext cx="275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</a:t>
            </a:r>
            <a:r>
              <a:rPr lang="en-IE" i="1" dirty="0" err="1" smtClean="0">
                <a:solidFill>
                  <a:srgbClr val="FF0000"/>
                </a:solidFill>
              </a:rPr>
              <a:t>Hagedorn</a:t>
            </a:r>
            <a:r>
              <a:rPr lang="en-IE" i="1" dirty="0" smtClean="0">
                <a:solidFill>
                  <a:srgbClr val="FF0000"/>
                </a:solidFill>
              </a:rPr>
              <a:t>, 1204.0715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961" y="1252687"/>
            <a:ext cx="845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Mixing:  very special  structure which is not related to mass ratios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1916" y="2578813"/>
            <a:ext cx="640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,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76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465137" y="265809"/>
            <a:ext cx="5794376" cy="906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Deriving the TBM-symmetry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69925" y="1432204"/>
            <a:ext cx="588975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Invariance of mass matrices in the flavor basis:</a:t>
            </a:r>
            <a:endParaRPr lang="en-US" sz="2000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38152" y="1910689"/>
            <a:ext cx="2503488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T</a:t>
            </a:r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TBM</a:t>
            </a:r>
            <a:r>
              <a:rPr lang="en-US" sz="2000" dirty="0"/>
              <a:t> V</a:t>
            </a:r>
            <a:r>
              <a:rPr lang="en-US" sz="2000" baseline="-25000" dirty="0"/>
              <a:t>i</a:t>
            </a:r>
            <a:r>
              <a:rPr lang="en-US" sz="2000" dirty="0"/>
              <a:t>  =  </a:t>
            </a:r>
            <a:r>
              <a:rPr lang="en-US" sz="2000" dirty="0" err="1"/>
              <a:t>m</a:t>
            </a:r>
            <a:r>
              <a:rPr lang="en-US" sz="2000" baseline="-25000" dirty="0" err="1"/>
              <a:t>TBM</a:t>
            </a:r>
            <a:r>
              <a:rPr lang="en-US" sz="2000" dirty="0"/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997450" y="2722563"/>
            <a:ext cx="1262063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lain"/>
            </a:pPr>
            <a:r>
              <a:rPr lang="en-US"/>
              <a:t>0     0</a:t>
            </a:r>
          </a:p>
          <a:p>
            <a:pPr marL="457200" indent="-457200"/>
            <a:r>
              <a:rPr lang="en-US"/>
              <a:t>0     0     1</a:t>
            </a:r>
          </a:p>
          <a:p>
            <a:pPr marL="457200" indent="-457200"/>
            <a:r>
              <a:rPr lang="en-US"/>
              <a:t>0     1     0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968875" y="2617788"/>
            <a:ext cx="1371600" cy="10207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343400" y="2982913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 =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368425" y="2957513"/>
            <a:ext cx="642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 = 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384425" y="2828925"/>
            <a:ext cx="1470025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 -1     2     2</a:t>
            </a:r>
          </a:p>
          <a:p>
            <a:pPr marL="457200" indent="-457200"/>
            <a:r>
              <a:rPr lang="en-US"/>
              <a:t>  …    -1     2</a:t>
            </a:r>
          </a:p>
          <a:p>
            <a:pPr marL="457200" indent="-457200"/>
            <a:r>
              <a:rPr lang="en-US"/>
              <a:t>  ..     …     -1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2363788" y="2767013"/>
            <a:ext cx="1449387" cy="1020762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84163" y="4437063"/>
            <a:ext cx="34563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charged </a:t>
            </a:r>
            <a:r>
              <a:rPr lang="en-US" sz="2000" dirty="0"/>
              <a:t>leptons </a:t>
            </a:r>
          </a:p>
          <a:p>
            <a:r>
              <a:rPr lang="en-US" sz="2000" dirty="0" smtClean="0"/>
              <a:t>diagonal  </a:t>
            </a:r>
            <a:r>
              <a:rPr lang="en-US" sz="2000" dirty="0"/>
              <a:t>due to symmetry 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908425" y="4741863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 =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6583363" y="4741863"/>
            <a:ext cx="201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 = exp(-2i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/>
              <a:t>/3)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907088" y="6300788"/>
            <a:ext cx="2985113" cy="40011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S, T, U –elements of 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767263" y="4437063"/>
            <a:ext cx="125095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1    0    0</a:t>
            </a:r>
          </a:p>
          <a:p>
            <a:r>
              <a:rPr lang="en-US" sz="2000"/>
              <a:t>…  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/>
              <a:t>   0</a:t>
            </a:r>
          </a:p>
          <a:p>
            <a:r>
              <a:rPr lang="en-US" sz="2000"/>
              <a:t>…   …    </a:t>
            </a:r>
            <a:r>
              <a:rPr lang="en-US" sz="2000">
                <a:latin typeface="Symbol" pitchFamily="18" charset="2"/>
              </a:rPr>
              <a:t>w</a:t>
            </a:r>
            <a:endParaRPr lang="en-US" sz="2000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4719638" y="4422775"/>
            <a:ext cx="1371600" cy="1020763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516188" y="5710238"/>
            <a:ext cx="2889250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</a:t>
            </a:r>
            <a:r>
              <a:rPr lang="en-US" sz="2000" baseline="30000"/>
              <a:t>+</a:t>
            </a:r>
            <a:r>
              <a:rPr lang="en-US" sz="2000"/>
              <a:t> (m</a:t>
            </a:r>
            <a:r>
              <a:rPr lang="en-US" sz="2000" baseline="-25000"/>
              <a:t>e</a:t>
            </a:r>
            <a:r>
              <a:rPr lang="en-US" sz="2000" baseline="30000"/>
              <a:t>+</a:t>
            </a:r>
            <a:r>
              <a:rPr lang="en-US" sz="2000" baseline="-25000"/>
              <a:t> </a:t>
            </a:r>
            <a:r>
              <a:rPr lang="en-US" sz="2000"/>
              <a:t>m</a:t>
            </a:r>
            <a:r>
              <a:rPr lang="en-US" sz="2000" baseline="-25000"/>
              <a:t> e</a:t>
            </a:r>
            <a:r>
              <a:rPr lang="en-US" sz="2000"/>
              <a:t>)T  =  m</a:t>
            </a:r>
            <a:r>
              <a:rPr lang="en-US" sz="2000" baseline="-25000"/>
              <a:t>e</a:t>
            </a:r>
            <a:r>
              <a:rPr lang="en-US" sz="2000" baseline="30000"/>
              <a:t>+</a:t>
            </a:r>
            <a:r>
              <a:rPr lang="en-US" sz="2000" baseline="-25000"/>
              <a:t> </a:t>
            </a:r>
            <a:r>
              <a:rPr lang="en-US" sz="2000"/>
              <a:t>m</a:t>
            </a:r>
            <a:r>
              <a:rPr lang="en-US" sz="2000" baseline="-25000"/>
              <a:t> e</a:t>
            </a:r>
            <a:r>
              <a:rPr lang="en-US" sz="2000"/>
              <a:t> 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919288" y="2871788"/>
            <a:ext cx="32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  <a:p>
            <a:r>
              <a:rPr lang="en-US"/>
              <a:t>3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73263" y="3179763"/>
            <a:ext cx="1746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TextBox 22"/>
          <p:cNvSpPr txBox="1">
            <a:spLocks noChangeArrowheads="1"/>
          </p:cNvSpPr>
          <p:nvPr/>
        </p:nvSpPr>
        <p:spPr bwMode="auto">
          <a:xfrm>
            <a:off x="6770688" y="955675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C.S. </a:t>
            </a:r>
            <a:r>
              <a:rPr lang="en-US" i="1" dirty="0">
                <a:solidFill>
                  <a:srgbClr val="FF0000"/>
                </a:solidFill>
              </a:rPr>
              <a:t>Lam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18213" y="1910689"/>
            <a:ext cx="1452642" cy="40011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i</a:t>
            </a:r>
            <a:r>
              <a:rPr lang="en-US" sz="2000" baseline="30000" dirty="0"/>
              <a:t> </a:t>
            </a:r>
            <a:r>
              <a:rPr lang="en-US" sz="2000" dirty="0" smtClean="0"/>
              <a:t>  = S,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03834" y="1897567"/>
            <a:ext cx="147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Neutrinos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62096" y="2939701"/>
            <a:ext cx="2560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dirty="0" smtClean="0">
                <a:latin typeface="Symbol" pitchFamily="18" charset="2"/>
              </a:rPr>
              <a:t> -</a:t>
            </a:r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-permutation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46715" y="3836061"/>
            <a:ext cx="216758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Irreducible </a:t>
            </a:r>
          </a:p>
          <a:p>
            <a:r>
              <a:rPr lang="en-US" sz="2000" dirty="0"/>
              <a:t>representations: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2401888" y="326571"/>
            <a:ext cx="3767802" cy="979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  -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935973" y="1613456"/>
            <a:ext cx="4895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Order 24, </a:t>
            </a:r>
            <a:r>
              <a:rPr lang="en-US" sz="2000" dirty="0" smtClean="0"/>
              <a:t> permutation </a:t>
            </a:r>
            <a:r>
              <a:rPr lang="en-US" sz="2000" dirty="0"/>
              <a:t>of 4 elements </a:t>
            </a:r>
            <a:r>
              <a:rPr lang="en-US" sz="2000" baseline="-25000" dirty="0"/>
              <a:t>  </a:t>
            </a:r>
            <a:endParaRPr lang="en-US" sz="2000" dirty="0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50596" y="2772883"/>
            <a:ext cx="24192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Generators:  S, T  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65237" y="3313113"/>
            <a:ext cx="1850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Presentation: 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3124828" y="3966369"/>
            <a:ext cx="208262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 ,  1’</a:t>
            </a:r>
            <a:r>
              <a:rPr lang="en-US" sz="2000" baseline="-25000" dirty="0"/>
              <a:t> </a:t>
            </a:r>
            <a:r>
              <a:rPr lang="en-US" sz="2000" dirty="0"/>
              <a:t>,  2,  3,  3’ </a:t>
            </a: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965861" y="4787569"/>
            <a:ext cx="196850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Products </a:t>
            </a:r>
            <a:r>
              <a:rPr lang="en-US" sz="2000" dirty="0" smtClean="0"/>
              <a:t> and </a:t>
            </a:r>
            <a:endParaRPr lang="en-US" sz="2000" dirty="0"/>
          </a:p>
          <a:p>
            <a:r>
              <a:rPr lang="en-US" sz="2000" dirty="0"/>
              <a:t>invariants 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3237327" y="5834212"/>
            <a:ext cx="29081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 x 3 =  2 x 3’ =  3 + 3’ </a:t>
            </a: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5658405" y="6169025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1’ x 2 = 2</a:t>
            </a:r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3212431" y="6200924"/>
            <a:ext cx="207781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 x 2 = 1 + 1’ + 2</a:t>
            </a:r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>
            <a:off x="3243081" y="5435601"/>
            <a:ext cx="129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1’ x 1’ = 1 </a:t>
            </a:r>
          </a:p>
        </p:txBody>
      </p:sp>
      <p:sp>
        <p:nvSpPr>
          <p:cNvPr id="46095" name="AutoShape 17"/>
          <p:cNvSpPr>
            <a:spLocks noChangeArrowheads="1"/>
          </p:cNvSpPr>
          <p:nvPr/>
        </p:nvSpPr>
        <p:spPr bwMode="auto">
          <a:xfrm rot="1704884">
            <a:off x="4157224" y="6439673"/>
            <a:ext cx="331788" cy="406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AutoShape 18"/>
          <p:cNvSpPr>
            <a:spLocks noChangeArrowheads="1"/>
          </p:cNvSpPr>
          <p:nvPr/>
        </p:nvSpPr>
        <p:spPr bwMode="auto">
          <a:xfrm rot="-3241348">
            <a:off x="5279851" y="4358480"/>
            <a:ext cx="331787" cy="406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Text Box 19"/>
          <p:cNvSpPr txBox="1">
            <a:spLocks noChangeArrowheads="1"/>
          </p:cNvSpPr>
          <p:nvPr/>
        </p:nvSpPr>
        <p:spPr bwMode="auto">
          <a:xfrm>
            <a:off x="7357376" y="5020932"/>
            <a:ext cx="1574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New flavor </a:t>
            </a:r>
            <a:endParaRPr lang="en-US" sz="2000" dirty="0" smtClean="0"/>
          </a:p>
          <a:p>
            <a:r>
              <a:rPr lang="en-US" sz="2000" dirty="0" smtClean="0"/>
              <a:t>structure</a:t>
            </a:r>
            <a:endParaRPr lang="en-US" sz="2000" dirty="0"/>
          </a:p>
        </p:txBody>
      </p:sp>
      <p:sp>
        <p:nvSpPr>
          <p:cNvPr id="46098" name="WordArt 20"/>
          <p:cNvSpPr>
            <a:spLocks noChangeArrowheads="1" noChangeShapeType="1" noTextEdit="1"/>
          </p:cNvSpPr>
          <p:nvPr/>
        </p:nvSpPr>
        <p:spPr bwMode="auto">
          <a:xfrm>
            <a:off x="2719610" y="880604"/>
            <a:ext cx="319088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</a:p>
        </p:txBody>
      </p:sp>
      <p:sp>
        <p:nvSpPr>
          <p:cNvPr id="46100" name="Text Box 22"/>
          <p:cNvSpPr txBox="1">
            <a:spLocks noChangeArrowheads="1"/>
          </p:cNvSpPr>
          <p:nvPr/>
        </p:nvSpPr>
        <p:spPr bwMode="auto">
          <a:xfrm>
            <a:off x="3200289" y="5070326"/>
            <a:ext cx="2800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3 x 3’  = 1’ + 2 + 3 + 3’ </a:t>
            </a:r>
          </a:p>
        </p:txBody>
      </p:sp>
      <p:sp>
        <p:nvSpPr>
          <p:cNvPr id="46101" name="Text Box 23"/>
          <p:cNvSpPr txBox="1">
            <a:spLocks noChangeArrowheads="1"/>
          </p:cNvSpPr>
          <p:nvPr/>
        </p:nvSpPr>
        <p:spPr bwMode="auto">
          <a:xfrm>
            <a:off x="3221555" y="4707385"/>
            <a:ext cx="3704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3 x 3 = 3’ x 3’  = 1 + 2 + 3 + 3’ </a:t>
            </a:r>
          </a:p>
        </p:txBody>
      </p:sp>
      <p:sp>
        <p:nvSpPr>
          <p:cNvPr id="46102" name="Text Box 24"/>
          <p:cNvSpPr txBox="1">
            <a:spLocks noChangeArrowheads="1"/>
          </p:cNvSpPr>
          <p:nvPr/>
        </p:nvSpPr>
        <p:spPr bwMode="auto">
          <a:xfrm>
            <a:off x="6584950" y="3783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03" name="Text Box 25"/>
          <p:cNvSpPr txBox="1">
            <a:spLocks noChangeArrowheads="1"/>
          </p:cNvSpPr>
          <p:nvPr/>
        </p:nvSpPr>
        <p:spPr bwMode="auto">
          <a:xfrm>
            <a:off x="3093128" y="3272835"/>
            <a:ext cx="246734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30000" dirty="0"/>
              <a:t>4</a:t>
            </a:r>
            <a:r>
              <a:rPr lang="en-US" sz="2000" dirty="0"/>
              <a:t> = T</a:t>
            </a:r>
            <a:r>
              <a:rPr lang="en-US" sz="2000" baseline="30000" dirty="0"/>
              <a:t>3</a:t>
            </a:r>
            <a:r>
              <a:rPr lang="en-US" sz="2000" dirty="0"/>
              <a:t> = (ST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 = 1</a:t>
            </a:r>
          </a:p>
        </p:txBody>
      </p:sp>
      <p:sp>
        <p:nvSpPr>
          <p:cNvPr id="24" name="Cube 23"/>
          <p:cNvSpPr/>
          <p:nvPr/>
        </p:nvSpPr>
        <p:spPr>
          <a:xfrm rot="19975093">
            <a:off x="425500" y="951001"/>
            <a:ext cx="1985522" cy="197832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2966363" y="2052075"/>
            <a:ext cx="264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of cube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936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S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85261" y="2302338"/>
            <a:ext cx="4072639" cy="30194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59635" y="170111"/>
            <a:ext cx="6917122" cy="8516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Residual symmetries approach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35959" y="1373868"/>
            <a:ext cx="8626139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Mixing appears as a result of different ways of the flavor </a:t>
            </a:r>
            <a:r>
              <a:rPr lang="en-US" sz="2000" dirty="0" smtClean="0"/>
              <a:t>symmetry </a:t>
            </a:r>
          </a:p>
          <a:p>
            <a:r>
              <a:rPr lang="en-US" sz="2000" dirty="0" smtClean="0"/>
              <a:t>breaking in the  </a:t>
            </a:r>
            <a:r>
              <a:rPr lang="en-US" sz="2000" dirty="0"/>
              <a:t>neutrino and charged lepton </a:t>
            </a:r>
            <a:r>
              <a:rPr lang="en-US" sz="2000" dirty="0" smtClean="0"/>
              <a:t> (Yukawa) sectors.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35363" y="2587444"/>
            <a:ext cx="595312" cy="579437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f</a:t>
            </a:r>
            <a:endParaRPr lang="en-US" sz="3200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13898" y="3626729"/>
            <a:ext cx="533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endParaRPr lang="en-US" sz="32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97047" y="3644015"/>
            <a:ext cx="600075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>
                <a:latin typeface="Symbol" pitchFamily="18" charset="2"/>
              </a:rPr>
              <a:t>n</a:t>
            </a:r>
            <a:endParaRPr lang="en-US" sz="3200" dirty="0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2509336">
            <a:off x="3140075" y="3243490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-2979565">
            <a:off x="4148218" y="3252523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354795" y="3379423"/>
            <a:ext cx="27779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Residual </a:t>
            </a:r>
            <a:r>
              <a:rPr lang="en-US" sz="2000" dirty="0" smtClean="0"/>
              <a:t>symmetries</a:t>
            </a:r>
          </a:p>
          <a:p>
            <a:r>
              <a:rPr lang="en-US" sz="2000" dirty="0" smtClean="0"/>
              <a:t>of the mass matrices</a:t>
            </a:r>
            <a:endParaRPr lang="en-US" sz="2000" dirty="0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4550993" y="4272668"/>
            <a:ext cx="713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332390" y="4253001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 M</a:t>
            </a:r>
            <a:r>
              <a:rPr lang="en-US" sz="2000" baseline="-25000" dirty="0"/>
              <a:t>l</a:t>
            </a:r>
            <a:r>
              <a:rPr lang="en-US" sz="2000" dirty="0"/>
              <a:t>  </a:t>
            </a:r>
          </a:p>
        </p:txBody>
      </p:sp>
      <p:sp>
        <p:nvSpPr>
          <p:cNvPr id="12304" name="AutoShape 17"/>
          <p:cNvSpPr>
            <a:spLocks noChangeArrowheads="1"/>
          </p:cNvSpPr>
          <p:nvPr/>
        </p:nvSpPr>
        <p:spPr bwMode="auto">
          <a:xfrm>
            <a:off x="1848961" y="4747594"/>
            <a:ext cx="360363" cy="344487"/>
          </a:xfrm>
          <a:prstGeom prst="rightArrow">
            <a:avLst>
              <a:gd name="adj1" fmla="val 50000"/>
              <a:gd name="adj2" fmla="val 261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411380" y="2527120"/>
            <a:ext cx="4699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8139112" y="2389006"/>
            <a:ext cx="4032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T’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6965244" y="2450205"/>
            <a:ext cx="460375" cy="3968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7654219" y="2648642"/>
            <a:ext cx="457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581632" y="4693687"/>
            <a:ext cx="46637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96503" y="4725016"/>
            <a:ext cx="83673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U, </a:t>
            </a:r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94496" y="4716635"/>
            <a:ext cx="2125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Symmetry transformations</a:t>
            </a:r>
          </a:p>
          <a:p>
            <a:r>
              <a:rPr lang="en-US" sz="2000" dirty="0" smtClean="0"/>
              <a:t>in mass bases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3962" y="4425622"/>
            <a:ext cx="2726171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Intrinsic symmetries  </a:t>
            </a:r>
          </a:p>
          <a:p>
            <a:r>
              <a:rPr lang="en-US" sz="2000" dirty="0" smtClean="0"/>
              <a:t>of mass matrices</a:t>
            </a:r>
          </a:p>
          <a:p>
            <a:r>
              <a:rPr lang="en-US" sz="2000" dirty="0" smtClean="0"/>
              <a:t>which do not depend </a:t>
            </a:r>
          </a:p>
          <a:p>
            <a:r>
              <a:rPr lang="en-US" sz="2000" dirty="0" smtClean="0"/>
              <a:t>on values of masses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88204" y="3723848"/>
            <a:ext cx="113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 x Z</a:t>
            </a:r>
            <a:r>
              <a:rPr lang="en-US" baseline="-25000" dirty="0" smtClean="0"/>
              <a:t>2              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47526" y="3723848"/>
            <a:ext cx="46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56919" y="5448291"/>
            <a:ext cx="2000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30000" dirty="0" smtClean="0"/>
              <a:t>T  </a:t>
            </a:r>
            <a:r>
              <a:rPr lang="en-US" sz="2000" dirty="0" smtClean="0"/>
              <a:t>=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40605" y="4047698"/>
            <a:ext cx="81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or Z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aseline="-25000" dirty="0" smtClean="0"/>
              <a:t>              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8533" y="5915752"/>
            <a:ext cx="415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Discrete finite groups</a:t>
            </a:r>
          </a:p>
          <a:p>
            <a:r>
              <a:rPr lang="en-IE" sz="2000" dirty="0" err="1" smtClean="0"/>
              <a:t>Flavons</a:t>
            </a:r>
            <a:r>
              <a:rPr lang="en-IE" sz="2000" dirty="0" smtClean="0"/>
              <a:t> to break  symmetries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943779" y="262269"/>
            <a:ext cx="144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E. Ma,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C. S. Lam ....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8798" y="5920546"/>
            <a:ext cx="2578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CP-transformations</a:t>
            </a:r>
          </a:p>
          <a:p>
            <a:r>
              <a:rPr lang="en-IE" sz="2000" dirty="0" smtClean="0"/>
              <a:t>can be added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197831" y="233814"/>
            <a:ext cx="3919942" cy="871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A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192463" y="1676400"/>
            <a:ext cx="60007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A</a:t>
            </a:r>
            <a:r>
              <a:rPr lang="en-US" sz="2400" baseline="-25000" dirty="0"/>
              <a:t>4 </a:t>
            </a:r>
            <a:endParaRPr lang="en-US" sz="2400" dirty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362450" y="1600200"/>
            <a:ext cx="4916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Symmetry group of even  permutations </a:t>
            </a:r>
          </a:p>
          <a:p>
            <a:r>
              <a:rPr lang="en-US" sz="2000" dirty="0"/>
              <a:t>of 4 elements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476750" y="2362200"/>
            <a:ext cx="32976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Symmetry of tetrahedron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58788" y="4579938"/>
            <a:ext cx="524694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Irreducible representations: </a:t>
            </a:r>
            <a:r>
              <a:rPr lang="en-US" sz="2000" u="sng" dirty="0"/>
              <a:t>3</a:t>
            </a:r>
            <a:r>
              <a:rPr lang="en-US" sz="2000" dirty="0"/>
              <a:t>,   </a:t>
            </a:r>
            <a:r>
              <a:rPr lang="en-US" sz="2000" u="sng" dirty="0"/>
              <a:t>1</a:t>
            </a:r>
            <a:r>
              <a:rPr lang="en-US" sz="2000" dirty="0"/>
              <a:t>,   </a:t>
            </a:r>
            <a:r>
              <a:rPr lang="en-US" sz="2000" u="sng" dirty="0"/>
              <a:t>1’</a:t>
            </a:r>
            <a:r>
              <a:rPr lang="en-US" sz="2000" dirty="0"/>
              <a:t>,  </a:t>
            </a:r>
            <a:r>
              <a:rPr lang="en-US" sz="2000" u="sng" dirty="0"/>
              <a:t>1’’</a:t>
            </a:r>
            <a:r>
              <a:rPr lang="en-US" sz="2000" dirty="0"/>
              <a:t>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019925" y="331788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E. Ma  </a:t>
            </a:r>
          </a:p>
        </p:txBody>
      </p:sp>
      <p:sp>
        <p:nvSpPr>
          <p:cNvPr id="35850" name="Freeform 10"/>
          <p:cNvSpPr>
            <a:spLocks/>
          </p:cNvSpPr>
          <p:nvPr/>
        </p:nvSpPr>
        <p:spPr bwMode="auto">
          <a:xfrm>
            <a:off x="304800" y="2514600"/>
            <a:ext cx="2514600" cy="685800"/>
          </a:xfrm>
          <a:custGeom>
            <a:avLst/>
            <a:gdLst>
              <a:gd name="T0" fmla="*/ 0 w 1584"/>
              <a:gd name="T1" fmla="*/ 2147483647 h 432"/>
              <a:gd name="T2" fmla="*/ 2147483647 w 1584"/>
              <a:gd name="T3" fmla="*/ 2147483647 h 432"/>
              <a:gd name="T4" fmla="*/ 2147483647 w 1584"/>
              <a:gd name="T5" fmla="*/ 0 h 432"/>
              <a:gd name="T6" fmla="*/ 0 w 158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432"/>
              <a:gd name="T14" fmla="*/ 1584 w 158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432">
                <a:moveTo>
                  <a:pt x="0" y="432"/>
                </a:moveTo>
                <a:lnTo>
                  <a:pt x="1584" y="432"/>
                </a:lnTo>
                <a:lnTo>
                  <a:pt x="1104" y="0"/>
                </a:lnTo>
                <a:lnTo>
                  <a:pt x="0" y="4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mpd="sng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304800" y="1371600"/>
            <a:ext cx="2514600" cy="1828800"/>
          </a:xfrm>
          <a:custGeom>
            <a:avLst/>
            <a:gdLst>
              <a:gd name="T0" fmla="*/ 0 w 1584"/>
              <a:gd name="T1" fmla="*/ 2147483647 h 1152"/>
              <a:gd name="T2" fmla="*/ 2147483647 w 1584"/>
              <a:gd name="T3" fmla="*/ 0 h 1152"/>
              <a:gd name="T4" fmla="*/ 2147483647 w 1584"/>
              <a:gd name="T5" fmla="*/ 2147483647 h 1152"/>
              <a:gd name="T6" fmla="*/ 0 60000 65536"/>
              <a:gd name="T7" fmla="*/ 0 60000 65536"/>
              <a:gd name="T8" fmla="*/ 0 60000 65536"/>
              <a:gd name="T9" fmla="*/ 0 w 1584"/>
              <a:gd name="T10" fmla="*/ 0 h 1152"/>
              <a:gd name="T11" fmla="*/ 1584 w 1584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1152">
                <a:moveTo>
                  <a:pt x="0" y="1152"/>
                </a:moveTo>
                <a:lnTo>
                  <a:pt x="864" y="0"/>
                </a:lnTo>
                <a:lnTo>
                  <a:pt x="1584" y="1152"/>
                </a:lnTo>
              </a:path>
            </a:pathLst>
          </a:custGeom>
          <a:noFill/>
          <a:ln w="19050" cmpd="sng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1676400" y="1371600"/>
            <a:ext cx="381000" cy="11430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304800" y="1371600"/>
            <a:ext cx="1752600" cy="1828800"/>
          </a:xfrm>
          <a:custGeom>
            <a:avLst/>
            <a:gdLst>
              <a:gd name="T0" fmla="*/ 0 w 1104"/>
              <a:gd name="T1" fmla="*/ 2147483647 h 1152"/>
              <a:gd name="T2" fmla="*/ 2147483647 w 1104"/>
              <a:gd name="T3" fmla="*/ 0 h 1152"/>
              <a:gd name="T4" fmla="*/ 2147483647 w 1104"/>
              <a:gd name="T5" fmla="*/ 2147483647 h 1152"/>
              <a:gd name="T6" fmla="*/ 0 w 110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1152"/>
              <a:gd name="T14" fmla="*/ 1104 w 1104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1152">
                <a:moveTo>
                  <a:pt x="0" y="1152"/>
                </a:moveTo>
                <a:lnTo>
                  <a:pt x="864" y="0"/>
                </a:lnTo>
                <a:lnTo>
                  <a:pt x="1104" y="720"/>
                </a:lnTo>
                <a:lnTo>
                  <a:pt x="0" y="1152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1676400" y="1371600"/>
            <a:ext cx="1143000" cy="1828800"/>
          </a:xfrm>
          <a:custGeom>
            <a:avLst/>
            <a:gdLst>
              <a:gd name="T0" fmla="*/ 2147483647 w 720"/>
              <a:gd name="T1" fmla="*/ 2147483647 h 1152"/>
              <a:gd name="T2" fmla="*/ 0 w 720"/>
              <a:gd name="T3" fmla="*/ 0 h 1152"/>
              <a:gd name="T4" fmla="*/ 2147483647 w 720"/>
              <a:gd name="T5" fmla="*/ 2147483647 h 1152"/>
              <a:gd name="T6" fmla="*/ 2147483647 w 72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720"/>
              <a:gd name="T13" fmla="*/ 0 h 1152"/>
              <a:gd name="T14" fmla="*/ 720 w 720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" h="1152">
                <a:moveTo>
                  <a:pt x="240" y="720"/>
                </a:moveTo>
                <a:lnTo>
                  <a:pt x="0" y="0"/>
                </a:lnTo>
                <a:lnTo>
                  <a:pt x="720" y="1152"/>
                </a:lnTo>
                <a:lnTo>
                  <a:pt x="240" y="720"/>
                </a:lnTo>
                <a:close/>
              </a:path>
            </a:pathLst>
          </a:cu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759075" y="5222875"/>
            <a:ext cx="2844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3</a:t>
            </a:r>
            <a:r>
              <a:rPr lang="en-US" sz="2000" dirty="0"/>
              <a:t>x</a:t>
            </a:r>
            <a:r>
              <a:rPr lang="en-US" sz="2000" u="sng" dirty="0"/>
              <a:t>3</a:t>
            </a:r>
            <a:r>
              <a:rPr lang="en-US" sz="2000" dirty="0"/>
              <a:t> = </a:t>
            </a:r>
            <a:r>
              <a:rPr lang="en-US" sz="2000" u="sng" dirty="0"/>
              <a:t>3</a:t>
            </a:r>
            <a:r>
              <a:rPr lang="en-US" sz="2000" dirty="0"/>
              <a:t> + </a:t>
            </a:r>
            <a:r>
              <a:rPr lang="en-US" sz="2000" u="sng" dirty="0"/>
              <a:t>3</a:t>
            </a:r>
            <a:r>
              <a:rPr lang="en-US" sz="2000" dirty="0"/>
              <a:t> + </a:t>
            </a:r>
            <a:r>
              <a:rPr lang="en-US" sz="2000" u="sng" dirty="0"/>
              <a:t>1</a:t>
            </a:r>
            <a:r>
              <a:rPr lang="en-US" sz="2000" dirty="0"/>
              <a:t> + </a:t>
            </a:r>
            <a:r>
              <a:rPr lang="en-US" sz="2000" u="sng" dirty="0"/>
              <a:t>1</a:t>
            </a:r>
            <a:r>
              <a:rPr lang="en-US" sz="2000" dirty="0"/>
              <a:t>’ + </a:t>
            </a:r>
            <a:r>
              <a:rPr lang="en-US" sz="2000" u="sng" dirty="0"/>
              <a:t>1</a:t>
            </a:r>
            <a:r>
              <a:rPr lang="en-US" sz="2000" dirty="0"/>
              <a:t>’’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69913" y="5222875"/>
            <a:ext cx="180690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Products and </a:t>
            </a:r>
          </a:p>
          <a:p>
            <a:r>
              <a:rPr lang="en-US" sz="2000" dirty="0"/>
              <a:t>invariants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805113" y="5694363"/>
            <a:ext cx="1282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 dirty="0"/>
              <a:t>1</a:t>
            </a:r>
            <a:r>
              <a:rPr lang="en-US" sz="2000" dirty="0"/>
              <a:t>’ x </a:t>
            </a:r>
            <a:r>
              <a:rPr lang="en-US" sz="2000" u="sng" dirty="0"/>
              <a:t>1</a:t>
            </a:r>
            <a:r>
              <a:rPr lang="en-US" sz="2000" dirty="0"/>
              <a:t>’’ ~ </a:t>
            </a:r>
            <a:r>
              <a:rPr lang="en-US" sz="2000" u="sng" dirty="0"/>
              <a:t>1</a:t>
            </a:r>
            <a:endParaRPr lang="en-US" sz="2000" dirty="0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114550" y="38989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 = 1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58788" y="3756025"/>
            <a:ext cx="15986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Presentation </a:t>
            </a:r>
          </a:p>
          <a:p>
            <a:r>
              <a:rPr lang="en-US"/>
              <a:t>of the group: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192463" y="3898900"/>
            <a:ext cx="788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= 1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191000" y="3898900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(ST)</a:t>
            </a:r>
            <a:r>
              <a:rPr lang="en-US" baseline="30000" dirty="0"/>
              <a:t>3</a:t>
            </a:r>
            <a:r>
              <a:rPr lang="en-US" dirty="0"/>
              <a:t> = 1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713646" y="3017043"/>
            <a:ext cx="21884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Generators: S, T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491412" y="3836988"/>
            <a:ext cx="14093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 U = A</a:t>
            </a:r>
            <a:r>
              <a:rPr lang="en-US" sz="2000" baseline="-25000" dirty="0">
                <a:latin typeface="Symbol" pitchFamily="18" charset="2"/>
              </a:rPr>
              <a:t>mt </a:t>
            </a:r>
            <a:endParaRPr lang="en-US" sz="2000" dirty="0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7032625" y="658813"/>
            <a:ext cx="207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G Branco, H P Nilles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14563" y="2139950"/>
            <a:ext cx="4194175" cy="2698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827289" y="393396"/>
            <a:ext cx="5581450" cy="958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A_4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symmetry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breaking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871913" y="2371725"/>
            <a:ext cx="592137" cy="5191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</a:t>
            </a:r>
            <a:r>
              <a:rPr lang="en-US" sz="2800" baseline="-25000"/>
              <a:t>4</a:t>
            </a:r>
            <a:endParaRPr lang="en-US" sz="28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60688" y="3259138"/>
            <a:ext cx="392112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821238" y="3305175"/>
            <a:ext cx="395287" cy="4572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199865" y="2835275"/>
            <a:ext cx="316464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``accidental’’ symmetry </a:t>
            </a:r>
          </a:p>
          <a:p>
            <a:r>
              <a:rPr lang="en-US" sz="2000" dirty="0"/>
              <a:t>    due to particular </a:t>
            </a:r>
          </a:p>
          <a:p>
            <a:r>
              <a:rPr lang="en-US" sz="2000" dirty="0"/>
              <a:t>    selection of </a:t>
            </a:r>
            <a:r>
              <a:rPr lang="en-US" sz="2000" dirty="0" err="1"/>
              <a:t>flavon</a:t>
            </a:r>
            <a:r>
              <a:rPr lang="en-US" sz="2000" dirty="0"/>
              <a:t>  </a:t>
            </a:r>
          </a:p>
          <a:p>
            <a:r>
              <a:rPr lang="en-US" sz="2000" dirty="0"/>
              <a:t>    representations and </a:t>
            </a:r>
          </a:p>
          <a:p>
            <a:r>
              <a:rPr lang="en-US" sz="2000" dirty="0"/>
              <a:t>    configuration of VEV’s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861368">
            <a:off x="5627688" y="3244850"/>
            <a:ext cx="612775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r>
              <a:rPr lang="en-US" sz="2400" baseline="-25000">
                <a:latin typeface="Symbol" pitchFamily="18" charset="2"/>
              </a:rPr>
              <a:t>mt</a:t>
            </a:r>
            <a:endParaRPr lang="en-US" sz="2400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2509336">
            <a:off x="3446463" y="2878138"/>
            <a:ext cx="369887" cy="366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rot="-2979565">
            <a:off x="4545013" y="2894012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984750" y="4222750"/>
            <a:ext cx="1255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M</a:t>
            </a:r>
            <a:r>
              <a:rPr lang="en-US" baseline="-25000">
                <a:latin typeface="Symbol" pitchFamily="18" charset="2"/>
              </a:rPr>
              <a:t>n</a:t>
            </a:r>
            <a:r>
              <a:rPr lang="en-US"/>
              <a:t>  </a:t>
            </a:r>
          </a:p>
          <a:p>
            <a:r>
              <a:rPr lang="en-US"/>
              <a:t>TBM-type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703513" y="3811588"/>
            <a:ext cx="103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M</a:t>
            </a:r>
            <a:r>
              <a:rPr lang="en-US" baseline="-25000"/>
              <a:t>l</a:t>
            </a:r>
            <a:r>
              <a:rPr lang="en-US"/>
              <a:t>  </a:t>
            </a:r>
          </a:p>
          <a:p>
            <a:r>
              <a:rPr lang="en-US"/>
              <a:t>diagonal</a:t>
            </a:r>
          </a:p>
        </p:txBody>
      </p:sp>
      <p:sp>
        <p:nvSpPr>
          <p:cNvPr id="36879" name="AutoShape 15"/>
          <p:cNvSpPr>
            <a:spLocks/>
          </p:cNvSpPr>
          <p:nvPr/>
        </p:nvSpPr>
        <p:spPr bwMode="auto">
          <a:xfrm rot="-5400000">
            <a:off x="5372894" y="3428207"/>
            <a:ext cx="152400" cy="1255712"/>
          </a:xfrm>
          <a:prstGeom prst="leftBrace">
            <a:avLst>
              <a:gd name="adj1" fmla="val 686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357626" y="5186351"/>
            <a:ext cx="42707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In turn, this split originates from </a:t>
            </a:r>
          </a:p>
          <a:p>
            <a:r>
              <a:rPr lang="en-US" sz="2000" dirty="0"/>
              <a:t>different flavor assignments of </a:t>
            </a:r>
          </a:p>
          <a:p>
            <a:r>
              <a:rPr lang="en-US" sz="2000" dirty="0"/>
              <a:t>the RH components </a:t>
            </a:r>
            <a:r>
              <a:rPr lang="en-US" sz="2000" dirty="0" err="1" smtClean="0"/>
              <a:t>N</a:t>
            </a:r>
            <a:r>
              <a:rPr lang="en-US" sz="2000" baseline="30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l</a:t>
            </a:r>
            <a:r>
              <a:rPr lang="en-US" sz="2000" baseline="30000" dirty="0" err="1"/>
              <a:t>c</a:t>
            </a:r>
            <a:endParaRPr lang="en-US" sz="2000" baseline="30000" dirty="0"/>
          </a:p>
          <a:p>
            <a:r>
              <a:rPr lang="en-US" sz="2000" dirty="0"/>
              <a:t>and different </a:t>
            </a:r>
            <a:r>
              <a:rPr lang="en-US" sz="2000" dirty="0" err="1"/>
              <a:t>higgs</a:t>
            </a:r>
            <a:r>
              <a:rPr lang="en-US" sz="2000" dirty="0"/>
              <a:t> </a:t>
            </a:r>
            <a:r>
              <a:rPr lang="en-US" sz="2000" dirty="0" err="1"/>
              <a:t>multiplets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299252"/>
            <a:ext cx="2839888" cy="7255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Global fit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390" y="586343"/>
            <a:ext cx="38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u="sng" dirty="0" err="1" smtClean="0">
                <a:solidFill>
                  <a:srgbClr val="FF0000"/>
                </a:solidFill>
              </a:rPr>
              <a:t>NuFIT</a:t>
            </a:r>
            <a:r>
              <a:rPr lang="en-IE" i="1" u="sng" dirty="0" smtClean="0">
                <a:solidFill>
                  <a:srgbClr val="FF0000"/>
                </a:solidFill>
              </a:rPr>
              <a:t> 5.2 (2022), www.nu-fit.org</a:t>
            </a:r>
            <a:r>
              <a:rPr lang="en-IE" i="1" dirty="0" smtClean="0">
                <a:solidFill>
                  <a:srgbClr val="FF0000"/>
                </a:solidFill>
              </a:rPr>
              <a:t>.</a:t>
            </a:r>
            <a:endParaRPr lang="en-IE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nu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352" y="1311882"/>
            <a:ext cx="3240875" cy="5445125"/>
          </a:xfrm>
          <a:prstGeom prst="rect">
            <a:avLst/>
          </a:prstGeom>
        </p:spPr>
      </p:pic>
      <p:pic>
        <p:nvPicPr>
          <p:cNvPr id="9" name="Picture 8" descr="n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1311882"/>
            <a:ext cx="3551275" cy="528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69" name="Rectangle 46"/>
          <p:cNvSpPr>
            <a:spLocks noChangeArrowheads="1"/>
          </p:cNvSpPr>
          <p:nvPr/>
        </p:nvSpPr>
        <p:spPr bwMode="auto">
          <a:xfrm>
            <a:off x="838200" y="5413375"/>
            <a:ext cx="3133725" cy="1192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94313" y="2343150"/>
            <a:ext cx="2073275" cy="24463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46188" y="2343150"/>
            <a:ext cx="3181350" cy="16779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628900" y="2881313"/>
            <a:ext cx="527050" cy="4492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6631" name="WordArt 8"/>
          <p:cNvSpPr>
            <a:spLocks noChangeArrowheads="1" noChangeShapeType="1" noTextEdit="1"/>
          </p:cNvSpPr>
          <p:nvPr/>
        </p:nvSpPr>
        <p:spPr bwMode="auto">
          <a:xfrm>
            <a:off x="517525" y="214313"/>
            <a:ext cx="3294063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 A</a:t>
            </a:r>
            <a:r>
              <a:rPr lang="en-IE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4</a:t>
            </a:r>
            <a:r>
              <a:rPr lang="en-I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r>
              <a:rPr lang="en-I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258888" y="1952625"/>
            <a:ext cx="1984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Charged lepton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5237163" y="1987550"/>
            <a:ext cx="13740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Neutrinos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1825625" y="2466975"/>
            <a:ext cx="3619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1841500" y="3221038"/>
            <a:ext cx="3825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  <a:r>
              <a:rPr lang="en-US" sz="2400" baseline="30000"/>
              <a:t>c</a:t>
            </a:r>
            <a:endParaRPr lang="en-US" sz="2400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994400" y="3192463"/>
            <a:ext cx="60801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</a:t>
            </a:r>
            <a:r>
              <a:rPr lang="en-US" sz="2400" baseline="30000"/>
              <a:t>c</a:t>
            </a:r>
            <a:r>
              <a:rPr lang="en-US" sz="2400">
                <a:latin typeface="Symbol" pitchFamily="18" charset="2"/>
              </a:rPr>
              <a:t> 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6100763" y="2474913"/>
            <a:ext cx="36195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5661025" y="3438525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2724150" y="2867025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T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3209925" y="2846388"/>
            <a:ext cx="533400" cy="4492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1246188" y="347345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1, i, -1</a:t>
            </a:r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5461000" y="3943350"/>
            <a:ext cx="533400" cy="449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5529263" y="3906838"/>
            <a:ext cx="430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3286125" y="2855913"/>
            <a:ext cx="41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</a:t>
            </a:r>
            <a:r>
              <a:rPr lang="en-US" sz="2000"/>
              <a:t>’</a:t>
            </a:r>
            <a:r>
              <a:rPr lang="en-US" sz="2000">
                <a:latin typeface="Symbol" pitchFamily="18" charset="2"/>
              </a:rPr>
              <a:t> </a:t>
            </a:r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6273800" y="2946400"/>
            <a:ext cx="1588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6064250" y="4183063"/>
            <a:ext cx="533400" cy="449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>
            <a:off x="6681788" y="3886200"/>
            <a:ext cx="533400" cy="449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175375" y="4173538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 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6751638" y="3932238"/>
            <a:ext cx="38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26650" name="Text Box 27"/>
          <p:cNvSpPr txBox="1">
            <a:spLocks noChangeArrowheads="1"/>
          </p:cNvSpPr>
          <p:nvPr/>
        </p:nvSpPr>
        <p:spPr bwMode="auto">
          <a:xfrm>
            <a:off x="3811588" y="2833688"/>
            <a:ext cx="48282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 smtClean="0"/>
              <a:t>d</a:t>
            </a:r>
            <a:endParaRPr lang="en-US" sz="2000" dirty="0"/>
          </a:p>
        </p:txBody>
      </p:sp>
      <p:sp>
        <p:nvSpPr>
          <p:cNvPr id="26651" name="Text Box 28"/>
          <p:cNvSpPr txBox="1">
            <a:spLocks noChangeArrowheads="1"/>
          </p:cNvSpPr>
          <p:nvPr/>
        </p:nvSpPr>
        <p:spPr bwMode="auto">
          <a:xfrm>
            <a:off x="6784975" y="2855913"/>
            <a:ext cx="470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 smtClean="0"/>
              <a:t>u</a:t>
            </a:r>
            <a:endParaRPr lang="en-US" sz="2000" dirty="0"/>
          </a:p>
        </p:txBody>
      </p:sp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3000375" y="262572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3551238" y="26289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3186113" y="3213100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55" name="Freeform 32"/>
          <p:cNvSpPr>
            <a:spLocks/>
          </p:cNvSpPr>
          <p:nvPr/>
        </p:nvSpPr>
        <p:spPr bwMode="auto">
          <a:xfrm>
            <a:off x="2192338" y="2670175"/>
            <a:ext cx="400050" cy="842963"/>
          </a:xfrm>
          <a:custGeom>
            <a:avLst/>
            <a:gdLst>
              <a:gd name="T0" fmla="*/ 0 w 252"/>
              <a:gd name="T1" fmla="*/ 0 h 531"/>
              <a:gd name="T2" fmla="*/ 246 w 252"/>
              <a:gd name="T3" fmla="*/ 265 h 531"/>
              <a:gd name="T4" fmla="*/ 36 w 252"/>
              <a:gd name="T5" fmla="*/ 531 h 531"/>
              <a:gd name="T6" fmla="*/ 0 60000 65536"/>
              <a:gd name="T7" fmla="*/ 0 60000 65536"/>
              <a:gd name="T8" fmla="*/ 0 60000 65536"/>
              <a:gd name="T9" fmla="*/ 0 w 252"/>
              <a:gd name="T10" fmla="*/ 0 h 531"/>
              <a:gd name="T11" fmla="*/ 252 w 252"/>
              <a:gd name="T12" fmla="*/ 531 h 5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531">
                <a:moveTo>
                  <a:pt x="0" y="0"/>
                </a:moveTo>
                <a:cubicBezTo>
                  <a:pt x="120" y="88"/>
                  <a:pt x="240" y="177"/>
                  <a:pt x="246" y="265"/>
                </a:cubicBezTo>
                <a:cubicBezTo>
                  <a:pt x="252" y="353"/>
                  <a:pt x="144" y="442"/>
                  <a:pt x="36" y="5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6656" name="Freeform 33"/>
          <p:cNvSpPr>
            <a:spLocks/>
          </p:cNvSpPr>
          <p:nvPr/>
        </p:nvSpPr>
        <p:spPr bwMode="auto">
          <a:xfrm>
            <a:off x="5961063" y="3657600"/>
            <a:ext cx="695325" cy="450850"/>
          </a:xfrm>
          <a:custGeom>
            <a:avLst/>
            <a:gdLst>
              <a:gd name="T0" fmla="*/ 134 w 438"/>
              <a:gd name="T1" fmla="*/ 0 h 284"/>
              <a:gd name="T2" fmla="*/ 15 w 438"/>
              <a:gd name="T3" fmla="*/ 137 h 284"/>
              <a:gd name="T4" fmla="*/ 225 w 438"/>
              <a:gd name="T5" fmla="*/ 283 h 284"/>
              <a:gd name="T6" fmla="*/ 426 w 438"/>
              <a:gd name="T7" fmla="*/ 146 h 284"/>
              <a:gd name="T8" fmla="*/ 298 w 438"/>
              <a:gd name="T9" fmla="*/ 0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284"/>
              <a:gd name="T17" fmla="*/ 438 w 438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284">
                <a:moveTo>
                  <a:pt x="134" y="0"/>
                </a:moveTo>
                <a:cubicBezTo>
                  <a:pt x="67" y="45"/>
                  <a:pt x="0" y="90"/>
                  <a:pt x="15" y="137"/>
                </a:cubicBezTo>
                <a:cubicBezTo>
                  <a:pt x="30" y="184"/>
                  <a:pt x="157" y="282"/>
                  <a:pt x="225" y="283"/>
                </a:cubicBezTo>
                <a:cubicBezTo>
                  <a:pt x="293" y="284"/>
                  <a:pt x="414" y="193"/>
                  <a:pt x="426" y="146"/>
                </a:cubicBezTo>
                <a:cubicBezTo>
                  <a:pt x="438" y="99"/>
                  <a:pt x="368" y="49"/>
                  <a:pt x="29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7397750" y="314325"/>
            <a:ext cx="1341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G. Altarelli</a:t>
            </a:r>
          </a:p>
          <a:p>
            <a:r>
              <a:rPr lang="en-US" i="1">
                <a:solidFill>
                  <a:srgbClr val="FF0000"/>
                </a:solidFill>
              </a:rPr>
              <a:t>D. Meloni </a:t>
            </a:r>
          </a:p>
        </p:txBody>
      </p:sp>
      <p:sp>
        <p:nvSpPr>
          <p:cNvPr id="26658" name="Text Box 35"/>
          <p:cNvSpPr txBox="1">
            <a:spLocks noChangeArrowheads="1"/>
          </p:cNvSpPr>
          <p:nvPr/>
        </p:nvSpPr>
        <p:spPr bwMode="auto">
          <a:xfrm>
            <a:off x="963613" y="5056188"/>
            <a:ext cx="1789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Flavon</a:t>
            </a:r>
            <a:r>
              <a:rPr lang="en-US" sz="2000" dirty="0"/>
              <a:t> sector</a:t>
            </a:r>
          </a:p>
        </p:txBody>
      </p:sp>
      <p:sp>
        <p:nvSpPr>
          <p:cNvPr id="26659" name="Text Box 36"/>
          <p:cNvSpPr txBox="1">
            <a:spLocks noChangeArrowheads="1"/>
          </p:cNvSpPr>
          <p:nvPr/>
        </p:nvSpPr>
        <p:spPr bwMode="auto">
          <a:xfrm>
            <a:off x="1295400" y="5534025"/>
            <a:ext cx="4286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T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0" name="Text Box 37"/>
          <p:cNvSpPr txBox="1">
            <a:spLocks noChangeArrowheads="1"/>
          </p:cNvSpPr>
          <p:nvPr/>
        </p:nvSpPr>
        <p:spPr bwMode="auto">
          <a:xfrm>
            <a:off x="1309688" y="6027738"/>
            <a:ext cx="5286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T</a:t>
            </a:r>
            <a:r>
              <a:rPr lang="en-US" sz="2000" baseline="30000"/>
              <a:t>0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>
            <a:off x="2062163" y="5526088"/>
            <a:ext cx="43021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2" name="Text Box 39"/>
          <p:cNvSpPr txBox="1">
            <a:spLocks noChangeArrowheads="1"/>
          </p:cNvSpPr>
          <p:nvPr/>
        </p:nvSpPr>
        <p:spPr bwMode="auto">
          <a:xfrm>
            <a:off x="2070100" y="6007100"/>
            <a:ext cx="54292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r>
              <a:rPr lang="en-US" sz="2000" baseline="30000"/>
              <a:t>0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3" name="Text Box 40"/>
          <p:cNvSpPr txBox="1">
            <a:spLocks noChangeArrowheads="1"/>
          </p:cNvSpPr>
          <p:nvPr/>
        </p:nvSpPr>
        <p:spPr bwMode="auto">
          <a:xfrm>
            <a:off x="2767013" y="5521325"/>
            <a:ext cx="3730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 </a:t>
            </a:r>
          </a:p>
        </p:txBody>
      </p:sp>
      <p:sp>
        <p:nvSpPr>
          <p:cNvPr id="26664" name="Text Box 41"/>
          <p:cNvSpPr txBox="1">
            <a:spLocks noChangeArrowheads="1"/>
          </p:cNvSpPr>
          <p:nvPr/>
        </p:nvSpPr>
        <p:spPr bwMode="auto">
          <a:xfrm>
            <a:off x="3279775" y="5508625"/>
            <a:ext cx="419100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x</a:t>
            </a:r>
            <a:r>
              <a:rPr lang="en-US" sz="2000" dirty="0"/>
              <a:t>’</a:t>
            </a:r>
            <a:r>
              <a:rPr lang="en-US" sz="2000" dirty="0">
                <a:latin typeface="Symbol" pitchFamily="18" charset="2"/>
              </a:rPr>
              <a:t> </a:t>
            </a:r>
          </a:p>
        </p:txBody>
      </p:sp>
      <p:sp>
        <p:nvSpPr>
          <p:cNvPr id="26665" name="Text Box 42"/>
          <p:cNvSpPr txBox="1">
            <a:spLocks noChangeArrowheads="1"/>
          </p:cNvSpPr>
          <p:nvPr/>
        </p:nvSpPr>
        <p:spPr bwMode="auto">
          <a:xfrm>
            <a:off x="2773363" y="5992813"/>
            <a:ext cx="409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x</a:t>
            </a:r>
            <a:r>
              <a:rPr lang="en-US" sz="2000" baseline="30000"/>
              <a:t>0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6666" name="Text Box 43"/>
          <p:cNvSpPr txBox="1">
            <a:spLocks noChangeArrowheads="1"/>
          </p:cNvSpPr>
          <p:nvPr/>
        </p:nvSpPr>
        <p:spPr bwMode="auto">
          <a:xfrm>
            <a:off x="4484688" y="6096000"/>
            <a:ext cx="1798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Driving fields</a:t>
            </a:r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3930320" y="505618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U(1)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26668" name="Text Box 45"/>
          <p:cNvSpPr txBox="1">
            <a:spLocks noChangeArrowheads="1"/>
          </p:cNvSpPr>
          <p:nvPr/>
        </p:nvSpPr>
        <p:spPr bwMode="auto">
          <a:xfrm>
            <a:off x="4076700" y="5546725"/>
            <a:ext cx="32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  <a:p>
            <a:endParaRPr lang="en-US"/>
          </a:p>
          <a:p>
            <a:r>
              <a:rPr lang="en-US"/>
              <a:t>2</a:t>
            </a:r>
          </a:p>
        </p:txBody>
      </p:sp>
      <p:sp>
        <p:nvSpPr>
          <p:cNvPr id="26670" name="Text Box 47"/>
          <p:cNvSpPr txBox="1">
            <a:spLocks noChangeArrowheads="1"/>
          </p:cNvSpPr>
          <p:nvPr/>
        </p:nvSpPr>
        <p:spPr bwMode="auto">
          <a:xfrm>
            <a:off x="5999163" y="5328311"/>
            <a:ext cx="2740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Particular selection </a:t>
            </a:r>
          </a:p>
          <a:p>
            <a:r>
              <a:rPr lang="en-US" sz="2000" dirty="0" smtClean="0"/>
              <a:t>of representations</a:t>
            </a:r>
            <a:endParaRPr lang="en-US" sz="2000" dirty="0"/>
          </a:p>
        </p:txBody>
      </p:sp>
      <p:sp>
        <p:nvSpPr>
          <p:cNvPr id="26671" name="Text Box 48"/>
          <p:cNvSpPr txBox="1">
            <a:spLocks noChangeArrowheads="1"/>
          </p:cNvSpPr>
          <p:nvPr/>
        </p:nvSpPr>
        <p:spPr bwMode="auto">
          <a:xfrm>
            <a:off x="5214938" y="4793440"/>
            <a:ext cx="2346325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&lt; 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S</a:t>
            </a:r>
            <a:r>
              <a:rPr lang="en-US" sz="2000" baseline="-25000" dirty="0"/>
              <a:t> </a:t>
            </a:r>
            <a:r>
              <a:rPr lang="en-US" sz="2000" dirty="0">
                <a:latin typeface="Symbol" pitchFamily="18" charset="2"/>
              </a:rPr>
              <a:t>&gt; = </a:t>
            </a:r>
            <a:r>
              <a:rPr lang="en-US" sz="2000" dirty="0"/>
              <a:t>v</a:t>
            </a:r>
            <a:r>
              <a:rPr lang="en-US" sz="2000" baseline="-25000" dirty="0"/>
              <a:t> S  </a:t>
            </a:r>
            <a:r>
              <a:rPr lang="en-US" sz="2000" dirty="0"/>
              <a:t>(1, 1, 1)</a:t>
            </a:r>
            <a:r>
              <a:rPr lang="en-US" sz="2000" baseline="-25000" dirty="0"/>
              <a:t>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1603375" y="4551362"/>
            <a:ext cx="2427287" cy="3968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&lt; </a:t>
            </a:r>
            <a:r>
              <a:rPr lang="en-US" sz="2000" dirty="0" err="1">
                <a:latin typeface="Symbol" pitchFamily="18" charset="2"/>
              </a:rPr>
              <a:t>f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</a:t>
            </a:r>
            <a:r>
              <a:rPr lang="en-US" sz="2000" dirty="0">
                <a:latin typeface="Symbol" pitchFamily="18" charset="2"/>
              </a:rPr>
              <a:t>&gt; = </a:t>
            </a:r>
            <a:r>
              <a:rPr lang="en-US" sz="2000" dirty="0"/>
              <a:t>v</a:t>
            </a:r>
            <a:r>
              <a:rPr lang="en-US" sz="2000" baseline="-25000" dirty="0"/>
              <a:t>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(0</a:t>
            </a:r>
            <a:r>
              <a:rPr lang="en-US" sz="2000" dirty="0"/>
              <a:t>, 1, 0)</a:t>
            </a:r>
            <a:r>
              <a:rPr lang="en-US" sz="2000" baseline="-25000" dirty="0"/>
              <a:t>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8129588" y="2019300"/>
            <a:ext cx="3238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8137525" y="2560638"/>
            <a:ext cx="28733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675" name="Text Box 52"/>
          <p:cNvSpPr txBox="1">
            <a:spLocks noChangeArrowheads="1"/>
          </p:cNvSpPr>
          <p:nvPr/>
        </p:nvSpPr>
        <p:spPr bwMode="auto">
          <a:xfrm>
            <a:off x="8045450" y="1546225"/>
            <a:ext cx="47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6676" name="Text Box 53"/>
          <p:cNvSpPr txBox="1">
            <a:spLocks noChangeArrowheads="1"/>
          </p:cNvSpPr>
          <p:nvPr/>
        </p:nvSpPr>
        <p:spPr bwMode="auto">
          <a:xfrm>
            <a:off x="8116888" y="3046413"/>
            <a:ext cx="328612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1’</a:t>
            </a:r>
          </a:p>
        </p:txBody>
      </p:sp>
      <p:sp>
        <p:nvSpPr>
          <p:cNvPr id="26677" name="Text Box 54"/>
          <p:cNvSpPr txBox="1">
            <a:spLocks noChangeArrowheads="1"/>
          </p:cNvSpPr>
          <p:nvPr/>
        </p:nvSpPr>
        <p:spPr bwMode="auto">
          <a:xfrm>
            <a:off x="8131175" y="3549650"/>
            <a:ext cx="369888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1’’</a:t>
            </a:r>
          </a:p>
        </p:txBody>
      </p:sp>
      <p:sp>
        <p:nvSpPr>
          <p:cNvPr id="26678" name="Text Box 55"/>
          <p:cNvSpPr txBox="1">
            <a:spLocks noChangeArrowheads="1"/>
          </p:cNvSpPr>
          <p:nvPr/>
        </p:nvSpPr>
        <p:spPr bwMode="auto">
          <a:xfrm>
            <a:off x="2533291" y="1278444"/>
            <a:ext cx="3477234" cy="400110"/>
          </a:xfrm>
          <a:prstGeom prst="rect">
            <a:avLst/>
          </a:prstGeom>
          <a:solidFill>
            <a:srgbClr val="FF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Yukawa </a:t>
            </a:r>
            <a:r>
              <a:rPr lang="en-US" sz="2000" dirty="0" smtClean="0"/>
              <a:t>sector mass terms</a:t>
            </a:r>
            <a:endParaRPr lang="en-US" sz="2000" dirty="0"/>
          </a:p>
        </p:txBody>
      </p:sp>
      <p:sp>
        <p:nvSpPr>
          <p:cNvPr id="26679" name="AutoShape 56"/>
          <p:cNvSpPr>
            <a:spLocks noChangeArrowheads="1"/>
          </p:cNvSpPr>
          <p:nvPr/>
        </p:nvSpPr>
        <p:spPr bwMode="auto">
          <a:xfrm rot="2302109">
            <a:off x="2855913" y="1731080"/>
            <a:ext cx="395287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80" name="AutoShape 57"/>
          <p:cNvSpPr>
            <a:spLocks noChangeArrowheads="1"/>
          </p:cNvSpPr>
          <p:nvPr/>
        </p:nvSpPr>
        <p:spPr bwMode="auto">
          <a:xfrm rot="-2449557">
            <a:off x="4984750" y="1764771"/>
            <a:ext cx="395288" cy="2857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681" name="Text Box 58"/>
          <p:cNvSpPr txBox="1">
            <a:spLocks noChangeArrowheads="1"/>
          </p:cNvSpPr>
          <p:nvPr/>
        </p:nvSpPr>
        <p:spPr bwMode="auto">
          <a:xfrm>
            <a:off x="1603375" y="27178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2" name="Text Box 59"/>
          <p:cNvSpPr txBox="1">
            <a:spLocks noChangeArrowheads="1"/>
          </p:cNvSpPr>
          <p:nvPr/>
        </p:nvSpPr>
        <p:spPr bwMode="auto">
          <a:xfrm>
            <a:off x="2552700" y="319405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3" name="Text Box 60"/>
          <p:cNvSpPr txBox="1">
            <a:spLocks noChangeArrowheads="1"/>
          </p:cNvSpPr>
          <p:nvPr/>
        </p:nvSpPr>
        <p:spPr bwMode="auto">
          <a:xfrm>
            <a:off x="8621713" y="1574800"/>
            <a:ext cx="466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Z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26684" name="Text Box 61"/>
          <p:cNvSpPr txBox="1">
            <a:spLocks noChangeArrowheads="1"/>
          </p:cNvSpPr>
          <p:nvPr/>
        </p:nvSpPr>
        <p:spPr bwMode="auto">
          <a:xfrm>
            <a:off x="5340350" y="4221163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85" name="Text Box 62"/>
          <p:cNvSpPr txBox="1">
            <a:spLocks noChangeArrowheads="1"/>
          </p:cNvSpPr>
          <p:nvPr/>
        </p:nvSpPr>
        <p:spPr bwMode="auto">
          <a:xfrm>
            <a:off x="5892800" y="44450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86" name="Text Box 63"/>
          <p:cNvSpPr txBox="1">
            <a:spLocks noChangeArrowheads="1"/>
          </p:cNvSpPr>
          <p:nvPr/>
        </p:nvSpPr>
        <p:spPr bwMode="auto">
          <a:xfrm>
            <a:off x="3684588" y="3197225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87" name="Text Box 64"/>
          <p:cNvSpPr txBox="1">
            <a:spLocks noChangeArrowheads="1"/>
          </p:cNvSpPr>
          <p:nvPr/>
        </p:nvSpPr>
        <p:spPr bwMode="auto">
          <a:xfrm>
            <a:off x="5867400" y="273685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8" name="Text Box 65"/>
          <p:cNvSpPr txBox="1">
            <a:spLocks noChangeArrowheads="1"/>
          </p:cNvSpPr>
          <p:nvPr/>
        </p:nvSpPr>
        <p:spPr bwMode="auto">
          <a:xfrm>
            <a:off x="6696075" y="3046413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</a:t>
            </a:r>
          </a:p>
        </p:txBody>
      </p:sp>
      <p:sp>
        <p:nvSpPr>
          <p:cNvPr id="26689" name="Text Box 66"/>
          <p:cNvSpPr txBox="1">
            <a:spLocks noChangeArrowheads="1"/>
          </p:cNvSpPr>
          <p:nvPr/>
        </p:nvSpPr>
        <p:spPr bwMode="auto">
          <a:xfrm rot="5400000">
            <a:off x="8104187" y="3465513"/>
            <a:ext cx="144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at multiplets</a:t>
            </a:r>
          </a:p>
        </p:txBody>
      </p:sp>
      <p:sp>
        <p:nvSpPr>
          <p:cNvPr id="26690" name="Text Box 67"/>
          <p:cNvSpPr txBox="1">
            <a:spLocks noChangeArrowheads="1"/>
          </p:cNvSpPr>
          <p:nvPr/>
        </p:nvSpPr>
        <p:spPr bwMode="auto">
          <a:xfrm>
            <a:off x="8601075" y="1989138"/>
            <a:ext cx="360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1</a:t>
            </a:r>
          </a:p>
          <a:p>
            <a:r>
              <a:rPr lang="en-US" sz="1600"/>
              <a:t> i</a:t>
            </a:r>
          </a:p>
          <a:p>
            <a:r>
              <a:rPr lang="en-US" sz="1600"/>
              <a:t>-1</a:t>
            </a:r>
          </a:p>
          <a:p>
            <a:r>
              <a:rPr lang="en-US" sz="1600"/>
              <a:t>-i</a:t>
            </a:r>
          </a:p>
        </p:txBody>
      </p:sp>
      <p:sp>
        <p:nvSpPr>
          <p:cNvPr id="26691" name="Text Box 68"/>
          <p:cNvSpPr txBox="1">
            <a:spLocks noChangeArrowheads="1"/>
          </p:cNvSpPr>
          <p:nvPr/>
        </p:nvSpPr>
        <p:spPr bwMode="auto">
          <a:xfrm>
            <a:off x="1022350" y="6200775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26692" name="Text Box 69"/>
          <p:cNvSpPr txBox="1">
            <a:spLocks noChangeArrowheads="1"/>
          </p:cNvSpPr>
          <p:nvPr/>
        </p:nvSpPr>
        <p:spPr bwMode="auto">
          <a:xfrm>
            <a:off x="1866900" y="6205538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93" name="Text Box 70"/>
          <p:cNvSpPr txBox="1">
            <a:spLocks noChangeArrowheads="1"/>
          </p:cNvSpPr>
          <p:nvPr/>
        </p:nvSpPr>
        <p:spPr bwMode="auto">
          <a:xfrm>
            <a:off x="2646363" y="62103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26694" name="Text Box 71"/>
          <p:cNvSpPr txBox="1">
            <a:spLocks noChangeArrowheads="1"/>
          </p:cNvSpPr>
          <p:nvPr/>
        </p:nvSpPr>
        <p:spPr bwMode="auto">
          <a:xfrm>
            <a:off x="1685915" y="4067468"/>
            <a:ext cx="228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 = 1, </a:t>
            </a:r>
            <a:r>
              <a:rPr lang="en-US" sz="2000" dirty="0" smtClean="0"/>
              <a:t>2, …k = 0, 1 </a:t>
            </a:r>
            <a:endParaRPr lang="en-US" sz="2000" dirty="0"/>
          </a:p>
        </p:txBody>
      </p:sp>
      <p:sp>
        <p:nvSpPr>
          <p:cNvPr id="26696" name="Text Box 73"/>
          <p:cNvSpPr txBox="1">
            <a:spLocks noChangeArrowheads="1"/>
          </p:cNvSpPr>
          <p:nvPr/>
        </p:nvSpPr>
        <p:spPr bwMode="auto">
          <a:xfrm>
            <a:off x="4472798" y="6431261"/>
            <a:ext cx="2744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GUT-scale or higher?</a:t>
            </a:r>
          </a:p>
        </p:txBody>
      </p:sp>
      <p:sp>
        <p:nvSpPr>
          <p:cNvPr id="26697" name="Text Box 74"/>
          <p:cNvSpPr txBox="1">
            <a:spLocks noChangeArrowheads="1"/>
          </p:cNvSpPr>
          <p:nvPr/>
        </p:nvSpPr>
        <p:spPr bwMode="auto">
          <a:xfrm>
            <a:off x="6881813" y="6075363"/>
            <a:ext cx="2295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Vacuum alignment</a:t>
            </a:r>
          </a:p>
        </p:txBody>
      </p:sp>
      <p:sp>
        <p:nvSpPr>
          <p:cNvPr id="26698" name="AutoShape 75"/>
          <p:cNvSpPr>
            <a:spLocks noChangeArrowheads="1"/>
          </p:cNvSpPr>
          <p:nvPr/>
        </p:nvSpPr>
        <p:spPr bwMode="auto">
          <a:xfrm>
            <a:off x="6457140" y="6118225"/>
            <a:ext cx="273050" cy="3444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871188" y="1107619"/>
            <a:ext cx="13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symmetry</a:t>
            </a:r>
            <a:endParaRPr lang="en-IE" dirty="0"/>
          </a:p>
        </p:txBody>
      </p:sp>
      <p:sp>
        <p:nvSpPr>
          <p:cNvPr id="76" name="TextBox 75"/>
          <p:cNvSpPr txBox="1"/>
          <p:nvPr/>
        </p:nvSpPr>
        <p:spPr>
          <a:xfrm>
            <a:off x="2697022" y="3575048"/>
            <a:ext cx="121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flavons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2263775" y="1668463"/>
            <a:ext cx="4121150" cy="12795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460375" y="361503"/>
            <a:ext cx="4280591" cy="985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Generic problem</a:t>
            </a:r>
          </a:p>
        </p:txBody>
      </p:sp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2643188" y="1990725"/>
            <a:ext cx="34829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 = F(Y, v)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4427538" y="3314700"/>
            <a:ext cx="1249362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Yukawa</a:t>
            </a:r>
          </a:p>
          <a:p>
            <a:r>
              <a:rPr lang="en-US" sz="2000" dirty="0"/>
              <a:t>couplings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299200" y="3106738"/>
            <a:ext cx="842963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VEV’s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173981" y="3042940"/>
            <a:ext cx="211147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Mechanism of </a:t>
            </a:r>
          </a:p>
          <a:p>
            <a:r>
              <a:rPr lang="en-US" sz="2000" dirty="0"/>
              <a:t>mass generation</a:t>
            </a:r>
          </a:p>
        </p:txBody>
      </p:sp>
      <p:sp>
        <p:nvSpPr>
          <p:cNvPr id="20490" name="AutoShape 12"/>
          <p:cNvSpPr>
            <a:spLocks noChangeArrowheads="1"/>
          </p:cNvSpPr>
          <p:nvPr/>
        </p:nvSpPr>
        <p:spPr bwMode="auto">
          <a:xfrm rot="1584704">
            <a:off x="3686175" y="2767013"/>
            <a:ext cx="471488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 rot="-128416">
            <a:off x="4748213" y="2760663"/>
            <a:ext cx="471487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92" name="AutoShape 14"/>
          <p:cNvSpPr>
            <a:spLocks noChangeArrowheads="1"/>
          </p:cNvSpPr>
          <p:nvPr/>
        </p:nvSpPr>
        <p:spPr bwMode="auto">
          <a:xfrm rot="-1476779">
            <a:off x="5641975" y="2760663"/>
            <a:ext cx="471488" cy="3968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5932488" y="3635375"/>
            <a:ext cx="19720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VEV alignment </a:t>
            </a: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974842" y="3964733"/>
            <a:ext cx="31774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different contributions</a:t>
            </a:r>
          </a:p>
          <a:p>
            <a:pPr>
              <a:buFontTx/>
              <a:buChar char="-"/>
            </a:pPr>
            <a:r>
              <a:rPr lang="en-US" sz="2000" dirty="0"/>
              <a:t> high order corrections</a:t>
            </a:r>
          </a:p>
        </p:txBody>
      </p:sp>
      <p:sp>
        <p:nvSpPr>
          <p:cNvPr id="20495" name="WordArt 18"/>
          <p:cNvSpPr>
            <a:spLocks noChangeArrowheads="1" noChangeShapeType="1" noTextEdit="1"/>
          </p:cNvSpPr>
          <p:nvPr/>
        </p:nvSpPr>
        <p:spPr bwMode="auto">
          <a:xfrm>
            <a:off x="260350" y="4765675"/>
            <a:ext cx="123666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Arial Black"/>
              </a:rPr>
              <a:t>TBM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4533900" y="4186238"/>
            <a:ext cx="4153701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follow from independent </a:t>
            </a:r>
            <a:r>
              <a:rPr lang="en-US" sz="2000" dirty="0" smtClean="0"/>
              <a:t>sectors:</a:t>
            </a:r>
            <a:endParaRPr lang="en-US" sz="2000" dirty="0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231775" y="5550605"/>
            <a:ext cx="157767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All these </a:t>
            </a:r>
          </a:p>
          <a:p>
            <a:r>
              <a:rPr lang="en-US" sz="2000" dirty="0"/>
              <a:t>components</a:t>
            </a:r>
          </a:p>
          <a:p>
            <a:r>
              <a:rPr lang="en-US" sz="2000" dirty="0"/>
              <a:t>should be </a:t>
            </a:r>
          </a:p>
          <a:p>
            <a:r>
              <a:rPr lang="en-US" sz="2000" dirty="0"/>
              <a:t>correlated</a:t>
            </a: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4740966" y="5227608"/>
            <a:ext cx="377699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tune by additional symmetries</a:t>
            </a:r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6419850" y="4638675"/>
            <a:ext cx="2090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Scalar potential</a:t>
            </a:r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4441825" y="4643438"/>
            <a:ext cx="1909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Yukawa sector</a:t>
            </a:r>
          </a:p>
        </p:txBody>
      </p:sp>
      <p:sp>
        <p:nvSpPr>
          <p:cNvPr id="20501" name="Text Box 24"/>
          <p:cNvSpPr txBox="1">
            <a:spLocks noChangeArrowheads="1"/>
          </p:cNvSpPr>
          <p:nvPr/>
        </p:nvSpPr>
        <p:spPr bwMode="auto">
          <a:xfrm>
            <a:off x="2500260" y="5803900"/>
            <a:ext cx="33041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``Natural’’ – consequence </a:t>
            </a:r>
          </a:p>
          <a:p>
            <a:r>
              <a:rPr lang="en-US" sz="2000" dirty="0"/>
              <a:t>   of symmetry? </a:t>
            </a: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4702305" y="6261100"/>
            <a:ext cx="437010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one step constructions do not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520347" y="504115"/>
            <a:ext cx="4638675" cy="78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Linear,  Modular,  Eclectic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126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329504" y="223275"/>
            <a:ext cx="6539119" cy="6706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symmetries as flavor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1916" y="574164"/>
            <a:ext cx="166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 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endParaRPr lang="en-IE" i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990" y="1266080"/>
            <a:ext cx="868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Gui</a:t>
            </a:r>
            <a:r>
              <a:rPr lang="en-IE" i="1" dirty="0" smtClean="0">
                <a:solidFill>
                  <a:srgbClr val="FF0000"/>
                </a:solidFill>
              </a:rPr>
              <a:t>-Jun Ding, S.F. King, Xiang-</a:t>
            </a:r>
            <a:r>
              <a:rPr lang="en-IE" i="1" dirty="0" err="1" smtClean="0">
                <a:solidFill>
                  <a:srgbClr val="FF0000"/>
                </a:solidFill>
              </a:rPr>
              <a:t>Gan</a:t>
            </a:r>
            <a:r>
              <a:rPr lang="en-IE" i="1" dirty="0" smtClean="0">
                <a:solidFill>
                  <a:srgbClr val="FF0000"/>
                </a:solidFill>
              </a:rPr>
              <a:t> Liu,  S. </a:t>
            </a:r>
            <a:r>
              <a:rPr lang="en-IE" i="1" dirty="0" err="1" smtClean="0">
                <a:solidFill>
                  <a:srgbClr val="FF0000"/>
                </a:solidFill>
              </a:rPr>
              <a:t>Petcov</a:t>
            </a:r>
            <a:r>
              <a:rPr lang="en-IE" i="1" dirty="0" smtClean="0">
                <a:solidFill>
                  <a:srgbClr val="FF0000"/>
                </a:solidFill>
              </a:rPr>
              <a:t>, A V. </a:t>
            </a:r>
            <a:r>
              <a:rPr lang="en-IE" i="1" dirty="0" err="1" smtClean="0">
                <a:solidFill>
                  <a:srgbClr val="FF0000"/>
                </a:solidFill>
              </a:rPr>
              <a:t>Titov</a:t>
            </a:r>
            <a:r>
              <a:rPr lang="en-IE" i="1" dirty="0" smtClean="0">
                <a:solidFill>
                  <a:srgbClr val="FF0000"/>
                </a:solidFill>
              </a:rPr>
              <a:t>, M. </a:t>
            </a:r>
            <a:r>
              <a:rPr lang="en-IE" i="1" dirty="0" err="1" smtClean="0">
                <a:solidFill>
                  <a:srgbClr val="FF0000"/>
                </a:solidFill>
              </a:rPr>
              <a:t>Tanimoto</a:t>
            </a:r>
            <a:r>
              <a:rPr lang="en-IE" i="1" dirty="0" smtClean="0">
                <a:solidFill>
                  <a:srgbClr val="FF0000"/>
                </a:solidFill>
              </a:rPr>
              <a:t> 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T. Nomura, H. Okada, T Kobayashi,  </a:t>
            </a:r>
            <a:r>
              <a:rPr lang="en-IE" i="1" dirty="0" err="1" smtClean="0">
                <a:solidFill>
                  <a:srgbClr val="FF0000"/>
                </a:solidFill>
              </a:rPr>
              <a:t>O.Popov</a:t>
            </a:r>
            <a:r>
              <a:rPr lang="en-IE" i="1" dirty="0" smtClean="0">
                <a:solidFill>
                  <a:srgbClr val="FF0000"/>
                </a:solidFill>
              </a:rPr>
              <a:t>  Y. Shimizu, P </a:t>
            </a:r>
            <a:r>
              <a:rPr lang="en-IE" i="1" dirty="0" err="1" smtClean="0">
                <a:solidFill>
                  <a:srgbClr val="FF0000"/>
                </a:solidFill>
              </a:rPr>
              <a:t>Novichkov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J. </a:t>
            </a:r>
            <a:r>
              <a:rPr lang="en-IE" i="1" dirty="0" err="1" smtClean="0">
                <a:solidFill>
                  <a:srgbClr val="FF0000"/>
                </a:solidFill>
              </a:rPr>
              <a:t>Penedo</a:t>
            </a:r>
            <a:r>
              <a:rPr lang="en-IE" i="1" dirty="0" smtClean="0">
                <a:solidFill>
                  <a:srgbClr val="FF0000"/>
                </a:solidFill>
              </a:rPr>
              <a:t>, T Osaka,  A. </a:t>
            </a:r>
            <a:r>
              <a:rPr lang="en-IE" i="1" dirty="0" err="1" smtClean="0">
                <a:solidFill>
                  <a:srgbClr val="FF0000"/>
                </a:solidFill>
              </a:rPr>
              <a:t>Romanino</a:t>
            </a:r>
            <a:r>
              <a:rPr lang="en-IE" i="1" dirty="0" smtClean="0">
                <a:solidFill>
                  <a:srgbClr val="FF0000"/>
                </a:solidFill>
              </a:rPr>
              <a:t>, I. De Medeiros </a:t>
            </a:r>
            <a:r>
              <a:rPr lang="en-IE" i="1" dirty="0" err="1" smtClean="0">
                <a:solidFill>
                  <a:srgbClr val="FF0000"/>
                </a:solidFill>
              </a:rPr>
              <a:t>Varzielas</a:t>
            </a:r>
            <a:r>
              <a:rPr lang="en-IE" i="1" dirty="0" smtClean="0">
                <a:solidFill>
                  <a:srgbClr val="FF0000"/>
                </a:solidFill>
              </a:rPr>
              <a:t>, X Wang, S. Zhou ...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386" y="4573957"/>
            <a:ext cx="16603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Hope was to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1689" y="2764476"/>
            <a:ext cx="37108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Motivated by string theory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928486" y="5039837"/>
            <a:ext cx="631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Reduce number of parameters, more predictive - ?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39119" y="5344250"/>
            <a:ext cx="393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Connect masses and mixing - ?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1689" y="3406592"/>
            <a:ext cx="8580525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related to (</a:t>
            </a:r>
            <a:r>
              <a:rPr lang="en-IE" sz="2000" dirty="0" err="1" smtClean="0"/>
              <a:t>orbifold</a:t>
            </a:r>
            <a:r>
              <a:rPr lang="en-IE" sz="2000" dirty="0" smtClean="0"/>
              <a:t>)  </a:t>
            </a:r>
            <a:r>
              <a:rPr lang="en-IE" sz="2000" dirty="0" err="1" smtClean="0"/>
              <a:t>compactification</a:t>
            </a:r>
            <a:r>
              <a:rPr lang="en-IE" sz="2000" dirty="0" smtClean="0"/>
              <a:t> of extra dimensions and primary realized on the </a:t>
            </a:r>
            <a:r>
              <a:rPr lang="en-IE" sz="2000" dirty="0" err="1" smtClean="0"/>
              <a:t>moduli</a:t>
            </a:r>
            <a:r>
              <a:rPr lang="en-IE" sz="2000" dirty="0" smtClean="0"/>
              <a:t> fields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which describe geometry of the </a:t>
            </a:r>
            <a:r>
              <a:rPr lang="en-IE" sz="2000" dirty="0" err="1" smtClean="0"/>
              <a:t>compactified</a:t>
            </a:r>
            <a:r>
              <a:rPr lang="en-IE" sz="2000" dirty="0" smtClean="0"/>
              <a:t> space.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198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68207" y="1975590"/>
            <a:ext cx="2675933" cy="7954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16626" y="380144"/>
            <a:ext cx="4986732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Modular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386" y="1412875"/>
            <a:ext cx="686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single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the modular transformation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 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55976" y="2167847"/>
            <a:ext cx="1410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/>
              <a:t>  =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66634" y="2013735"/>
            <a:ext cx="107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a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+ b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>
                <a:sym typeface="Wingdings" pitchFamily="2" charset="2"/>
              </a:rPr>
              <a:t>c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+ 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07730" y="2373331"/>
            <a:ext cx="9073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648" y="2969234"/>
            <a:ext cx="479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2x2 matrices of integer numbers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42473" y="3369344"/>
            <a:ext cx="77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a </a:t>
            </a:r>
            <a:r>
              <a:rPr lang="en-IE" sz="2000" dirty="0" smtClean="0"/>
              <a:t>  b</a:t>
            </a:r>
            <a:r>
              <a:rPr lang="en-IE" sz="2000" dirty="0" smtClean="0">
                <a:sym typeface="Wingdings" pitchFamily="2" charset="2"/>
              </a:rPr>
              <a:t> </a:t>
            </a:r>
          </a:p>
          <a:p>
            <a:r>
              <a:rPr lang="en-IE" sz="2000" dirty="0" smtClean="0">
                <a:sym typeface="Wingdings" pitchFamily="2" charset="2"/>
              </a:rPr>
              <a:t>c </a:t>
            </a:r>
            <a:r>
              <a:rPr lang="en-IE" sz="2000" dirty="0" smtClean="0"/>
              <a:t>  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180" y="3682376"/>
            <a:ext cx="381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with determinant  ad – </a:t>
            </a:r>
            <a:r>
              <a:rPr lang="en-IE" sz="2000" dirty="0" err="1" smtClean="0"/>
              <a:t>bc</a:t>
            </a:r>
            <a:r>
              <a:rPr lang="en-IE" sz="2000" dirty="0" smtClean="0"/>
              <a:t> = 1</a:t>
            </a:r>
            <a:endParaRPr lang="en-IE" sz="2000" dirty="0"/>
          </a:p>
        </p:txBody>
      </p:sp>
      <p:sp>
        <p:nvSpPr>
          <p:cNvPr id="17" name="Double Bracket 16"/>
          <p:cNvSpPr/>
          <p:nvPr/>
        </p:nvSpPr>
        <p:spPr>
          <a:xfrm>
            <a:off x="2921925" y="3427469"/>
            <a:ext cx="772705" cy="58811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382761" y="4102590"/>
            <a:ext cx="702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form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= SL(2, Z)  [special, linear, integer ...]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609" y="4776695"/>
            <a:ext cx="8697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Modular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is finite subgroup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, quotient group of the level N:</a:t>
            </a:r>
            <a:r>
              <a:rPr lang="en-IE" sz="2000" dirty="0" smtClean="0">
                <a:latin typeface="Symbol" pitchFamily="18" charset="2"/>
              </a:rPr>
              <a:t> </a:t>
            </a:r>
          </a:p>
          <a:p>
            <a:r>
              <a:rPr lang="en-IE" sz="2000" dirty="0" smtClean="0">
                <a:latin typeface="Symbol" pitchFamily="18" charset="2"/>
              </a:rPr>
              <a:t>                                        G</a:t>
            </a:r>
            <a:r>
              <a:rPr lang="en-IE" sz="2000" baseline="-25000" dirty="0" smtClean="0"/>
              <a:t>N </a:t>
            </a:r>
            <a:r>
              <a:rPr lang="en-IE" sz="2000" dirty="0" smtClean="0">
                <a:latin typeface="Symbol" pitchFamily="18" charset="2"/>
              </a:rPr>
              <a:t> =  G / G (N)</a:t>
            </a:r>
            <a:r>
              <a:rPr lang="en-IE" sz="20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2707" y="5609664"/>
            <a:ext cx="647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Isomorphic to the groups considered previously: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5429" y="6020048"/>
            <a:ext cx="6877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5</a:t>
            </a:r>
            <a:r>
              <a:rPr lang="en-IE" sz="2000" dirty="0" smtClean="0"/>
              <a:t>  are isomorphic to 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S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, A</a:t>
            </a:r>
            <a:r>
              <a:rPr lang="en-IE" sz="2000" baseline="-25000" dirty="0" smtClean="0"/>
              <a:t>5</a:t>
            </a:r>
            <a:r>
              <a:rPr lang="en-IE" sz="2000" dirty="0" smtClean="0"/>
              <a:t>, correspondingly  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,.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42070" y="3306716"/>
            <a:ext cx="3085114" cy="733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67772" y="597130"/>
            <a:ext cx="380649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Transformations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71" y="2080808"/>
            <a:ext cx="592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SUSY, the </a:t>
            </a:r>
            <a:r>
              <a:rPr lang="en-IE" sz="2000" dirty="0" err="1" smtClean="0"/>
              <a:t>chiral</a:t>
            </a:r>
            <a:r>
              <a:rPr lang="en-IE" sz="2000" dirty="0" smtClean="0"/>
              <a:t> </a:t>
            </a:r>
            <a:r>
              <a:rPr lang="en-IE" sz="2000" dirty="0" err="1" smtClean="0"/>
              <a:t>superfields</a:t>
            </a:r>
            <a:r>
              <a:rPr lang="en-IE" sz="2000" dirty="0" smtClean="0"/>
              <a:t> transform as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05868" y="3466211"/>
            <a:ext cx="2872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30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30000" dirty="0" err="1" smtClean="0">
                <a:sym typeface="Wingdings" pitchFamily="2" charset="2"/>
              </a:rPr>
              <a:t>I</a:t>
            </a:r>
            <a:endParaRPr lang="en-IE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18371" y="3381147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k</a:t>
            </a:r>
            <a:r>
              <a:rPr lang="en-IE" sz="1600" baseline="-25000" dirty="0" err="1" smtClean="0"/>
              <a:t>I</a:t>
            </a:r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6871" y="4199879"/>
            <a:ext cx="36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 is the weight of </a:t>
            </a:r>
            <a:r>
              <a:rPr lang="en-IE" sz="2000" dirty="0" err="1" smtClean="0"/>
              <a:t>multiplet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136" y="4610586"/>
            <a:ext cx="7253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 is the representation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element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461" y="5433253"/>
            <a:ext cx="7093616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Appearance  of the weight factor in transformations  is new element which leads to new consequences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8533" y="158046"/>
            <a:ext cx="6474756" cy="9071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Yukawa couplings are modular forms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93" y="1051353"/>
            <a:ext cx="591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- functions of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    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9723" y="1477891"/>
            <a:ext cx="82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Form </a:t>
            </a:r>
            <a:r>
              <a:rPr lang="en-IE" sz="2000" dirty="0" err="1" smtClean="0"/>
              <a:t>multiplets</a:t>
            </a:r>
            <a:r>
              <a:rPr lang="en-IE" sz="2000" dirty="0" smtClean="0"/>
              <a:t>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r>
              <a:rPr lang="en-IE" sz="2000" dirty="0" smtClean="0"/>
              <a:t>  and transform as </a:t>
            </a:r>
            <a:r>
              <a:rPr lang="en-IE" sz="2000" dirty="0" err="1" smtClean="0"/>
              <a:t>superfields</a:t>
            </a:r>
            <a:r>
              <a:rPr lang="en-IE" sz="2000" dirty="0" smtClean="0"/>
              <a:t>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26884" y="2020123"/>
            <a:ext cx="4329097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</a:t>
            </a:r>
            <a:r>
              <a:rPr lang="en-IE" sz="2000" dirty="0" err="1" smtClean="0">
                <a:latin typeface="Symbol" pitchFamily="18" charset="2"/>
              </a:rPr>
              <a:t>gt</a:t>
            </a:r>
            <a:r>
              <a:rPr lang="en-IE" sz="2000" dirty="0" smtClean="0">
                <a:latin typeface="Symbol" pitchFamily="18" charset="2"/>
              </a:rPr>
              <a:t>)</a:t>
            </a:r>
            <a:r>
              <a:rPr lang="en-IE" sz="2000" dirty="0" smtClean="0">
                <a:sym typeface="Wingdings" pitchFamily="2" charset="2"/>
              </a:rPr>
              <a:t>  =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</a:t>
            </a:r>
            <a:r>
              <a:rPr lang="en-IE" sz="2000" baseline="30000" dirty="0" smtClean="0"/>
              <a:t>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</a:t>
            </a:r>
            <a:r>
              <a:rPr lang="en-IE" sz="2000" baseline="-25000" dirty="0" err="1" smtClean="0"/>
              <a:t>ij</a:t>
            </a:r>
            <a:r>
              <a:rPr lang="en-IE" sz="2000" dirty="0" smtClean="0"/>
              <a:t> </a:t>
            </a:r>
            <a:r>
              <a:rPr lang="en-IE" sz="2000" dirty="0" err="1" smtClean="0"/>
              <a:t>Y</a:t>
            </a:r>
            <a:r>
              <a:rPr lang="en-IE" sz="2000" baseline="-25000" dirty="0" err="1" smtClean="0"/>
              <a:t>j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61098" y="1856735"/>
            <a:ext cx="39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k</a:t>
            </a:r>
            <a:r>
              <a:rPr lang="en-IE" sz="1600" baseline="-25000" dirty="0" err="1" smtClean="0"/>
              <a:t>Y</a:t>
            </a:r>
            <a:endParaRPr lang="en-I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532" y="3519595"/>
            <a:ext cx="866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dimension of the </a:t>
            </a:r>
            <a:r>
              <a:rPr lang="en-IE" sz="2000" dirty="0" err="1" smtClean="0"/>
              <a:t>multiplet</a:t>
            </a:r>
            <a:r>
              <a:rPr lang="en-IE" sz="2000" dirty="0" smtClean="0"/>
              <a:t> is determined by the level N and weight 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99" y="2689957"/>
            <a:ext cx="3627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k  is the weight of </a:t>
            </a:r>
            <a:r>
              <a:rPr lang="en-IE" sz="2000" dirty="0" err="1" smtClean="0"/>
              <a:t>multiplet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78782" y="3083718"/>
            <a:ext cx="682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 is the representation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element of the group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baseline="-25000" dirty="0" smtClean="0"/>
              <a:t>N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6121" y="4609184"/>
            <a:ext cx="809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Level N characterizes reduction of 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 = SL(2, Z) to finite subgroup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283842" y="3827658"/>
            <a:ext cx="1561341" cy="70877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1970105" y="3160888"/>
            <a:ext cx="3714184" cy="13755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8532" y="267778"/>
            <a:ext cx="5300712" cy="67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 Example of Modular form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33" y="2512424"/>
            <a:ext cx="819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instance for N = 3 and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 = 2, Y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form triplet with  components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099852" y="3206044"/>
            <a:ext cx="371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1 + 12q + 36q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+  ...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1063" y="3606154"/>
            <a:ext cx="354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2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- 6q</a:t>
            </a:r>
            <a:r>
              <a:rPr lang="en-IE" sz="2000" baseline="30000" dirty="0" smtClean="0"/>
              <a:t>1/3</a:t>
            </a:r>
            <a:r>
              <a:rPr lang="en-IE" sz="2000" dirty="0" smtClean="0"/>
              <a:t> (1 + 7q +   ...  ) 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58393" y="4006264"/>
            <a:ext cx="3503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Y</a:t>
            </a:r>
            <a:r>
              <a:rPr lang="en-IE" sz="2000" baseline="-25000" dirty="0" smtClean="0"/>
              <a:t>3</a:t>
            </a:r>
            <a:r>
              <a:rPr lang="en-IE" sz="2000" dirty="0" smtClean="0">
                <a:latin typeface="Symbol" pitchFamily="18" charset="2"/>
              </a:rPr>
              <a:t>(t) </a:t>
            </a:r>
            <a:r>
              <a:rPr lang="en-IE" sz="2000" dirty="0" smtClean="0"/>
              <a:t>= - 18 q</a:t>
            </a:r>
            <a:r>
              <a:rPr lang="en-IE" sz="2000" baseline="30000" dirty="0" smtClean="0"/>
              <a:t>2/3</a:t>
            </a:r>
            <a:r>
              <a:rPr lang="en-IE" sz="2000" dirty="0" smtClean="0"/>
              <a:t> (1 + ...   )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1539" y="4006264"/>
            <a:ext cx="108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 = e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035593" y="3938530"/>
            <a:ext cx="74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i2</a:t>
            </a:r>
            <a:r>
              <a:rPr lang="en-IE" sz="1600" dirty="0" smtClean="0">
                <a:latin typeface="Symbol" pitchFamily="18" charset="2"/>
              </a:rPr>
              <a:t>p t</a:t>
            </a:r>
            <a:r>
              <a:rPr lang="en-IE" sz="1600" dirty="0" smtClean="0"/>
              <a:t> </a:t>
            </a:r>
            <a:endParaRPr lang="en-I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47527" y="5471343"/>
            <a:ext cx="260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 = 0.0117 + </a:t>
            </a:r>
            <a:r>
              <a:rPr lang="en-IE" sz="2000" dirty="0" err="1" smtClean="0"/>
              <a:t>i</a:t>
            </a:r>
            <a:r>
              <a:rPr lang="en-IE" sz="2000" dirty="0" smtClean="0"/>
              <a:t> 0.995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82540" y="5487627"/>
            <a:ext cx="1244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Data fit: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704741" y="5889383"/>
            <a:ext cx="263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</a:t>
            </a:r>
            <a:r>
              <a:rPr lang="en-IE" baseline="-25000" dirty="0" smtClean="0"/>
              <a:t>i</a:t>
            </a:r>
            <a:r>
              <a:rPr lang="en-IE" dirty="0" smtClean="0"/>
              <a:t> = (1, - 0.74,  - 0.27)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632631" y="5889383"/>
            <a:ext cx="240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weak hierarchy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2135" y="1419169"/>
            <a:ext cx="793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Dependence Y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is determined by transformation properties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35873" y="181763"/>
            <a:ext cx="4854330" cy="94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Invariant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superpotentials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856" y="2947971"/>
            <a:ext cx="248801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x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x </a:t>
            </a:r>
            <a:r>
              <a:rPr lang="en-IE" sz="2000" dirty="0" smtClean="0">
                <a:latin typeface="Symbol" pitchFamily="18" charset="2"/>
              </a:rPr>
              <a:t>r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x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Y</a:t>
            </a:r>
            <a:r>
              <a:rPr lang="en-IE" sz="2000" dirty="0" smtClean="0"/>
              <a:t> = I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9543" y="1265256"/>
            <a:ext cx="541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 of terms of the </a:t>
            </a:r>
            <a:r>
              <a:rPr lang="en-IE" sz="2000" dirty="0" err="1" smtClean="0"/>
              <a:t>superpotential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12357" y="1860205"/>
            <a:ext cx="161051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j</a:t>
            </a:r>
            <a:r>
              <a:rPr lang="en-IE" sz="2000" baseline="-25000" dirty="0" smtClean="0"/>
              <a:t>1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04623" y="3534892"/>
            <a:ext cx="1899758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S</a:t>
            </a:r>
            <a:r>
              <a:rPr lang="en-IE" sz="2000" baseline="-25000" dirty="0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i</a:t>
            </a:r>
            <a:r>
              <a:rPr lang="en-IE" sz="2000" dirty="0" smtClean="0"/>
              <a:t> + </a:t>
            </a:r>
            <a:r>
              <a:rPr lang="en-IE" sz="2000" dirty="0" err="1" smtClean="0"/>
              <a:t>k</a:t>
            </a:r>
            <a:r>
              <a:rPr lang="en-IE" sz="2000" baseline="-25000" dirty="0" err="1" smtClean="0"/>
              <a:t>Y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5873" y="2547861"/>
            <a:ext cx="141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requires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0203" y="3545166"/>
            <a:ext cx="166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weights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99" y="4345969"/>
            <a:ext cx="8417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latter condition acts to some extent as </a:t>
            </a:r>
            <a:r>
              <a:rPr lang="en-IE" sz="2000" dirty="0" err="1" smtClean="0"/>
              <a:t>Froggatt</a:t>
            </a:r>
            <a:r>
              <a:rPr lang="en-IE" sz="2000" dirty="0" smtClean="0"/>
              <a:t>- Nielsen symmetry it gives additional restrictions, forbids some term 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texture zeros 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58870" y="1860205"/>
            <a:ext cx="197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/>
              <a:t>  - constant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71471" y="2947971"/>
            <a:ext cx="391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product of representations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288" y="-15998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259281"/>
            <a:ext cx="2818369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Comparison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0525" y="1447350"/>
            <a:ext cx="139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109" y="1447350"/>
            <a:ext cx="28673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Usual Yukawa coupling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655" y="2475350"/>
            <a:ext cx="192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i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52179" y="1489359"/>
            <a:ext cx="169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-constant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29318" y="2418963"/>
            <a:ext cx="355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/>
              <a:t>i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–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 (dimensionless)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6089" y="2796495"/>
            <a:ext cx="608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transformation under G –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symmetry group: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42851" y="3162738"/>
            <a:ext cx="166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sym typeface="Wingdings" pitchFamily="2" charset="2"/>
              </a:rPr>
              <a:t>(g)</a:t>
            </a:r>
            <a:r>
              <a:rPr lang="en-IE" sz="2000" dirty="0" smtClean="0">
                <a:latin typeface="Symbol" pitchFamily="18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48895" y="3182227"/>
            <a:ext cx="165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 </a:t>
            </a:r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L</a:t>
            </a:r>
            <a:r>
              <a:rPr lang="en-IE" sz="2000" dirty="0" smtClean="0">
                <a:sym typeface="Wingdings" pitchFamily="2" charset="2"/>
              </a:rPr>
              <a:t>(g) L,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7334" y="3182227"/>
            <a:ext cx="2043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baseline="30000" dirty="0" smtClean="0"/>
              <a:t> 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>
                <a:sym typeface="Wingdings" pitchFamily="2" charset="2"/>
              </a:rPr>
              <a:t> (g)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61739" y="3627377"/>
            <a:ext cx="606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L</a:t>
            </a:r>
            <a:r>
              <a:rPr lang="en-IE" sz="2000" dirty="0" smtClean="0">
                <a:sym typeface="Wingdings" pitchFamily="2" charset="2"/>
              </a:rPr>
              <a:t>(g)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N</a:t>
            </a:r>
            <a:r>
              <a:rPr lang="en-IE" sz="2000" dirty="0" smtClean="0">
                <a:sym typeface="Wingdings" pitchFamily="2" charset="2"/>
              </a:rPr>
              <a:t>(g)</a:t>
            </a:r>
            <a:r>
              <a:rPr lang="en-IE" sz="2000" dirty="0" smtClean="0">
                <a:latin typeface="Symbol" pitchFamily="18" charset="2"/>
              </a:rPr>
              <a:t> P</a:t>
            </a:r>
            <a:r>
              <a:rPr lang="en-IE" sz="2000" baseline="-25000" dirty="0" smtClean="0"/>
              <a:t>i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i</a:t>
            </a:r>
            <a:r>
              <a:rPr lang="en-IE" sz="2000" dirty="0" smtClean="0">
                <a:sym typeface="Wingdings" pitchFamily="2" charset="2"/>
              </a:rPr>
              <a:t>(g)  contains singlet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839160" y="3219183"/>
            <a:ext cx="101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Y </a:t>
            </a:r>
            <a:r>
              <a:rPr lang="en-IE" dirty="0" smtClean="0">
                <a:sym typeface="Wingdings" pitchFamily="2" charset="2"/>
              </a:rPr>
              <a:t> Y,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406398" y="4381385"/>
            <a:ext cx="25039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Modular symmetry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9990" y="4883091"/>
            <a:ext cx="195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Y(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L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</a:t>
            </a:r>
            <a:r>
              <a:rPr lang="en-IE" sz="2000" dirty="0" err="1" smtClean="0"/>
              <a:t>H</a:t>
            </a:r>
            <a:r>
              <a:rPr lang="en-IE" sz="2000" baseline="-25000" dirty="0" err="1" smtClean="0"/>
              <a:t>u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025418" y="4405806"/>
            <a:ext cx="5855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the  factors including coupling transform as</a:t>
            </a:r>
            <a:endParaRPr lang="en-IE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06396" y="2003131"/>
            <a:ext cx="46457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Linear traditional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symmetry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54944" y="4843637"/>
            <a:ext cx="346994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</a:t>
            </a:r>
            <a:r>
              <a:rPr lang="en-IE" sz="2000" dirty="0" smtClean="0">
                <a:sym typeface="Wingdings" pitchFamily="2" charset="2"/>
              </a:rPr>
              <a:t>  (c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 + d)   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(</a:t>
            </a:r>
            <a:r>
              <a:rPr lang="en-IE" sz="2000" dirty="0" smtClean="0">
                <a:latin typeface="Symbol" pitchFamily="18" charset="2"/>
              </a:rPr>
              <a:t>g</a:t>
            </a:r>
            <a:r>
              <a:rPr lang="en-IE" sz="2000" dirty="0" smtClean="0"/>
              <a:t>) f</a:t>
            </a:r>
            <a:r>
              <a:rPr lang="en-IE" sz="2000" dirty="0" smtClean="0">
                <a:latin typeface="Symbol" pitchFamily="18" charset="2"/>
              </a:rPr>
              <a:t>(t)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endParaRPr lang="en-IE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843999" y="5677724"/>
            <a:ext cx="1218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S</a:t>
            </a:r>
            <a:r>
              <a:rPr lang="en-IE" sz="2000" baseline="-25000" dirty="0" err="1" smtClean="0"/>
              <a:t>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err="1" smtClean="0">
                <a:sym typeface="Wingdings" pitchFamily="2" charset="2"/>
              </a:rPr>
              <a:t>k</a:t>
            </a:r>
            <a:r>
              <a:rPr lang="en-IE" sz="2000" baseline="-25000" dirty="0" err="1" smtClean="0"/>
              <a:t>f</a:t>
            </a:r>
            <a:r>
              <a:rPr lang="en-IE" sz="2000" dirty="0" smtClean="0"/>
              <a:t> = 0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599289" y="4750236"/>
            <a:ext cx="56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sym typeface="Wingdings" pitchFamily="2" charset="2"/>
              </a:rPr>
              <a:t>k</a:t>
            </a:r>
            <a:r>
              <a:rPr lang="en-IE" baseline="-25000" dirty="0" err="1" smtClean="0"/>
              <a:t>f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3112940" y="5288903"/>
            <a:ext cx="525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Invariance: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f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r</a:t>
            </a:r>
            <a:r>
              <a:rPr lang="en-IE" sz="2000" baseline="-25000" dirty="0" err="1" smtClean="0">
                <a:sym typeface="Wingdings" pitchFamily="2" charset="2"/>
              </a:rPr>
              <a:t>f</a:t>
            </a:r>
            <a:r>
              <a:rPr lang="en-IE" sz="2000" dirty="0" smtClean="0">
                <a:sym typeface="Wingdings" pitchFamily="2" charset="2"/>
              </a:rPr>
              <a:t>(g)  contains singlet and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427111" y="6145568"/>
            <a:ext cx="20161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baseline="-25000" dirty="0" smtClean="0"/>
              <a:t>i</a:t>
            </a:r>
            <a:r>
              <a:rPr lang="en-IE" sz="2000" dirty="0" smtClean="0"/>
              <a:t> </a:t>
            </a:r>
            <a:r>
              <a:rPr lang="en-IE" sz="2000" dirty="0" err="1" smtClean="0">
                <a:latin typeface="Symbol" pitchFamily="18" charset="2"/>
              </a:rPr>
              <a:t>f</a:t>
            </a:r>
            <a:r>
              <a:rPr lang="en-IE" sz="2000" baseline="-25000" dirty="0" err="1" smtClean="0">
                <a:latin typeface="Symbol" pitchFamily="18" charset="2"/>
              </a:rPr>
              <a:t>i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a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Y(</a:t>
            </a:r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/>
              <a:t>) 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377265" y="345912"/>
            <a:ext cx="420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r>
              <a:rPr lang="en-IE" i="1" dirty="0" smtClean="0">
                <a:solidFill>
                  <a:srgbClr val="FF0000"/>
                </a:solidFill>
              </a:rPr>
              <a:t> and A. </a:t>
            </a:r>
            <a:r>
              <a:rPr lang="en-IE" i="1" dirty="0" err="1" smtClean="0">
                <a:solidFill>
                  <a:srgbClr val="FF0000"/>
                </a:solidFill>
              </a:rPr>
              <a:t>Romanino</a:t>
            </a:r>
            <a:r>
              <a:rPr lang="en-IE" i="1" dirty="0" smtClean="0">
                <a:solidFill>
                  <a:srgbClr val="FF0000"/>
                </a:solidFill>
              </a:rPr>
              <a:t>, Rev. Mod. Phys. 93 (2021), 1. 015007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1912.0602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973828" name="Rectangle 4"/>
          <p:cNvSpPr>
            <a:spLocks noChangeArrowheads="1"/>
          </p:cNvSpPr>
          <p:nvPr/>
        </p:nvSpPr>
        <p:spPr bwMode="auto">
          <a:xfrm>
            <a:off x="6172200" y="1371600"/>
            <a:ext cx="2362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3829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73841" name="Freeform 17"/>
          <p:cNvSpPr>
            <a:spLocks/>
          </p:cNvSpPr>
          <p:nvPr/>
        </p:nvSpPr>
        <p:spPr bwMode="auto">
          <a:xfrm>
            <a:off x="6400800" y="1524000"/>
            <a:ext cx="1447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912" y="0"/>
              </a:cxn>
            </a:cxnLst>
            <a:rect l="0" t="0" r="r" b="b"/>
            <a:pathLst>
              <a:path w="912" h="336">
                <a:moveTo>
                  <a:pt x="0" y="336"/>
                </a:moveTo>
                <a:lnTo>
                  <a:pt x="528" y="336"/>
                </a:lnTo>
                <a:lnTo>
                  <a:pt x="91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2" name="Freeform 18"/>
          <p:cNvSpPr>
            <a:spLocks/>
          </p:cNvSpPr>
          <p:nvPr/>
        </p:nvSpPr>
        <p:spPr bwMode="auto">
          <a:xfrm>
            <a:off x="7543800" y="2590800"/>
            <a:ext cx="609600" cy="762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0"/>
              </a:cxn>
              <a:cxn ang="0">
                <a:pos x="0" y="480"/>
              </a:cxn>
              <a:cxn ang="0">
                <a:pos x="384" y="480"/>
              </a:cxn>
            </a:cxnLst>
            <a:rect l="0" t="0" r="r" b="b"/>
            <a:pathLst>
              <a:path w="384" h="480">
                <a:moveTo>
                  <a:pt x="384" y="0"/>
                </a:moveTo>
                <a:lnTo>
                  <a:pt x="0" y="0"/>
                </a:lnTo>
                <a:lnTo>
                  <a:pt x="0" y="480"/>
                </a:lnTo>
                <a:lnTo>
                  <a:pt x="384" y="4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3" name="Freeform 19"/>
          <p:cNvSpPr>
            <a:spLocks/>
          </p:cNvSpPr>
          <p:nvPr/>
        </p:nvSpPr>
        <p:spPr bwMode="auto">
          <a:xfrm flipV="1">
            <a:off x="6400800" y="3886200"/>
            <a:ext cx="1447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912" y="0"/>
              </a:cxn>
            </a:cxnLst>
            <a:rect l="0" t="0" r="r" b="b"/>
            <a:pathLst>
              <a:path w="912" h="336">
                <a:moveTo>
                  <a:pt x="0" y="336"/>
                </a:moveTo>
                <a:lnTo>
                  <a:pt x="528" y="336"/>
                </a:lnTo>
                <a:lnTo>
                  <a:pt x="91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4" name="Freeform 20"/>
          <p:cNvSpPr>
            <a:spLocks/>
          </p:cNvSpPr>
          <p:nvPr/>
        </p:nvSpPr>
        <p:spPr bwMode="auto">
          <a:xfrm rot="-3892872">
            <a:off x="7048500" y="3543300"/>
            <a:ext cx="6858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0"/>
              </a:cxn>
              <a:cxn ang="0">
                <a:pos x="192" y="96"/>
              </a:cxn>
              <a:cxn ang="0">
                <a:pos x="240" y="0"/>
              </a:cxn>
              <a:cxn ang="0">
                <a:pos x="288" y="96"/>
              </a:cxn>
              <a:cxn ang="0">
                <a:pos x="336" y="0"/>
              </a:cxn>
              <a:cxn ang="0">
                <a:pos x="384" y="96"/>
              </a:cxn>
              <a:cxn ang="0">
                <a:pos x="432" y="0"/>
              </a:cxn>
              <a:cxn ang="0">
                <a:pos x="480" y="96"/>
              </a:cxn>
              <a:cxn ang="0">
                <a:pos x="528" y="0"/>
              </a:cxn>
              <a:cxn ang="0">
                <a:pos x="576" y="96"/>
              </a:cxn>
              <a:cxn ang="0">
                <a:pos x="624" y="0"/>
              </a:cxn>
              <a:cxn ang="0">
                <a:pos x="672" y="96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48"/>
                  <a:pt x="672" y="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5" name="Freeform 21"/>
          <p:cNvSpPr>
            <a:spLocks/>
          </p:cNvSpPr>
          <p:nvPr/>
        </p:nvSpPr>
        <p:spPr bwMode="auto">
          <a:xfrm rot="3892872" flipV="1">
            <a:off x="7048500" y="2247900"/>
            <a:ext cx="6858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0"/>
              </a:cxn>
              <a:cxn ang="0">
                <a:pos x="192" y="96"/>
              </a:cxn>
              <a:cxn ang="0">
                <a:pos x="240" y="0"/>
              </a:cxn>
              <a:cxn ang="0">
                <a:pos x="288" y="96"/>
              </a:cxn>
              <a:cxn ang="0">
                <a:pos x="336" y="0"/>
              </a:cxn>
              <a:cxn ang="0">
                <a:pos x="384" y="96"/>
              </a:cxn>
              <a:cxn ang="0">
                <a:pos x="432" y="0"/>
              </a:cxn>
              <a:cxn ang="0">
                <a:pos x="480" y="96"/>
              </a:cxn>
              <a:cxn ang="0">
                <a:pos x="528" y="0"/>
              </a:cxn>
              <a:cxn ang="0">
                <a:pos x="576" y="96"/>
              </a:cxn>
              <a:cxn ang="0">
                <a:pos x="624" y="0"/>
              </a:cxn>
              <a:cxn ang="0">
                <a:pos x="672" y="96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48"/>
                  <a:pt x="672" y="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6" name="Text Box 22"/>
          <p:cNvSpPr txBox="1">
            <a:spLocks noChangeArrowheads="1"/>
          </p:cNvSpPr>
          <p:nvPr/>
        </p:nvSpPr>
        <p:spPr bwMode="auto">
          <a:xfrm>
            <a:off x="7375525" y="2757488"/>
            <a:ext cx="31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973847" name="Text Box 23"/>
          <p:cNvSpPr txBox="1">
            <a:spLocks noChangeArrowheads="1"/>
          </p:cNvSpPr>
          <p:nvPr/>
        </p:nvSpPr>
        <p:spPr bwMode="auto">
          <a:xfrm>
            <a:off x="7772400" y="1462088"/>
            <a:ext cx="306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73848" name="Text Box 24"/>
          <p:cNvSpPr txBox="1">
            <a:spLocks noChangeArrowheads="1"/>
          </p:cNvSpPr>
          <p:nvPr/>
        </p:nvSpPr>
        <p:spPr bwMode="auto">
          <a:xfrm>
            <a:off x="7772400" y="41148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73849" name="Text Box 25"/>
          <p:cNvSpPr txBox="1">
            <a:spLocks noChangeArrowheads="1"/>
          </p:cNvSpPr>
          <p:nvPr/>
        </p:nvSpPr>
        <p:spPr bwMode="auto">
          <a:xfrm>
            <a:off x="6308725" y="3581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3850" name="Text Box 26"/>
          <p:cNvSpPr txBox="1">
            <a:spLocks noChangeArrowheads="1"/>
          </p:cNvSpPr>
          <p:nvPr/>
        </p:nvSpPr>
        <p:spPr bwMode="auto">
          <a:xfrm>
            <a:off x="6308725" y="175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3851" name="Text Box 27"/>
          <p:cNvSpPr txBox="1">
            <a:spLocks noChangeArrowheads="1"/>
          </p:cNvSpPr>
          <p:nvPr/>
        </p:nvSpPr>
        <p:spPr bwMode="auto">
          <a:xfrm>
            <a:off x="8137525" y="24034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73852" name="Text Box 28"/>
          <p:cNvSpPr txBox="1">
            <a:spLocks noChangeArrowheads="1"/>
          </p:cNvSpPr>
          <p:nvPr/>
        </p:nvSpPr>
        <p:spPr bwMode="auto">
          <a:xfrm>
            <a:off x="8148638" y="316547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73853" name="Text Box 29"/>
          <p:cNvSpPr txBox="1">
            <a:spLocks noChangeArrowheads="1"/>
          </p:cNvSpPr>
          <p:nvPr/>
        </p:nvSpPr>
        <p:spPr bwMode="auto">
          <a:xfrm>
            <a:off x="7088188" y="2743200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973857" name="Text Box 33"/>
          <p:cNvSpPr txBox="1">
            <a:spLocks noChangeArrowheads="1"/>
          </p:cNvSpPr>
          <p:nvPr/>
        </p:nvSpPr>
        <p:spPr bwMode="auto">
          <a:xfrm>
            <a:off x="7543800" y="2743200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>
                <a:latin typeface="Symbol" pitchFamily="18" charset="2"/>
              </a:rPr>
              <a:t>bb</a:t>
            </a:r>
            <a:endParaRPr lang="en-US" dirty="0"/>
          </a:p>
        </p:txBody>
      </p:sp>
      <p:sp>
        <p:nvSpPr>
          <p:cNvPr id="973858" name="Text Box 34"/>
          <p:cNvSpPr txBox="1">
            <a:spLocks noChangeArrowheads="1"/>
          </p:cNvSpPr>
          <p:nvPr/>
        </p:nvSpPr>
        <p:spPr bwMode="auto">
          <a:xfrm>
            <a:off x="6918325" y="2251075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73859" name="Text Box 35"/>
          <p:cNvSpPr txBox="1">
            <a:spLocks noChangeArrowheads="1"/>
          </p:cNvSpPr>
          <p:nvPr/>
        </p:nvSpPr>
        <p:spPr bwMode="auto">
          <a:xfrm>
            <a:off x="6892925" y="3317875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988025" y="5685449"/>
            <a:ext cx="463911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bb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e1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ia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3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if</a:t>
            </a:r>
            <a:endParaRPr lang="en-US" sz="2000" dirty="0"/>
          </a:p>
        </p:txBody>
      </p:sp>
      <p:pic>
        <p:nvPicPr>
          <p:cNvPr id="29" name="Picture 28" descr="bbon-viss3.png"/>
          <p:cNvPicPr>
            <a:picLocks noChangeAspect="1"/>
          </p:cNvPicPr>
          <p:nvPr/>
        </p:nvPicPr>
        <p:blipFill>
          <a:blip r:embed="rId2" cstate="print"/>
          <a:srcRect t="3568"/>
          <a:stretch>
            <a:fillRect/>
          </a:stretch>
        </p:blipFill>
        <p:spPr>
          <a:xfrm>
            <a:off x="222263" y="1148315"/>
            <a:ext cx="4923895" cy="4363972"/>
          </a:xfrm>
          <a:prstGeom prst="rect">
            <a:avLst/>
          </a:prstGeom>
        </p:spPr>
      </p:pic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478405" y="212655"/>
            <a:ext cx="5401399" cy="864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bb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0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– decay results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413611" y="4828313"/>
            <a:ext cx="3549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90% CL upper bound on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bb</a:t>
            </a:r>
            <a:r>
              <a:rPr lang="en-US" sz="2000" dirty="0" smtClean="0"/>
              <a:t> depending on NME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850603" y="2561520"/>
            <a:ext cx="426365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4141" y="2001509"/>
            <a:ext cx="426365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26607" y="1923424"/>
            <a:ext cx="2080119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KamLAND</a:t>
            </a:r>
            <a:r>
              <a:rPr lang="en-IE" sz="2000" dirty="0" smtClean="0"/>
              <a:t>-Zen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611938" y="2711079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7520810" y="2229809"/>
            <a:ext cx="8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ei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7534981" y="3360445"/>
            <a:ext cx="8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ei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4223433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Eclectic flavor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1954" y="496711"/>
            <a:ext cx="393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H.P </a:t>
            </a:r>
            <a:r>
              <a:rPr lang="en-IE" i="1" dirty="0" err="1" smtClean="0">
                <a:solidFill>
                  <a:srgbClr val="FF0000"/>
                </a:solidFill>
              </a:rPr>
              <a:t>Nilles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A.Baur</a:t>
            </a:r>
            <a:r>
              <a:rPr lang="en-IE" i="1" dirty="0" smtClean="0">
                <a:solidFill>
                  <a:srgbClr val="FF0000"/>
                </a:solidFill>
              </a:rPr>
              <a:t>, S. Ramos-Sanchez, P.K. </a:t>
            </a:r>
            <a:r>
              <a:rPr lang="en-IE" i="1" dirty="0" err="1" smtClean="0">
                <a:solidFill>
                  <a:srgbClr val="FF0000"/>
                </a:solidFill>
              </a:rPr>
              <a:t>Vaudrevange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Trautner</a:t>
            </a:r>
            <a:r>
              <a:rPr lang="en-IE" i="1" dirty="0" smtClean="0">
                <a:solidFill>
                  <a:srgbClr val="FF0000"/>
                </a:solidFill>
              </a:rPr>
              <a:t>..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088" y="1569152"/>
            <a:ext cx="773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Explicit top-down construction from </a:t>
            </a:r>
            <a:r>
              <a:rPr lang="en-IE" sz="2000" dirty="0" err="1" smtClean="0"/>
              <a:t>heterotic</a:t>
            </a:r>
            <a:r>
              <a:rPr lang="en-IE" sz="2000" dirty="0" smtClean="0"/>
              <a:t> string theory </a:t>
            </a:r>
            <a:r>
              <a:rPr lang="en-IE" sz="2000" dirty="0" err="1" smtClean="0"/>
              <a:t>compactified</a:t>
            </a:r>
            <a:r>
              <a:rPr lang="en-IE" sz="2000" dirty="0" smtClean="0"/>
              <a:t> on </a:t>
            </a:r>
            <a:r>
              <a:rPr lang="en-IE" sz="2000" dirty="0" err="1" smtClean="0"/>
              <a:t>orbifold</a:t>
            </a:r>
            <a:r>
              <a:rPr lang="en-IE" sz="2000" dirty="0" smtClean="0"/>
              <a:t> T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/Z</a:t>
            </a:r>
            <a:r>
              <a:rPr lang="en-IE" sz="2000" baseline="-25000" dirty="0" smtClean="0"/>
              <a:t>3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4089" y="2418961"/>
            <a:ext cx="550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symmetries used in bottom up approach: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30400" y="2852938"/>
            <a:ext cx="4797778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err="1" smtClean="0"/>
              <a:t>G</a:t>
            </a:r>
            <a:r>
              <a:rPr lang="en-IE" sz="2400" baseline="-25000" dirty="0" err="1" smtClean="0"/>
              <a:t>traditional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,  </a:t>
            </a:r>
            <a:r>
              <a:rPr lang="en-IE" sz="2400" dirty="0" err="1" smtClean="0"/>
              <a:t>G</a:t>
            </a:r>
            <a:r>
              <a:rPr lang="en-IE" sz="2400" baseline="-25000" dirty="0" err="1" smtClean="0"/>
              <a:t>modular</a:t>
            </a:r>
            <a:r>
              <a:rPr lang="en-IE" sz="2400" baseline="-25000" dirty="0" smtClean="0"/>
              <a:t>  </a:t>
            </a:r>
            <a:r>
              <a:rPr lang="en-IE" sz="2400" dirty="0" smtClean="0"/>
              <a:t>, G</a:t>
            </a:r>
            <a:r>
              <a:rPr lang="en-IE" sz="2400" baseline="-25000" dirty="0" smtClean="0"/>
              <a:t>R</a:t>
            </a:r>
            <a:r>
              <a:rPr lang="en-IE" sz="2400" dirty="0" smtClean="0"/>
              <a:t> , CP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0222" y="4199466"/>
            <a:ext cx="646676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 simultaneously in non-trivially unified fashion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1335" y="3680846"/>
            <a:ext cx="352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Z</a:t>
            </a:r>
            <a:r>
              <a:rPr lang="en-IE" sz="2000" baseline="-25000" dirty="0" smtClean="0"/>
              <a:t>9</a:t>
            </a:r>
            <a:r>
              <a:rPr lang="en-IE" sz="2000" baseline="30000" dirty="0" smtClean="0"/>
              <a:t>R</a:t>
            </a:r>
            <a:r>
              <a:rPr lang="en-IE" sz="2000" dirty="0" smtClean="0"/>
              <a:t> discrete R symmetry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1161" y="3280736"/>
            <a:ext cx="307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Z</a:t>
            </a:r>
            <a:r>
              <a:rPr lang="en-IE" sz="2000" baseline="-25000" dirty="0" smtClean="0"/>
              <a:t>2</a:t>
            </a:r>
            <a:r>
              <a:rPr lang="en-IE" sz="2000" baseline="30000" dirty="0" smtClean="0"/>
              <a:t>CP</a:t>
            </a:r>
            <a:r>
              <a:rPr lang="en-IE" sz="2000" dirty="0" smtClean="0"/>
              <a:t> CP transformations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91280" y="5252647"/>
            <a:ext cx="718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Kahler</a:t>
            </a:r>
            <a:r>
              <a:rPr lang="en-IE" sz="2000" dirty="0" smtClean="0"/>
              <a:t> potential  (kinetic terms) is involved and introduce additional parameters, freedom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426180" y="1121971"/>
            <a:ext cx="2813731" cy="7305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Leptons, Quarks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426180" y="1885241"/>
            <a:ext cx="2362176" cy="6096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Unification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426179" y="295471"/>
            <a:ext cx="5666277" cy="882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Neutrino mass and big picture: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1245" y="-5919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47924" y="2358232"/>
            <a:ext cx="1721700" cy="408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ectangle 25"/>
          <p:cNvSpPr/>
          <p:nvPr/>
        </p:nvSpPr>
        <p:spPr>
          <a:xfrm>
            <a:off x="616688" y="2352675"/>
            <a:ext cx="1721700" cy="4080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 flipV="1">
            <a:off x="716987" y="5956929"/>
            <a:ext cx="1504950" cy="87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 flipV="1">
            <a:off x="716987" y="6123947"/>
            <a:ext cx="1504950" cy="87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 flipV="1">
            <a:off x="727620" y="5358739"/>
            <a:ext cx="1504950" cy="87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 flipV="1">
            <a:off x="2514898" y="2454275"/>
            <a:ext cx="1504950" cy="87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 flipV="1">
            <a:off x="2507440" y="2616349"/>
            <a:ext cx="1504950" cy="87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 flipV="1">
            <a:off x="2518073" y="4143375"/>
            <a:ext cx="1504950" cy="87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1538" y="2358232"/>
            <a:ext cx="309563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31748" y="2349016"/>
            <a:ext cx="327025" cy="3667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653241" y="4611419"/>
            <a:ext cx="123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3 - </a:t>
            </a:r>
            <a:r>
              <a:rPr lang="en-US" dirty="0"/>
              <a:t>10 </a:t>
            </a:r>
            <a:r>
              <a:rPr lang="en-US" dirty="0" err="1"/>
              <a:t>kev</a:t>
            </a:r>
            <a:endParaRPr lang="en-US" dirty="0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741214" y="4953339"/>
            <a:ext cx="44015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</a:t>
            </a:r>
            <a:r>
              <a:rPr lang="en-US" sz="2000" dirty="0"/>
              <a:t>decays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 3.5 </a:t>
            </a:r>
            <a:r>
              <a:rPr lang="en-US" sz="2000" dirty="0" err="1" smtClean="0">
                <a:sym typeface="Wingdings" pitchFamily="2" charset="2"/>
              </a:rPr>
              <a:t>keV</a:t>
            </a:r>
            <a:r>
              <a:rPr lang="en-US" sz="2000" dirty="0" smtClean="0">
                <a:sym typeface="Wingdings" pitchFamily="2" charset="2"/>
              </a:rPr>
              <a:t> line?</a:t>
            </a:r>
            <a:endParaRPr lang="en-US" sz="2000" dirty="0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542255" y="3056866"/>
            <a:ext cx="1627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0.1 - few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750752" y="2180945"/>
            <a:ext cx="4392003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smtClean="0"/>
              <a:t>small neutrino mass via seesaw   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sz="2000" dirty="0" smtClean="0"/>
              <a:t>lepton asymmetry </a:t>
            </a:r>
            <a:r>
              <a:rPr lang="en-US" sz="2000" dirty="0"/>
              <a:t> </a:t>
            </a:r>
            <a:r>
              <a:rPr lang="en-US" sz="2000" dirty="0" smtClean="0"/>
              <a:t>via oscillations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IE" sz="2000" dirty="0" smtClean="0"/>
              <a:t>N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N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</a:t>
            </a:r>
            <a:r>
              <a:rPr lang="en-US" sz="2000" dirty="0" smtClean="0"/>
              <a:t>can be produced </a:t>
            </a:r>
            <a:r>
              <a:rPr lang="en-US" sz="2000" dirty="0"/>
              <a:t>in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B-decays </a:t>
            </a:r>
            <a:r>
              <a:rPr lang="en-US" sz="2000" dirty="0"/>
              <a:t>(BR ~ 10</a:t>
            </a:r>
            <a:r>
              <a:rPr lang="en-US" sz="2000" baseline="30000" dirty="0"/>
              <a:t>-10</a:t>
            </a:r>
            <a:r>
              <a:rPr lang="en-US" sz="2000" dirty="0"/>
              <a:t> </a:t>
            </a:r>
            <a:r>
              <a:rPr lang="en-US" sz="2000" dirty="0" smtClean="0"/>
              <a:t>),  etc.,  </a:t>
            </a:r>
            <a:r>
              <a:rPr lang="en-US" sz="2000" dirty="0" err="1" smtClean="0"/>
              <a:t>SHiP</a:t>
            </a:r>
            <a:endParaRPr lang="en-US" sz="2000" dirty="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2452479" y="3346707"/>
            <a:ext cx="175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split ~ few </a:t>
            </a:r>
            <a:r>
              <a:rPr lang="en-US" dirty="0" err="1"/>
              <a:t>kev</a:t>
            </a:r>
            <a:endParaRPr lang="en-US" dirty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653241" y="1917403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BAU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223355" y="3878031"/>
            <a:ext cx="85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WDM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0311" y="4196802"/>
            <a:ext cx="418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decouples from generation of </a:t>
            </a:r>
          </a:p>
          <a:p>
            <a:r>
              <a:rPr lang="en-IE" sz="2000" dirty="0" smtClean="0"/>
              <a:t>light neutrino mass</a:t>
            </a:r>
            <a:endParaRPr lang="en-IE" sz="2000" dirty="0"/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1795762" y="197871"/>
            <a:ext cx="209531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MSM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28267" y="1109158"/>
            <a:ext cx="7823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dirty="0" smtClean="0"/>
              <a:t>MSM with UV completion at the string-Planck scale:</a:t>
            </a:r>
          </a:p>
          <a:p>
            <a:r>
              <a:rPr lang="en-US" sz="2000" dirty="0" smtClean="0"/>
              <a:t>No new physics below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8697" y="1784468"/>
            <a:ext cx="341227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Phenomenological scheme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31955" y="5454887"/>
            <a:ext cx="440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Symmetry: degenerate pair  N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N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   </a:t>
            </a:r>
            <a:r>
              <a:rPr lang="en-IE" sz="2000" dirty="0" err="1" smtClean="0"/>
              <a:t>massless</a:t>
            </a:r>
            <a:r>
              <a:rPr lang="en-IE" sz="2000" dirty="0" smtClean="0"/>
              <a:t> state N</a:t>
            </a:r>
            <a:r>
              <a:rPr lang="en-IE" sz="2000" baseline="-25000" dirty="0" smtClean="0"/>
              <a:t>1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594654" y="6157461"/>
            <a:ext cx="471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Symmetry breaking: N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N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splitting and  </a:t>
            </a:r>
            <a:r>
              <a:rPr lang="en-IE" sz="2000" dirty="0" err="1" smtClean="0"/>
              <a:t>kev</a:t>
            </a:r>
            <a:r>
              <a:rPr lang="en-IE" sz="2000" dirty="0" smtClean="0"/>
              <a:t> mass of N</a:t>
            </a:r>
            <a:r>
              <a:rPr lang="en-IE" sz="2000" baseline="-25000" dirty="0" smtClean="0"/>
              <a:t>1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837035" y="2733059"/>
            <a:ext cx="105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N</a:t>
            </a:r>
            <a:r>
              <a:rPr lang="en-IE" baseline="-25000" dirty="0" smtClean="0"/>
              <a:t>2</a:t>
            </a:r>
            <a:r>
              <a:rPr lang="en-IE" dirty="0" smtClean="0"/>
              <a:t>, N</a:t>
            </a:r>
            <a:r>
              <a:rPr lang="en-IE" baseline="-25000" dirty="0" smtClean="0"/>
              <a:t>3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989436" y="4262717"/>
            <a:ext cx="57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N</a:t>
            </a:r>
            <a:r>
              <a:rPr lang="en-IE" baseline="-25000" dirty="0" smtClean="0"/>
              <a:t>1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4" name="TextBox 33"/>
          <p:cNvSpPr txBox="1"/>
          <p:nvPr/>
        </p:nvSpPr>
        <p:spPr>
          <a:xfrm>
            <a:off x="5621867" y="519288"/>
            <a:ext cx="238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M.Schaposhnikov</a:t>
            </a:r>
            <a:r>
              <a:rPr lang="en-IE" i="1" dirty="0" smtClean="0">
                <a:solidFill>
                  <a:srgbClr val="FF0000"/>
                </a:solidFill>
              </a:rPr>
              <a:t>, …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395359" y="598488"/>
            <a:ext cx="3156992" cy="8829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Sterile pollution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343400" y="381000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334000" y="6096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800600" y="6858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9530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953000" y="7620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Symbol" pitchFamily="18" charset="2"/>
              </a:rPr>
              <a:t>m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562600" y="6858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-25000" dirty="0" err="1">
                <a:latin typeface="Symbol" pitchFamily="18" charset="2"/>
              </a:rPr>
              <a:t>t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1292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e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093639" y="4632325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447800" y="4191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447800" y="45720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600200" y="4191000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209800" y="41910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438400" y="45720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905000" y="4572000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990600" y="19812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4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3476625" y="40989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3495675" y="45561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07" name="Line 28"/>
          <p:cNvSpPr>
            <a:spLocks noChangeShapeType="1"/>
          </p:cNvSpPr>
          <p:nvPr/>
        </p:nvSpPr>
        <p:spPr bwMode="auto">
          <a:xfrm>
            <a:off x="33528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Rectangle 31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2"/>
          <p:cNvSpPr>
            <a:spLocks noChangeShapeType="1"/>
          </p:cNvSpPr>
          <p:nvPr/>
        </p:nvSpPr>
        <p:spPr bwMode="auto">
          <a:xfrm>
            <a:off x="3200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3"/>
          <p:cNvSpPr txBox="1">
            <a:spLocks noChangeArrowheads="1"/>
          </p:cNvSpPr>
          <p:nvPr/>
        </p:nvSpPr>
        <p:spPr bwMode="auto">
          <a:xfrm>
            <a:off x="1066800" y="4038600"/>
            <a:ext cx="402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113" name="Rectangle 34"/>
          <p:cNvSpPr>
            <a:spLocks noChangeArrowheads="1"/>
          </p:cNvSpPr>
          <p:nvPr/>
        </p:nvSpPr>
        <p:spPr bwMode="auto">
          <a:xfrm>
            <a:off x="1371600" y="22860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Rectangle 35"/>
          <p:cNvSpPr>
            <a:spLocks noChangeArrowheads="1"/>
          </p:cNvSpPr>
          <p:nvPr/>
        </p:nvSpPr>
        <p:spPr bwMode="auto">
          <a:xfrm>
            <a:off x="1447800" y="22860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36"/>
          <p:cNvSpPr>
            <a:spLocks noChangeArrowheads="1"/>
          </p:cNvSpPr>
          <p:nvPr/>
        </p:nvSpPr>
        <p:spPr bwMode="auto">
          <a:xfrm>
            <a:off x="1524000" y="2286000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Rectangle 37"/>
          <p:cNvSpPr>
            <a:spLocks noChangeArrowheads="1"/>
          </p:cNvSpPr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Rectangle 38"/>
          <p:cNvSpPr>
            <a:spLocks noChangeArrowheads="1"/>
          </p:cNvSpPr>
          <p:nvPr/>
        </p:nvSpPr>
        <p:spPr bwMode="auto">
          <a:xfrm>
            <a:off x="2895600" y="45720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Text Box 39"/>
          <p:cNvSpPr txBox="1">
            <a:spLocks noChangeArrowheads="1"/>
          </p:cNvSpPr>
          <p:nvPr/>
        </p:nvSpPr>
        <p:spPr bwMode="auto">
          <a:xfrm>
            <a:off x="3505200" y="32607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>
                <a:latin typeface="Times New Roman" pitchFamily="18" charset="0"/>
              </a:rPr>
              <a:t>m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r>
              <a:rPr lang="en-US" sz="2000" baseline="-25000" dirty="0">
                <a:latin typeface="Times New Roman" pitchFamily="18" charset="0"/>
              </a:rPr>
              <a:t>41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6119" name="Text Box 40"/>
          <p:cNvSpPr txBox="1">
            <a:spLocks noChangeArrowheads="1"/>
          </p:cNvSpPr>
          <p:nvPr/>
        </p:nvSpPr>
        <p:spPr bwMode="auto">
          <a:xfrm>
            <a:off x="4495800" y="4572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baseline="-25000" dirty="0">
                <a:latin typeface="Times New Roman" pitchFamily="18" charset="0"/>
              </a:rPr>
              <a:t>s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46120" name="Text Box 41"/>
          <p:cNvSpPr txBox="1">
            <a:spLocks noChangeArrowheads="1"/>
          </p:cNvSpPr>
          <p:nvPr/>
        </p:nvSpPr>
        <p:spPr bwMode="auto">
          <a:xfrm>
            <a:off x="5418287" y="2132948"/>
            <a:ext cx="23891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 ~ 4|U</a:t>
            </a:r>
            <a:r>
              <a:rPr lang="en-US" sz="2000" baseline="-25000" dirty="0"/>
              <a:t>e4 </a:t>
            </a:r>
            <a:r>
              <a:rPr lang="en-US" sz="2000" dirty="0"/>
              <a:t>|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|</a:t>
            </a:r>
            <a:r>
              <a:rPr lang="en-US" sz="2000" dirty="0"/>
              <a:t>U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baseline="-25000" dirty="0"/>
              <a:t>4 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endParaRPr lang="en-US" sz="2000" baseline="-25000" dirty="0"/>
          </a:p>
        </p:txBody>
      </p:sp>
      <p:sp>
        <p:nvSpPr>
          <p:cNvPr id="46121" name="Text Box 42"/>
          <p:cNvSpPr txBox="1">
            <a:spLocks noChangeArrowheads="1"/>
          </p:cNvSpPr>
          <p:nvPr/>
        </p:nvSpPr>
        <p:spPr bwMode="auto">
          <a:xfrm>
            <a:off x="4825461" y="2590535"/>
            <a:ext cx="4293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restricted by short baseline  exp. </a:t>
            </a:r>
          </a:p>
          <a:p>
            <a:r>
              <a:rPr lang="en-US" sz="2000" dirty="0"/>
              <a:t>BUGEY, CHOOZ, CDHS, NOMAD </a:t>
            </a:r>
          </a:p>
        </p:txBody>
      </p:sp>
      <p:sp>
        <p:nvSpPr>
          <p:cNvPr id="46124" name="WordArt 4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9147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(3 + 1) scheme</a:t>
            </a:r>
          </a:p>
        </p:txBody>
      </p:sp>
      <p:sp>
        <p:nvSpPr>
          <p:cNvPr id="46125" name="Text Box 46"/>
          <p:cNvSpPr txBox="1">
            <a:spLocks noChangeArrowheads="1"/>
          </p:cNvSpPr>
          <p:nvPr/>
        </p:nvSpPr>
        <p:spPr bwMode="auto">
          <a:xfrm>
            <a:off x="4392464" y="1753651"/>
            <a:ext cx="4732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LSND/</a:t>
            </a:r>
            <a:r>
              <a:rPr lang="en-US" sz="2000" dirty="0" err="1"/>
              <a:t>MiniBooNE</a:t>
            </a:r>
            <a:r>
              <a:rPr lang="en-US" sz="2000" dirty="0"/>
              <a:t>: vacuum oscillations</a:t>
            </a:r>
          </a:p>
        </p:txBody>
      </p:sp>
      <p:sp>
        <p:nvSpPr>
          <p:cNvPr id="46130" name="Text Box 51"/>
          <p:cNvSpPr txBox="1">
            <a:spLocks noChangeArrowheads="1"/>
          </p:cNvSpPr>
          <p:nvPr/>
        </p:nvSpPr>
        <p:spPr bwMode="auto">
          <a:xfrm>
            <a:off x="5360029" y="4161506"/>
            <a:ext cx="30813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 ~ 4|U</a:t>
            </a:r>
            <a:r>
              <a:rPr lang="en-US" sz="2000" baseline="-25000" dirty="0"/>
              <a:t>e4</a:t>
            </a:r>
            <a:r>
              <a:rPr lang="en-US" sz="2000" dirty="0"/>
              <a:t>|</a:t>
            </a:r>
            <a:r>
              <a:rPr lang="en-US" sz="2000" baseline="30000" dirty="0"/>
              <a:t>2 </a:t>
            </a:r>
            <a:r>
              <a:rPr lang="en-US" sz="2000" dirty="0"/>
              <a:t>(1 - |U</a:t>
            </a:r>
            <a:r>
              <a:rPr lang="en-US" sz="2000" baseline="-25000" dirty="0"/>
              <a:t>e4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4569966" y="3732475"/>
            <a:ext cx="4503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reactor and source experiments</a:t>
            </a:r>
          </a:p>
        </p:txBody>
      </p:sp>
      <p:sp>
        <p:nvSpPr>
          <p:cNvPr id="46132" name="Text Box 53"/>
          <p:cNvSpPr txBox="1">
            <a:spLocks noChangeArrowheads="1"/>
          </p:cNvSpPr>
          <p:nvPr/>
        </p:nvSpPr>
        <p:spPr bwMode="auto">
          <a:xfrm>
            <a:off x="145040" y="5828523"/>
            <a:ext cx="458330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 additional radiation in the </a:t>
            </a:r>
            <a:r>
              <a:rPr lang="en-US" sz="2000" dirty="0" smtClean="0"/>
              <a:t>Universe</a:t>
            </a:r>
            <a:endParaRPr lang="en-US" sz="2000" dirty="0"/>
          </a:p>
          <a:p>
            <a:r>
              <a:rPr lang="en-US" sz="2000" dirty="0"/>
              <a:t>- bound from LSS?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72318" y="5026901"/>
            <a:ext cx="435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Strong perturbation of 3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pattern: </a:t>
            </a:r>
            <a:endParaRPr lang="en-IE" sz="2000" dirty="0"/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5288708" y="5481578"/>
            <a:ext cx="338968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ab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b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~ </a:t>
            </a:r>
            <a:r>
              <a:rPr lang="en-US" sz="2000" baseline="-25000" dirty="0" smtClean="0"/>
              <a:t>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32</a:t>
            </a:r>
            <a:r>
              <a:rPr lang="en-US" sz="2000" baseline="30000" dirty="0" smtClean="0"/>
              <a:t>2 </a:t>
            </a:r>
            <a:r>
              <a:rPr lang="en-US" sz="2000" baseline="-25000" dirty="0" smtClean="0"/>
              <a:t>            </a:t>
            </a:r>
            <a:r>
              <a:rPr lang="en-US" sz="2000" baseline="30000" dirty="0" smtClean="0"/>
              <a:t>          </a:t>
            </a:r>
            <a:endParaRPr lang="en-US" sz="2000" baseline="-25000" dirty="0"/>
          </a:p>
        </p:txBody>
      </p:sp>
      <p:sp>
        <p:nvSpPr>
          <p:cNvPr id="62" name="Freeform 61"/>
          <p:cNvSpPr/>
          <p:nvPr/>
        </p:nvSpPr>
        <p:spPr>
          <a:xfrm>
            <a:off x="7701144" y="5492211"/>
            <a:ext cx="797441" cy="340242"/>
          </a:xfrm>
          <a:custGeom>
            <a:avLst/>
            <a:gdLst>
              <a:gd name="connsiteX0" fmla="*/ 0 w 797441"/>
              <a:gd name="connsiteY0" fmla="*/ 106326 h 340242"/>
              <a:gd name="connsiteX1" fmla="*/ 42530 w 797441"/>
              <a:gd name="connsiteY1" fmla="*/ 340242 h 340242"/>
              <a:gd name="connsiteX2" fmla="*/ 63795 w 797441"/>
              <a:gd name="connsiteY2" fmla="*/ 0 h 340242"/>
              <a:gd name="connsiteX3" fmla="*/ 797441 w 797441"/>
              <a:gd name="connsiteY3" fmla="*/ 0 h 3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441" h="340242">
                <a:moveTo>
                  <a:pt x="0" y="106326"/>
                </a:moveTo>
                <a:lnTo>
                  <a:pt x="42530" y="340242"/>
                </a:lnTo>
                <a:lnTo>
                  <a:pt x="63795" y="0"/>
                </a:lnTo>
                <a:lnTo>
                  <a:pt x="79744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141" y="1122818"/>
            <a:ext cx="2384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BEST, Gallium,  </a:t>
            </a:r>
          </a:p>
          <a:p>
            <a:r>
              <a:rPr lang="en-IE" sz="2000" dirty="0" smtClean="0"/>
              <a:t>LSND, </a:t>
            </a:r>
            <a:r>
              <a:rPr lang="en-IE" sz="2000" dirty="0" err="1" smtClean="0"/>
              <a:t>MiniBooNE</a:t>
            </a:r>
            <a:r>
              <a:rPr lang="en-IE" sz="2000" dirty="0" smtClean="0"/>
              <a:t> Neutrino 4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83405" y="2743161"/>
            <a:ext cx="4104476" cy="40011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 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S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~ (0.02 – 0.3)  </a:t>
            </a:r>
            <a:r>
              <a:rPr lang="en-US" sz="2000" dirty="0" err="1" smtClean="0"/>
              <a:t>eV</a:t>
            </a:r>
            <a:endParaRPr lang="en-IE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233214" y="1149022"/>
            <a:ext cx="181115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ss </a:t>
            </a:r>
            <a:r>
              <a:rPr lang="en-US" sz="2000" dirty="0" smtClean="0"/>
              <a:t> = 1 – 3 </a:t>
            </a:r>
            <a:r>
              <a:rPr lang="en-US" sz="2000" dirty="0" err="1" smtClean="0"/>
              <a:t>eV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169416" y="1580336"/>
            <a:ext cx="35716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es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es</a:t>
            </a:r>
            <a:r>
              <a:rPr lang="en-US" sz="2000" dirty="0" smtClean="0"/>
              <a:t>/m</a:t>
            </a:r>
            <a:r>
              <a:rPr lang="en-US" sz="2000" baseline="-25000" dirty="0" smtClean="0"/>
              <a:t>ss</a:t>
            </a:r>
            <a:r>
              <a:rPr lang="en-US" sz="2000" dirty="0" smtClean="0"/>
              <a:t> ~ 0.02 - 0.1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42576" y="3998762"/>
            <a:ext cx="86607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 effect is not a small perturbation of 3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picture and its symmetries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474" y="3139783"/>
            <a:ext cx="857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at the level of largest elements (~ 0.03 </a:t>
            </a:r>
            <a:r>
              <a:rPr lang="en-US" sz="2000" dirty="0" err="1" smtClean="0"/>
              <a:t>eV</a:t>
            </a:r>
            <a:r>
              <a:rPr lang="en-US" sz="2000" dirty="0" smtClean="0"/>
              <a:t>) of  the 3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mass matrix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868" y="4480377"/>
            <a:ext cx="832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reproduce oscillation data it requires cancellations,  fine tuning (cancellation),  and should be included in theory/symmetry constructions from the beginning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185" y="5922342"/>
            <a:ext cx="8336515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the other hand it allows to explain difference of the quark and lepton mixings, large lepton mixing 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75057" y="2297174"/>
            <a:ext cx="6365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Correction to the mass matrix of active neutrinos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5861" y="1124278"/>
            <a:ext cx="1724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  … 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es</a:t>
            </a:r>
            <a:endParaRPr lang="en-US" sz="2000" baseline="30000" dirty="0" smtClean="0"/>
          </a:p>
          <a:p>
            <a:r>
              <a:rPr lang="en-US" sz="2000" dirty="0" smtClean="0"/>
              <a:t>…      …    … </a:t>
            </a:r>
          </a:p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es</a:t>
            </a:r>
            <a:r>
              <a:rPr lang="en-US" sz="2000" dirty="0" smtClean="0"/>
              <a:t>   …    m</a:t>
            </a:r>
            <a:r>
              <a:rPr lang="en-US" sz="2000" baseline="-25000" dirty="0" smtClean="0"/>
              <a:t>ss</a:t>
            </a:r>
            <a:r>
              <a:rPr lang="en-US" sz="2000" dirty="0" smtClean="0"/>
              <a:t>      </a:t>
            </a:r>
            <a:endParaRPr lang="en-IE" sz="2000" dirty="0"/>
          </a:p>
        </p:txBody>
      </p:sp>
      <p:sp>
        <p:nvSpPr>
          <p:cNvPr id="17" name="Double Bracket 16"/>
          <p:cNvSpPr/>
          <p:nvPr/>
        </p:nvSpPr>
        <p:spPr>
          <a:xfrm>
            <a:off x="808072" y="1081746"/>
            <a:ext cx="1881962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955228" y="1166810"/>
            <a:ext cx="1049216" cy="65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23347" y="241955"/>
            <a:ext cx="6752596" cy="626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eV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scale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steriles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and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- mass matrix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573171" y="327609"/>
            <a:ext cx="3331009" cy="990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Leptons vs. Quarks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573171" y="1367500"/>
            <a:ext cx="3331009" cy="990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Complementarity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633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Times New Roman" pitchFamily="18" charset="0"/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7912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447800" y="21336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524000" y="2133600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324600" y="3733800"/>
            <a:ext cx="1295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133600" y="21336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248400" y="37338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 rot="-5400000">
            <a:off x="5149961" y="2812227"/>
            <a:ext cx="764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248400" y="2133600"/>
            <a:ext cx="1447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248400" y="3962400"/>
            <a:ext cx="1295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543800" y="39624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447800" y="3962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2860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590800" y="3962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 rot="-5400000">
            <a:off x="409686" y="2959864"/>
            <a:ext cx="764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324600" y="1171986"/>
            <a:ext cx="1059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Quarks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1573991" y="1180921"/>
            <a:ext cx="1119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Leptons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447800" y="2133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1447800" y="3657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447800" y="39624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050925" y="4564003"/>
            <a:ext cx="212590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f</a:t>
            </a:r>
            <a:r>
              <a:rPr lang="en-US" sz="2000"/>
              <a:t>  =  U</a:t>
            </a:r>
            <a:r>
              <a:rPr lang="en-US" sz="2000" baseline="-25000"/>
              <a:t>PMNS</a:t>
            </a:r>
            <a:r>
              <a:rPr lang="en-US" sz="2000"/>
              <a:t>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mass</a:t>
            </a:r>
            <a:endParaRPr lang="en-US" sz="2000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7618413" y="3962400"/>
            <a:ext cx="1587" cy="152400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7620000" y="3733800"/>
            <a:ext cx="1588" cy="152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5867400" y="2057400"/>
            <a:ext cx="292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5851525" y="3595688"/>
            <a:ext cx="3016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867400" y="3851275"/>
            <a:ext cx="303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6248400" y="2133600"/>
            <a:ext cx="1588" cy="152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6025550" y="4594781"/>
            <a:ext cx="17508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d</a:t>
            </a:r>
            <a:r>
              <a:rPr lang="en-US" dirty="0"/>
              <a:t>  =  </a:t>
            </a:r>
            <a:r>
              <a:rPr lang="en-US" dirty="0" smtClean="0"/>
              <a:t>V</a:t>
            </a:r>
            <a:r>
              <a:rPr lang="en-US" baseline="-25000" dirty="0" smtClean="0"/>
              <a:t>CKM</a:t>
            </a:r>
            <a:r>
              <a:rPr lang="en-US" baseline="30000" dirty="0" smtClean="0"/>
              <a:t>+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7773508" y="4613224"/>
            <a:ext cx="1473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u</a:t>
            </a:r>
            <a:r>
              <a:rPr lang="en-US" dirty="0" smtClean="0"/>
              <a:t> </a:t>
            </a:r>
            <a:r>
              <a:rPr lang="en-US" dirty="0"/>
              <a:t>= (u, c, t)</a:t>
            </a:r>
          </a:p>
        </p:txBody>
      </p:sp>
      <p:sp>
        <p:nvSpPr>
          <p:cNvPr id="28711" name="WordArt 39"/>
          <p:cNvSpPr>
            <a:spLocks noChangeArrowheads="1" noChangeShapeType="1" noTextEdit="1"/>
          </p:cNvSpPr>
          <p:nvPr/>
        </p:nvSpPr>
        <p:spPr bwMode="auto">
          <a:xfrm>
            <a:off x="1157645" y="178422"/>
            <a:ext cx="6079490" cy="920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Leptons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vs.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quarks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088" y="5298731"/>
            <a:ext cx="851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Mixings of quarks and leptons are strongly different but still related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46567" y="5851834"/>
            <a:ext cx="183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Observation: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287769" y="5654237"/>
            <a:ext cx="2332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l</a:t>
            </a:r>
            <a:r>
              <a:rPr lang="en-US" sz="2000" dirty="0" smtClean="0"/>
              <a:t>  +</a:t>
            </a:r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q</a:t>
            </a:r>
            <a:r>
              <a:rPr lang="en-US" sz="2000" dirty="0" smtClean="0"/>
              <a:t>  ~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/4</a:t>
            </a:r>
            <a:endParaRPr lang="en-IE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0" y="6111050"/>
            <a:ext cx="23320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l</a:t>
            </a:r>
            <a:r>
              <a:rPr lang="en-US" sz="2000" dirty="0" smtClean="0"/>
              <a:t>  +</a:t>
            </a:r>
            <a:r>
              <a:rPr lang="en-US" sz="2000" dirty="0" smtClean="0">
                <a:latin typeface="Symbol" pitchFamily="18" charset="2"/>
              </a:rPr>
              <a:t> q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q</a:t>
            </a:r>
            <a:r>
              <a:rPr lang="en-US" sz="2000" dirty="0" smtClean="0"/>
              <a:t>  ~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/4</a:t>
            </a:r>
            <a:endParaRPr lang="en-IE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965403" y="5742183"/>
            <a:ext cx="4072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Sum up to maximal mixing angle</a:t>
            </a:r>
          </a:p>
          <a:p>
            <a:r>
              <a:rPr lang="en-IE" sz="2000" dirty="0" smtClean="0"/>
              <a:t>kind of </a:t>
            </a:r>
            <a:r>
              <a:rPr lang="en-IE" sz="2000" dirty="0" err="1" smtClean="0"/>
              <a:t>complementarity</a:t>
            </a:r>
            <a:endParaRPr lang="en-IE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1849" y="6409559"/>
            <a:ext cx="890708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QLC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775585" y="565235"/>
            <a:ext cx="22429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66"/>
                </a:solidFill>
              </a:rPr>
              <a:t>H. </a:t>
            </a:r>
            <a:r>
              <a:rPr lang="en-US" sz="1600" i="1" dirty="0" err="1">
                <a:solidFill>
                  <a:srgbClr val="FF0066"/>
                </a:solidFill>
              </a:rPr>
              <a:t>Minakata</a:t>
            </a:r>
            <a:r>
              <a:rPr lang="en-US" sz="1600" i="1" dirty="0">
                <a:solidFill>
                  <a:srgbClr val="FF0066"/>
                </a:solidFill>
              </a:rPr>
              <a:t>, A Y </a:t>
            </a:r>
            <a:r>
              <a:rPr lang="en-US" sz="1600" i="1" dirty="0" smtClean="0">
                <a:solidFill>
                  <a:srgbClr val="FF0066"/>
                </a:solidFill>
              </a:rPr>
              <a:t>S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Z - Z. Xing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J Harada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S </a:t>
            </a:r>
            <a:r>
              <a:rPr lang="en-US" sz="1600" i="1" dirty="0" err="1" smtClean="0">
                <a:solidFill>
                  <a:srgbClr val="FF0066"/>
                </a:solidFill>
              </a:rPr>
              <a:t>Antusch</a:t>
            </a:r>
            <a:r>
              <a:rPr lang="en-US" sz="1600" i="1" dirty="0" smtClean="0">
                <a:solidFill>
                  <a:srgbClr val="FF0066"/>
                </a:solidFill>
              </a:rPr>
              <a:t> , S. F. King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Y </a:t>
            </a:r>
            <a:r>
              <a:rPr lang="en-US" sz="1600" i="1" dirty="0" err="1" smtClean="0">
                <a:solidFill>
                  <a:srgbClr val="FF0066"/>
                </a:solidFill>
              </a:rPr>
              <a:t>Farzan</a:t>
            </a:r>
            <a:r>
              <a:rPr lang="en-US" sz="1600" i="1" dirty="0" smtClean="0">
                <a:solidFill>
                  <a:srgbClr val="FF0066"/>
                </a:solidFill>
              </a:rPr>
              <a:t>, A Y S</a:t>
            </a:r>
          </a:p>
          <a:p>
            <a:r>
              <a:rPr lang="en-US" sz="1600" i="1" dirty="0" smtClean="0">
                <a:solidFill>
                  <a:srgbClr val="FF0066"/>
                </a:solidFill>
              </a:rPr>
              <a:t>M </a:t>
            </a:r>
            <a:r>
              <a:rPr lang="en-US" sz="1600" i="1" dirty="0" err="1" smtClean="0">
                <a:solidFill>
                  <a:srgbClr val="FF0066"/>
                </a:solidFill>
              </a:rPr>
              <a:t>Picariello</a:t>
            </a:r>
            <a:r>
              <a:rPr lang="en-US" sz="1600" i="1" dirty="0" smtClean="0">
                <a:solidFill>
                  <a:srgbClr val="FF0066"/>
                </a:solidFill>
              </a:rPr>
              <a:t> ,etc. </a:t>
            </a:r>
            <a:endParaRPr lang="en-US" sz="1600" i="1" dirty="0">
              <a:solidFill>
                <a:srgbClr val="FF0066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401664" y="1383185"/>
            <a:ext cx="2996800" cy="52322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U</a:t>
            </a:r>
            <a:r>
              <a:rPr lang="en-US" sz="2800" baseline="-25000" dirty="0" smtClean="0"/>
              <a:t>PMNS</a:t>
            </a:r>
            <a:r>
              <a:rPr lang="en-US" sz="2800" baseline="30000" dirty="0" smtClean="0"/>
              <a:t> 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CKM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U</a:t>
            </a:r>
            <a:r>
              <a:rPr lang="en-US" sz="2800" baseline="-25000" dirty="0" smtClean="0"/>
              <a:t>X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741001" y="233758"/>
            <a:ext cx="23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C. </a:t>
            </a:r>
            <a:r>
              <a:rPr lang="en-IE" sz="1600" i="1" dirty="0" err="1" smtClean="0">
                <a:solidFill>
                  <a:srgbClr val="FF0000"/>
                </a:solidFill>
              </a:rPr>
              <a:t>Giunti</a:t>
            </a:r>
            <a:r>
              <a:rPr lang="en-IE" sz="1600" i="1" dirty="0" smtClean="0">
                <a:solidFill>
                  <a:srgbClr val="FF0000"/>
                </a:solidFill>
              </a:rPr>
              <a:t>, M. </a:t>
            </a:r>
            <a:r>
              <a:rPr lang="en-IE" sz="1600" i="1" dirty="0" err="1" smtClean="0">
                <a:solidFill>
                  <a:srgbClr val="FF0000"/>
                </a:solidFill>
              </a:rPr>
              <a:t>Tanimoto</a:t>
            </a:r>
            <a:endParaRPr lang="en-IE" sz="1600" i="1" dirty="0">
              <a:solidFill>
                <a:srgbClr val="FF0000"/>
              </a:solidFill>
            </a:endParaRPr>
          </a:p>
        </p:txBody>
      </p:sp>
      <p:sp>
        <p:nvSpPr>
          <p:cNvPr id="28" name="WordArt 4"/>
          <p:cNvSpPr>
            <a:spLocks noChangeArrowheads="1" noChangeShapeType="1" noTextEdit="1"/>
          </p:cNvSpPr>
          <p:nvPr/>
        </p:nvSpPr>
        <p:spPr bwMode="auto">
          <a:xfrm>
            <a:off x="443820" y="338666"/>
            <a:ext cx="5818663" cy="688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Quark-Lepton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Complementarity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: Prediction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072045" y="2783783"/>
            <a:ext cx="3060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BM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  </a:t>
            </a:r>
            <a:endParaRPr lang="en-US" sz="2000" dirty="0"/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43821" y="5022151"/>
            <a:ext cx="8305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permutation - to </a:t>
            </a:r>
            <a:r>
              <a:rPr lang="en-US" sz="2000" dirty="0"/>
              <a:t>reduce the lepton mixing </a:t>
            </a:r>
            <a:r>
              <a:rPr lang="en-US" sz="2000" dirty="0" smtClean="0"/>
              <a:t>matrix to </a:t>
            </a:r>
            <a:r>
              <a:rPr lang="en-US" sz="2000" dirty="0"/>
              <a:t>the standard </a:t>
            </a:r>
            <a:r>
              <a:rPr lang="en-US" sz="2000" dirty="0" smtClean="0"/>
              <a:t>form gives 1-3 rotation matrix with </a:t>
            </a:r>
            <a:endParaRPr lang="en-US" sz="2000" dirty="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066279" y="5850076"/>
            <a:ext cx="24224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sin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~  ½ sin</a:t>
            </a:r>
            <a:r>
              <a:rPr lang="en-US" sz="2400" baseline="30000" dirty="0" smtClean="0"/>
              <a:t>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C</a:t>
            </a:r>
            <a:endParaRPr lang="en-US" sz="2400" dirty="0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4261337" y="5890428"/>
            <a:ext cx="297973" cy="410144"/>
          </a:xfrm>
          <a:custGeom>
            <a:avLst/>
            <a:gdLst>
              <a:gd name="T0" fmla="*/ 0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0 h 192"/>
              <a:gd name="T6" fmla="*/ 2147483647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192"/>
              <a:gd name="T14" fmla="*/ 192 w 19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192">
                <a:moveTo>
                  <a:pt x="0" y="96"/>
                </a:moveTo>
                <a:lnTo>
                  <a:pt x="48" y="192"/>
                </a:lnTo>
                <a:lnTo>
                  <a:pt x="48" y="0"/>
                </a:lnTo>
                <a:lnTo>
                  <a:pt x="1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8450" y="2154484"/>
            <a:ext cx="671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X   </a:t>
            </a:r>
            <a:r>
              <a:rPr lang="en-IE" sz="2000" dirty="0" smtClean="0"/>
              <a:t>special matrix close to bi-maximal or TBM matrix: </a:t>
            </a:r>
            <a:endParaRPr lang="en-IE" sz="2000" dirty="0"/>
          </a:p>
        </p:txBody>
      </p:sp>
      <p:sp>
        <p:nvSpPr>
          <p:cNvPr id="35" name="TextBox 16"/>
          <p:cNvSpPr txBox="1">
            <a:spLocks noChangeArrowheads="1"/>
          </p:cNvSpPr>
          <p:nvPr/>
        </p:nvSpPr>
        <p:spPr bwMode="auto">
          <a:xfrm>
            <a:off x="2337001" y="4187264"/>
            <a:ext cx="3925483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V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2098572" y="3174208"/>
            <a:ext cx="3207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U</a:t>
            </a:r>
            <a:r>
              <a:rPr lang="en-US" sz="2000" baseline="-25000" dirty="0" smtClean="0"/>
              <a:t>TBM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/4) U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(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TBM</a:t>
            </a:r>
            <a:r>
              <a:rPr lang="en-US" sz="2000" dirty="0" smtClean="0"/>
              <a:t>)   </a:t>
            </a:r>
            <a:endParaRPr lang="en-US" sz="2000" dirty="0"/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912320" y="2983838"/>
            <a:ext cx="797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X 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38" name="Left Brace 37"/>
          <p:cNvSpPr/>
          <p:nvPr/>
        </p:nvSpPr>
        <p:spPr>
          <a:xfrm>
            <a:off x="1763688" y="2847581"/>
            <a:ext cx="329619" cy="6617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TextBox 45"/>
          <p:cNvSpPr txBox="1"/>
          <p:nvPr/>
        </p:nvSpPr>
        <p:spPr>
          <a:xfrm>
            <a:off x="6262484" y="3045393"/>
            <a:ext cx="134253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X</a:t>
            </a:r>
            <a:r>
              <a:rPr lang="en-US" sz="2000" dirty="0" smtClean="0"/>
              <a:t>  ~ 0 </a:t>
            </a:r>
            <a:endParaRPr lang="en-IE" sz="2000" dirty="0"/>
          </a:p>
        </p:txBody>
      </p:sp>
      <p:sp>
        <p:nvSpPr>
          <p:cNvPr id="19" name="Left Brace 18"/>
          <p:cNvSpPr/>
          <p:nvPr/>
        </p:nvSpPr>
        <p:spPr>
          <a:xfrm rot="16200000">
            <a:off x="4396391" y="3863252"/>
            <a:ext cx="311781" cy="176002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pic>
        <p:nvPicPr>
          <p:cNvPr id="27" name="Picture 26" descr="capozzi1.png"/>
          <p:cNvPicPr>
            <a:picLocks noChangeAspect="1"/>
          </p:cNvPicPr>
          <p:nvPr/>
        </p:nvPicPr>
        <p:blipFill>
          <a:blip r:embed="rId2" cstate="print"/>
          <a:srcRect l="75249" t="7261" r="3420" b="65345"/>
          <a:stretch>
            <a:fillRect/>
          </a:stretch>
        </p:blipFill>
        <p:spPr>
          <a:xfrm>
            <a:off x="706547" y="2687625"/>
            <a:ext cx="4291601" cy="1959020"/>
          </a:xfrm>
          <a:prstGeom prst="rect">
            <a:avLst/>
          </a:prstGeom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 rot="16200000">
            <a:off x="-193885" y="3260612"/>
            <a:ext cx="104794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33376" y="2783986"/>
            <a:ext cx="0" cy="166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81829" y="4765626"/>
            <a:ext cx="104794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795" y="2616226"/>
            <a:ext cx="685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0.04</a:t>
            </a:r>
          </a:p>
          <a:p>
            <a:endParaRPr lang="en-US" dirty="0" smtClean="0"/>
          </a:p>
          <a:p>
            <a:r>
              <a:rPr lang="en-US" dirty="0" smtClean="0"/>
              <a:t>0.03</a:t>
            </a:r>
          </a:p>
          <a:p>
            <a:endParaRPr lang="en-US" dirty="0" smtClean="0"/>
          </a:p>
          <a:p>
            <a:r>
              <a:rPr lang="en-US" dirty="0" smtClean="0"/>
              <a:t>0.02</a:t>
            </a:r>
          </a:p>
          <a:p>
            <a:endParaRPr lang="en-US" dirty="0" smtClean="0"/>
          </a:p>
          <a:p>
            <a:r>
              <a:rPr lang="en-US" dirty="0" smtClean="0"/>
              <a:t>0.01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905451" y="4494724"/>
            <a:ext cx="41459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0.03     0.04      0.05      0.06    0.07</a:t>
            </a:r>
            <a:endParaRPr lang="en-IE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415149" y="3252353"/>
            <a:ext cx="2398315" cy="779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137" y="3947201"/>
            <a:ext cx="105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global fit</a:t>
            </a:r>
            <a:endParaRPr lang="en-IE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430178" y="3411375"/>
            <a:ext cx="3713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Difference can be due to deviation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l</a:t>
            </a:r>
            <a:r>
              <a:rPr lang="en-US" sz="2000" dirty="0" smtClean="0"/>
              <a:t> from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related to difference of q and l- masses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0178" y="5165736"/>
            <a:ext cx="3369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Renormalization effects </a:t>
            </a:r>
          </a:p>
          <a:p>
            <a:r>
              <a:rPr lang="en-US" sz="2000" dirty="0" smtClean="0"/>
              <a:t>from GUT to low energies</a:t>
            </a:r>
            <a:endParaRPr lang="en-IE" sz="20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475083" y="3147903"/>
            <a:ext cx="2398315" cy="779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311275" y="2884477"/>
            <a:ext cx="113364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for sin</a:t>
            </a:r>
            <a:r>
              <a:rPr lang="en-US" sz="1600" baseline="30000" dirty="0" smtClean="0"/>
              <a:t>2 </a:t>
            </a:r>
            <a:r>
              <a:rPr lang="en-US" sz="1600" dirty="0" err="1" smtClean="0">
                <a:latin typeface="Symbol" pitchFamily="18" charset="2"/>
              </a:rPr>
              <a:t>q</a:t>
            </a:r>
            <a:r>
              <a:rPr lang="en-US" sz="1600" baseline="-25000" dirty="0" err="1" smtClean="0"/>
              <a:t>C</a:t>
            </a:r>
            <a:endParaRPr lang="en-US" sz="1600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097662" y="1763112"/>
            <a:ext cx="40926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r>
              <a:rPr lang="en-US" sz="2000" dirty="0" smtClean="0"/>
              <a:t>=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C </a:t>
            </a:r>
            <a:r>
              <a:rPr lang="en-US" sz="2000" dirty="0" smtClean="0"/>
              <a:t>(1 + O(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))   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580697" y="282222"/>
            <a:ext cx="3817962" cy="6553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Prediction for 1-3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795" y="1212820"/>
            <a:ext cx="296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More general relation: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2348" y="2881525"/>
            <a:ext cx="129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predictions</a:t>
            </a:r>
            <a:endParaRPr lang="en-IE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92324" y="2700165"/>
            <a:ext cx="266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C</a:t>
            </a:r>
            <a:r>
              <a:rPr lang="en-IE" sz="2000" dirty="0" smtClean="0"/>
              <a:t> - </a:t>
            </a:r>
            <a:r>
              <a:rPr lang="en-IE" sz="2000" dirty="0" err="1" smtClean="0"/>
              <a:t>Cabibbo</a:t>
            </a:r>
            <a:r>
              <a:rPr lang="en-IE" sz="2000" dirty="0" smtClean="0"/>
              <a:t> angle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7343" y="149369"/>
            <a:ext cx="3973657" cy="1274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KamLAND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-Zen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1026" name="Picture 2" descr="Image result for kamland 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63" y="1412875"/>
            <a:ext cx="4149725" cy="52205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0223" y="1201479"/>
            <a:ext cx="414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Xenon-loaded liquid </a:t>
            </a:r>
            <a:r>
              <a:rPr lang="en-IE" sz="2000" dirty="0" err="1" smtClean="0"/>
              <a:t>scintillator</a:t>
            </a:r>
            <a:r>
              <a:rPr lang="en-IE" sz="2000" dirty="0" smtClean="0"/>
              <a:t> detector </a:t>
            </a:r>
            <a:r>
              <a:rPr lang="en-IE" sz="2000" dirty="0" err="1" smtClean="0"/>
              <a:t>KamLAND</a:t>
            </a:r>
            <a:r>
              <a:rPr lang="en-IE" sz="2000" dirty="0" smtClean="0"/>
              <a:t>-Zen 800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1487" y="3125972"/>
            <a:ext cx="412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 &gt; 2.0 × 10</a:t>
            </a:r>
            <a:r>
              <a:rPr lang="en-IE" sz="2000" baseline="30000" dirty="0" smtClean="0"/>
              <a:t>26</a:t>
            </a:r>
            <a:r>
              <a:rPr lang="en-IE" sz="2000" dirty="0" smtClean="0"/>
              <a:t> years at a 90% CL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4009" y="3657577"/>
            <a:ext cx="431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 combined fit of the </a:t>
            </a:r>
            <a:r>
              <a:rPr lang="en-IE" sz="2000" dirty="0" err="1" smtClean="0"/>
              <a:t>KamLAND</a:t>
            </a:r>
            <a:r>
              <a:rPr lang="en-IE" sz="2000" dirty="0" smtClean="0"/>
              <a:t>-Zen 400 and 800 data sets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63386" y="4412501"/>
            <a:ext cx="4125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 &gt; 2.3 × 10</a:t>
            </a:r>
            <a:r>
              <a:rPr lang="en-IE" sz="2000" baseline="30000" dirty="0" smtClean="0"/>
              <a:t>26</a:t>
            </a:r>
            <a:r>
              <a:rPr lang="en-IE" sz="2000" dirty="0" smtClean="0"/>
              <a:t> years at a 90% CL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3116" y="5057170"/>
            <a:ext cx="245612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bb</a:t>
            </a:r>
            <a:r>
              <a:rPr lang="en-US" sz="2000" dirty="0" smtClean="0"/>
              <a:t> &lt;</a:t>
            </a:r>
            <a:r>
              <a:rPr lang="en-IE" sz="2000" dirty="0" smtClean="0"/>
              <a:t> 36 - 156 </a:t>
            </a:r>
            <a:r>
              <a:rPr lang="en-IE" sz="2000" dirty="0" err="1" smtClean="0"/>
              <a:t>meV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42114" y="2626244"/>
            <a:ext cx="305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970 </a:t>
            </a:r>
            <a:r>
              <a:rPr lang="en-IE" sz="2000" dirty="0" err="1" smtClean="0"/>
              <a:t>kg⋅year</a:t>
            </a:r>
            <a:r>
              <a:rPr lang="en-IE" sz="2000" dirty="0" smtClean="0"/>
              <a:t> exposure: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9349" y="212638"/>
            <a:ext cx="452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KamLAND</a:t>
            </a:r>
            <a:r>
              <a:rPr lang="en-IE" i="1" dirty="0" smtClean="0">
                <a:solidFill>
                  <a:srgbClr val="FF0000"/>
                </a:solidFill>
              </a:rPr>
              <a:t>-Zen Collaboration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S. Abe et al.  </a:t>
            </a:r>
            <a:r>
              <a:rPr lang="en-IE" i="1" dirty="0" err="1" smtClean="0">
                <a:solidFill>
                  <a:srgbClr val="FF0000"/>
                </a:solidFill>
              </a:rPr>
              <a:t>Phys.Rev.Lett</a:t>
            </a:r>
            <a:r>
              <a:rPr lang="en-IE" i="1" dirty="0" smtClean="0">
                <a:solidFill>
                  <a:srgbClr val="FF0000"/>
                </a:solidFill>
              </a:rPr>
              <a:t>. 130 (2023) 5, 051801  2203.02139 [hep-ex]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-466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901477" y="2286985"/>
            <a:ext cx="4676559" cy="83099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1240978" y="2466049"/>
            <a:ext cx="421186" cy="41365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4807" y="4098047"/>
            <a:ext cx="4099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~</a:t>
            </a:r>
            <a:r>
              <a:rPr lang="en-US" sz="2000" dirty="0" smtClean="0">
                <a:latin typeface="Symbol" pitchFamily="18" charset="2"/>
              </a:rPr>
              <a:t> l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~ 0.046 or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 </a:t>
            </a:r>
            <a:r>
              <a:rPr lang="en-IE" sz="2000" dirty="0" smtClean="0"/>
              <a:t>= 2.6</a:t>
            </a:r>
            <a:r>
              <a:rPr lang="en-IE" sz="2000" baseline="30000" dirty="0" smtClean="0"/>
              <a:t>o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949364" y="4580067"/>
            <a:ext cx="2476953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~ -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+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baseline="-25000" dirty="0" err="1" smtClean="0"/>
              <a:t>CP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997621" y="2466049"/>
            <a:ext cx="340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CP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= - </a:t>
            </a:r>
            <a:r>
              <a:rPr lang="en-US" sz="2400" dirty="0" err="1" smtClean="0"/>
              <a:t>sin</a:t>
            </a:r>
            <a:r>
              <a:rPr lang="en-US" sz="2400" dirty="0" err="1" smtClean="0">
                <a:latin typeface="Symbol" pitchFamily="18" charset="2"/>
              </a:rPr>
              <a:t>d</a:t>
            </a:r>
            <a:r>
              <a:rPr lang="en-US" sz="2400" baseline="-25000" dirty="0" err="1" smtClean="0"/>
              <a:t>CP</a:t>
            </a:r>
            <a:r>
              <a:rPr lang="en-US" sz="2400" baseline="30000" dirty="0" err="1" smtClean="0"/>
              <a:t>q</a:t>
            </a:r>
            <a:r>
              <a:rPr lang="en-US" sz="2400" dirty="0" smtClean="0"/>
              <a:t> cos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7489" y="3228878"/>
            <a:ext cx="46769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379069" y="159495"/>
            <a:ext cx="4047247" cy="1087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Predictions for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d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CP</a:t>
            </a:r>
            <a:r>
              <a:rPr lang="en-US" sz="3600" kern="10" baseline="-25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</a:rPr>
              <a:t>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973" y="5335354"/>
            <a:ext cx="740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Leptonic</a:t>
            </a:r>
            <a:r>
              <a:rPr lang="en-IE" sz="2000" dirty="0" smtClean="0"/>
              <a:t> CP is small because the </a:t>
            </a:r>
            <a:r>
              <a:rPr lang="en-IE" sz="2000" dirty="0" err="1" smtClean="0"/>
              <a:t>leptonic</a:t>
            </a:r>
            <a:r>
              <a:rPr lang="en-IE" sz="2000" dirty="0" smtClean="0"/>
              <a:t> 1-3 mixing is large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357518" y="3218245"/>
            <a:ext cx="77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0.93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516577" y="301745"/>
            <a:ext cx="2558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B. </a:t>
            </a:r>
            <a:r>
              <a:rPr lang="en-IE" i="1" dirty="0" err="1" smtClean="0">
                <a:solidFill>
                  <a:srgbClr val="FF0000"/>
                </a:solidFill>
              </a:rPr>
              <a:t>Dasgupta</a:t>
            </a:r>
            <a:r>
              <a:rPr lang="en-IE" i="1" dirty="0" smtClean="0">
                <a:solidFill>
                  <a:srgbClr val="FF0000"/>
                </a:solidFill>
              </a:rPr>
              <a:t>, A Y.S. ,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N.P. B884 (2014) 357 </a:t>
            </a:r>
            <a:br>
              <a:rPr lang="en-IE" i="1" dirty="0" smtClean="0">
                <a:solidFill>
                  <a:srgbClr val="FF0000"/>
                </a:solidFill>
              </a:rPr>
            </a:br>
            <a:r>
              <a:rPr lang="en-IE" i="1" dirty="0" smtClean="0">
                <a:solidFill>
                  <a:srgbClr val="FF0000"/>
                </a:solidFill>
              </a:rPr>
              <a:t>1404.0272 [hep-ph] 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5684" y="3218245"/>
            <a:ext cx="72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0.75</a:t>
            </a:r>
            <a:endParaRPr lang="en-IE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84" y="2298204"/>
            <a:ext cx="123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baseline="30000" dirty="0" smtClean="0"/>
              <a:t>q </a:t>
            </a:r>
            <a:endParaRPr lang="en-US" sz="2400" dirty="0" smtClean="0"/>
          </a:p>
          <a:p>
            <a:r>
              <a:rPr lang="en-US" sz="2400" dirty="0" smtClean="0"/>
              <a:t>sin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   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72127" y="2754462"/>
            <a:ext cx="960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24979" y="2311820"/>
            <a:ext cx="46769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714346" y="2786361"/>
            <a:ext cx="46769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endParaRPr lang="en-US" sz="2000" dirty="0"/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413853" y="1415968"/>
            <a:ext cx="7401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If U</a:t>
            </a:r>
            <a:r>
              <a:rPr lang="en-US" sz="2000" baseline="-25000" dirty="0" smtClean="0"/>
              <a:t>X </a:t>
            </a:r>
            <a:r>
              <a:rPr lang="en-US" sz="2000" dirty="0" smtClean="0"/>
              <a:t>= U</a:t>
            </a:r>
            <a:r>
              <a:rPr lang="en-US" sz="2000" baseline="-25000" dirty="0" smtClean="0"/>
              <a:t>BM</a:t>
            </a:r>
            <a:r>
              <a:rPr lang="en-US" sz="2000" dirty="0" smtClean="0"/>
              <a:t>, U</a:t>
            </a:r>
            <a:r>
              <a:rPr lang="en-US" sz="2000" baseline="-25000" dirty="0" smtClean="0"/>
              <a:t>TBM </a:t>
            </a:r>
            <a:r>
              <a:rPr lang="en-US" sz="2000" dirty="0" smtClean="0"/>
              <a:t>, then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lept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~ V</a:t>
            </a:r>
            <a:r>
              <a:rPr lang="en-US" sz="2000" baseline="-25000" dirty="0" smtClean="0"/>
              <a:t>CKM</a:t>
            </a:r>
            <a:r>
              <a:rPr lang="en-US" sz="2000" dirty="0" smtClean="0"/>
              <a:t>  can be the only source </a:t>
            </a:r>
          </a:p>
          <a:p>
            <a:r>
              <a:rPr lang="en-US" sz="2000" dirty="0" smtClean="0"/>
              <a:t>of CP violation. Leads to the relation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16436" y="2311820"/>
            <a:ext cx="139066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</a:t>
            </a:r>
            <a:r>
              <a:rPr lang="en-IE" sz="2000" dirty="0" smtClean="0"/>
              <a:t>= sin </a:t>
            </a:r>
            <a:r>
              <a:rPr lang="en-IE" sz="2000" dirty="0" err="1" smtClean="0">
                <a:latin typeface="Symbol" pitchFamily="18" charset="2"/>
              </a:rPr>
              <a:t>q</a:t>
            </a:r>
            <a:r>
              <a:rPr lang="en-IE" sz="2000" baseline="-25000" dirty="0" err="1" smtClean="0"/>
              <a:t>C</a:t>
            </a:r>
            <a:r>
              <a:rPr lang="en-IE" sz="2000" dirty="0" smtClean="0"/>
              <a:t>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83073" y="253058"/>
            <a:ext cx="5286099" cy="674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Experiment: CP-phase is close to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Symbol" pitchFamily="18" charset="2"/>
              </a:rPr>
              <a:t>p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18" y="1788395"/>
            <a:ext cx="15204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Global fits</a:t>
            </a:r>
            <a:endParaRPr lang="en-IE" sz="2000" dirty="0"/>
          </a:p>
        </p:txBody>
      </p:sp>
      <p:sp>
        <p:nvSpPr>
          <p:cNvPr id="21" name="Right Arrow 20"/>
          <p:cNvSpPr/>
          <p:nvPr/>
        </p:nvSpPr>
        <p:spPr>
          <a:xfrm>
            <a:off x="2237029" y="3767497"/>
            <a:ext cx="336331" cy="361511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3103296" y="1865339"/>
            <a:ext cx="23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NuFIT</a:t>
            </a:r>
            <a:r>
              <a:rPr lang="en-IE" i="1" dirty="0" smtClean="0">
                <a:solidFill>
                  <a:srgbClr val="FF0000"/>
                </a:solidFill>
              </a:rPr>
              <a:t> 5.2 (2022),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www.nu-fit.org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1015" y="1038699"/>
            <a:ext cx="424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NOvA</a:t>
            </a:r>
            <a:r>
              <a:rPr lang="en-IE" sz="2000" dirty="0" smtClean="0"/>
              <a:t>: 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baseline="-25000" dirty="0" err="1" smtClean="0"/>
              <a:t>CP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= 0.82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p,</a:t>
            </a:r>
            <a:r>
              <a:rPr lang="en-IE" sz="2000" dirty="0" smtClean="0"/>
              <a:t> T2K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baseline="-25000" dirty="0" err="1" smtClean="0"/>
              <a:t>CP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= 1.5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IE" sz="2000" dirty="0" smtClean="0"/>
              <a:t>  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35934" y="1038699"/>
            <a:ext cx="297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NOvA-T2K  2</a:t>
            </a:r>
            <a:r>
              <a:rPr lang="en-IE" sz="2000" dirty="0" smtClean="0">
                <a:latin typeface="Symbol" pitchFamily="18" charset="2"/>
              </a:rPr>
              <a:t>s</a:t>
            </a:r>
            <a:r>
              <a:rPr lang="en-IE" sz="2000" dirty="0" smtClean="0"/>
              <a:t> tension</a:t>
            </a:r>
            <a:endParaRPr lang="en-IE" sz="2000" dirty="0"/>
          </a:p>
        </p:txBody>
      </p:sp>
      <p:pic>
        <p:nvPicPr>
          <p:cNvPr id="24" name="Picture 23" descr="nufit222d.jpg"/>
          <p:cNvPicPr>
            <a:picLocks noChangeAspect="1"/>
          </p:cNvPicPr>
          <p:nvPr/>
        </p:nvPicPr>
        <p:blipFill>
          <a:blip r:embed="rId2" cstate="print"/>
          <a:srcRect t="33145" r="45318" b="30383"/>
          <a:stretch>
            <a:fillRect/>
          </a:stretch>
        </p:blipFill>
        <p:spPr>
          <a:xfrm>
            <a:off x="2926158" y="2724924"/>
            <a:ext cx="2524134" cy="281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5299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77656" y="1788607"/>
            <a:ext cx="3150282" cy="43207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877430" y="1808703"/>
            <a:ext cx="2549055" cy="34164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1121261" y="1838847"/>
            <a:ext cx="2044966" cy="25924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1371563" y="1868991"/>
            <a:ext cx="1562553" cy="18187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1527354" y="2420108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SM + </a:t>
            </a:r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/>
              <a:t>R</a:t>
            </a:r>
            <a:r>
              <a:rPr lang="en-IE" sz="2400" dirty="0" smtClean="0"/>
              <a:t>    </a:t>
            </a:r>
            <a:endParaRPr lang="en-I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9185" y="3768133"/>
            <a:ext cx="8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L-R</a:t>
            </a:r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40515" y="4531802"/>
            <a:ext cx="803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P-S</a:t>
            </a:r>
            <a:endParaRPr lang="en-IE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0227" y="5456256"/>
            <a:ext cx="105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GUT</a:t>
            </a:r>
            <a:endParaRPr lang="en-IE" sz="2400" dirty="0"/>
          </a:p>
        </p:txBody>
      </p:sp>
      <p:sp>
        <p:nvSpPr>
          <p:cNvPr id="16" name="Freeform 15"/>
          <p:cNvSpPr/>
          <p:nvPr/>
        </p:nvSpPr>
        <p:spPr>
          <a:xfrm>
            <a:off x="4712564" y="1678064"/>
            <a:ext cx="4260500" cy="4431334"/>
          </a:xfrm>
          <a:custGeom>
            <a:avLst/>
            <a:gdLst>
              <a:gd name="connsiteX0" fmla="*/ 241161 w 3627455"/>
              <a:gd name="connsiteY0" fmla="*/ 1457011 h 4350936"/>
              <a:gd name="connsiteX1" fmla="*/ 170822 w 3627455"/>
              <a:gd name="connsiteY1" fmla="*/ 472273 h 4350936"/>
              <a:gd name="connsiteX2" fmla="*/ 974691 w 3627455"/>
              <a:gd name="connsiteY2" fmla="*/ 773723 h 4350936"/>
              <a:gd name="connsiteX3" fmla="*/ 1848897 w 3627455"/>
              <a:gd name="connsiteY3" fmla="*/ 0 h 4350936"/>
              <a:gd name="connsiteX4" fmla="*/ 3074796 w 3627455"/>
              <a:gd name="connsiteY4" fmla="*/ 1095271 h 4350936"/>
              <a:gd name="connsiteX5" fmla="*/ 3627455 w 3627455"/>
              <a:gd name="connsiteY5" fmla="*/ 1045029 h 4350936"/>
              <a:gd name="connsiteX6" fmla="*/ 2773346 w 3627455"/>
              <a:gd name="connsiteY6" fmla="*/ 2642717 h 4350936"/>
              <a:gd name="connsiteX7" fmla="*/ 2632669 w 3627455"/>
              <a:gd name="connsiteY7" fmla="*/ 2250831 h 4350936"/>
              <a:gd name="connsiteX8" fmla="*/ 2642717 w 3627455"/>
              <a:gd name="connsiteY8" fmla="*/ 3798277 h 4350936"/>
              <a:gd name="connsiteX9" fmla="*/ 2642717 w 3627455"/>
              <a:gd name="connsiteY9" fmla="*/ 3798277 h 4350936"/>
              <a:gd name="connsiteX10" fmla="*/ 2059913 w 3627455"/>
              <a:gd name="connsiteY10" fmla="*/ 3537020 h 4350936"/>
              <a:gd name="connsiteX11" fmla="*/ 753627 w 3627455"/>
              <a:gd name="connsiteY11" fmla="*/ 4350936 h 4350936"/>
              <a:gd name="connsiteX12" fmla="*/ 140677 w 3627455"/>
              <a:gd name="connsiteY12" fmla="*/ 3466681 h 4350936"/>
              <a:gd name="connsiteX13" fmla="*/ 602902 w 3627455"/>
              <a:gd name="connsiteY13" fmla="*/ 3014506 h 4350936"/>
              <a:gd name="connsiteX14" fmla="*/ 0 w 3627455"/>
              <a:gd name="connsiteY14" fmla="*/ 1657978 h 4350936"/>
              <a:gd name="connsiteX15" fmla="*/ 241161 w 3627455"/>
              <a:gd name="connsiteY15" fmla="*/ 1457011 h 435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27455" h="4350936">
                <a:moveTo>
                  <a:pt x="241161" y="1457011"/>
                </a:moveTo>
                <a:lnTo>
                  <a:pt x="170822" y="472273"/>
                </a:lnTo>
                <a:lnTo>
                  <a:pt x="974691" y="773723"/>
                </a:lnTo>
                <a:lnTo>
                  <a:pt x="1848897" y="0"/>
                </a:lnTo>
                <a:lnTo>
                  <a:pt x="3074796" y="1095271"/>
                </a:lnTo>
                <a:lnTo>
                  <a:pt x="3627455" y="1045029"/>
                </a:lnTo>
                <a:lnTo>
                  <a:pt x="2773346" y="2642717"/>
                </a:lnTo>
                <a:lnTo>
                  <a:pt x="2632669" y="2250831"/>
                </a:lnTo>
                <a:cubicBezTo>
                  <a:pt x="2636018" y="2766646"/>
                  <a:pt x="2639368" y="3282462"/>
                  <a:pt x="2642717" y="3798277"/>
                </a:cubicBezTo>
                <a:lnTo>
                  <a:pt x="2642717" y="3798277"/>
                </a:lnTo>
                <a:lnTo>
                  <a:pt x="2059913" y="3537020"/>
                </a:lnTo>
                <a:lnTo>
                  <a:pt x="753627" y="4350936"/>
                </a:lnTo>
                <a:lnTo>
                  <a:pt x="140677" y="3466681"/>
                </a:lnTo>
                <a:lnTo>
                  <a:pt x="602902" y="3014506"/>
                </a:lnTo>
                <a:lnTo>
                  <a:pt x="0" y="1657978"/>
                </a:lnTo>
                <a:lnTo>
                  <a:pt x="241161" y="1457011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6224852" y="2272527"/>
            <a:ext cx="135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bg1"/>
                </a:solidFill>
              </a:rPr>
              <a:t>Dark sector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8" name="Block Arc 17"/>
          <p:cNvSpPr/>
          <p:nvPr/>
        </p:nvSpPr>
        <p:spPr>
          <a:xfrm>
            <a:off x="3873642" y="2059350"/>
            <a:ext cx="572752" cy="1869008"/>
          </a:xfrm>
          <a:prstGeom prst="blockArc">
            <a:avLst>
              <a:gd name="adj1" fmla="val 10800000"/>
              <a:gd name="adj2" fmla="val 3311821"/>
              <a:gd name="adj3" fmla="val 19610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1434" y="3698376"/>
            <a:ext cx="126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</a:t>
            </a:r>
          </a:p>
          <a:p>
            <a:r>
              <a:rPr lang="en-IE" sz="2000" dirty="0" smtClean="0"/>
              <a:t>portal</a:t>
            </a:r>
            <a:endParaRPr lang="en-IE" sz="2000" dirty="0"/>
          </a:p>
        </p:txBody>
      </p:sp>
      <p:sp>
        <p:nvSpPr>
          <p:cNvPr id="25" name="Right Arrow 24"/>
          <p:cNvSpPr/>
          <p:nvPr/>
        </p:nvSpPr>
        <p:spPr>
          <a:xfrm>
            <a:off x="4436346" y="2420108"/>
            <a:ext cx="492358" cy="5124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Right Arrow 25"/>
          <p:cNvSpPr/>
          <p:nvPr/>
        </p:nvSpPr>
        <p:spPr>
          <a:xfrm rot="10800000">
            <a:off x="2833629" y="2420107"/>
            <a:ext cx="1482131" cy="5124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5676016" y="4166000"/>
            <a:ext cx="130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bg1"/>
                </a:solidFill>
              </a:rPr>
              <a:t>Sterile</a:t>
            </a:r>
          </a:p>
          <a:p>
            <a:r>
              <a:rPr lang="en-IE" sz="2000" dirty="0" smtClean="0">
                <a:solidFill>
                  <a:schemeClr val="bg1"/>
                </a:solidFill>
              </a:rPr>
              <a:t>neutrinos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1630" y="3444967"/>
            <a:ext cx="25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Singlets</a:t>
            </a:r>
            <a:r>
              <a:rPr lang="en-IE" sz="2000" dirty="0" smtClean="0">
                <a:solidFill>
                  <a:schemeClr val="bg1"/>
                </a:solidFill>
              </a:rPr>
              <a:t> (fermions, bosons)  of  GUT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0659" y="5673133"/>
            <a:ext cx="28828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Origins  of smallness of neutrino mass and large (maximal mixing)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6920" y="4884519"/>
            <a:ext cx="167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solidFill>
                  <a:schemeClr val="bg1"/>
                </a:solidFill>
              </a:rPr>
              <a:t>Axions</a:t>
            </a:r>
            <a:r>
              <a:rPr lang="en-IE" sz="2000" dirty="0" smtClean="0">
                <a:solidFill>
                  <a:schemeClr val="bg1"/>
                </a:solidFill>
              </a:rPr>
              <a:t>, </a:t>
            </a:r>
            <a:r>
              <a:rPr lang="en-IE" sz="2000" dirty="0" err="1" smtClean="0">
                <a:solidFill>
                  <a:schemeClr val="bg1"/>
                </a:solidFill>
              </a:rPr>
              <a:t>Majorons</a:t>
            </a:r>
            <a:r>
              <a:rPr lang="en-IE" sz="2000" dirty="0" smtClean="0">
                <a:solidFill>
                  <a:schemeClr val="bg1"/>
                </a:solidFill>
              </a:rPr>
              <a:t>,     DM</a:t>
            </a:r>
            <a:endParaRPr lang="en-IE" sz="2000" dirty="0">
              <a:solidFill>
                <a:schemeClr val="bg1"/>
              </a:solidFill>
            </a:endParaRPr>
          </a:p>
        </p:txBody>
      </p: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3166227" y="372140"/>
            <a:ext cx="2213829" cy="867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Setup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3604" y="-1588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225725" y="2818062"/>
            <a:ext cx="3454323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Common sector for quarks </a:t>
            </a:r>
          </a:p>
          <a:p>
            <a:r>
              <a:rPr lang="en-US" sz="2000" dirty="0" smtClean="0"/>
              <a:t>and leptons. Implies </a:t>
            </a:r>
          </a:p>
        </p:txBody>
      </p:sp>
      <p:sp>
        <p:nvSpPr>
          <p:cNvPr id="14352" name="Right Arrow 20"/>
          <p:cNvSpPr>
            <a:spLocks noChangeArrowheads="1"/>
          </p:cNvSpPr>
          <p:nvPr/>
        </p:nvSpPr>
        <p:spPr bwMode="auto">
          <a:xfrm rot="18737677">
            <a:off x="3409725" y="2140127"/>
            <a:ext cx="471487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ight Arrow 21"/>
          <p:cNvSpPr>
            <a:spLocks noChangeArrowheads="1"/>
          </p:cNvSpPr>
          <p:nvPr/>
        </p:nvSpPr>
        <p:spPr bwMode="auto">
          <a:xfrm rot="14073693">
            <a:off x="5109022" y="2135942"/>
            <a:ext cx="471488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50011" y="4458302"/>
            <a:ext cx="312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have special symmetries  which lead </a:t>
            </a:r>
          </a:p>
          <a:p>
            <a:r>
              <a:rPr lang="en-US" sz="2000" dirty="0" smtClean="0"/>
              <a:t>to BM or TBM mixing</a:t>
            </a:r>
            <a:endParaRPr lang="en-IE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937518" y="2727657"/>
            <a:ext cx="405762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dark sector coupled </a:t>
            </a:r>
          </a:p>
          <a:p>
            <a:r>
              <a:rPr lang="en-US" sz="2000" dirty="0" smtClean="0"/>
              <a:t>to neutrinos.  Responsible  for large neutrino mixing </a:t>
            </a:r>
          </a:p>
          <a:p>
            <a:r>
              <a:rPr lang="en-US" sz="2000" dirty="0" smtClean="0"/>
              <a:t>smallness of neutrino mass </a:t>
            </a:r>
            <a:endParaRPr lang="en-US" sz="2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719515" y="1412875"/>
            <a:ext cx="3930855" cy="646331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U</a:t>
            </a:r>
            <a:r>
              <a:rPr lang="en-US" sz="3600" baseline="-25000" dirty="0" smtClean="0"/>
              <a:t>PMNS</a:t>
            </a:r>
            <a:r>
              <a:rPr lang="en-US" sz="3600" baseline="30000" dirty="0" smtClean="0"/>
              <a:t>  </a:t>
            </a:r>
            <a:r>
              <a:rPr lang="en-US" sz="3600" dirty="0" smtClean="0"/>
              <a:t>~ V</a:t>
            </a:r>
            <a:r>
              <a:rPr lang="en-US" sz="3600" baseline="-25000" dirty="0" smtClean="0"/>
              <a:t>CKM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U</a:t>
            </a:r>
            <a:r>
              <a:rPr lang="en-US" sz="3600" baseline="-25000" dirty="0" smtClean="0"/>
              <a:t>X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989" y="4562070"/>
            <a:ext cx="31306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Q - L unification,  GUT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588" y="3692645"/>
            <a:ext cx="13024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~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</a:t>
            </a:r>
            <a:endParaRPr lang="en-I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2220" y="3681494"/>
            <a:ext cx="15378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30000" dirty="0" err="1" smtClean="0"/>
              <a:t>D</a:t>
            </a:r>
            <a:r>
              <a:rPr lang="en-US" sz="2400" baseline="-25000" dirty="0" err="1" smtClean="0">
                <a:latin typeface="Symbol" pitchFamily="18" charset="2"/>
              </a:rPr>
              <a:t>n</a:t>
            </a:r>
            <a:r>
              <a:rPr lang="en-US" sz="2400" dirty="0" smtClean="0"/>
              <a:t> ~ m</a:t>
            </a:r>
            <a:r>
              <a:rPr lang="en-US" sz="2400" baseline="-25000" dirty="0" smtClean="0"/>
              <a:t>u</a:t>
            </a:r>
            <a:r>
              <a:rPr lang="en-US" sz="2400" baseline="-25000" dirty="0" smtClean="0">
                <a:latin typeface="Symbol" pitchFamily="18" charset="2"/>
              </a:rPr>
              <a:t>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      </a:t>
            </a:r>
            <a:endParaRPr lang="en-IE" sz="2400" dirty="0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333418" y="5086006"/>
            <a:ext cx="40116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CKM physics, hierarchy, </a:t>
            </a:r>
          </a:p>
          <a:p>
            <a:r>
              <a:rPr lang="en-US" sz="2000" dirty="0" smtClean="0"/>
              <a:t>of masses and mixings  </a:t>
            </a:r>
            <a:r>
              <a:rPr lang="en-US" sz="2000" dirty="0" err="1" smtClean="0"/>
              <a:t>Froggatt</a:t>
            </a:r>
            <a:r>
              <a:rPr lang="en-US" sz="2000" dirty="0" smtClean="0"/>
              <a:t>-Nielsen (?), relations between masses and mixing </a:t>
            </a:r>
          </a:p>
        </p:txBody>
      </p: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520257" y="233909"/>
            <a:ext cx="4980787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U</a:t>
            </a:r>
            <a:r>
              <a:rPr lang="en-US" sz="3600" kern="10" baseline="-2500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x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 from the dark sector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 rot="231010">
            <a:off x="4110038" y="2817813"/>
            <a:ext cx="4645025" cy="3686175"/>
          </a:xfrm>
          <a:custGeom>
            <a:avLst/>
            <a:gdLst>
              <a:gd name="T0" fmla="*/ 2147483647 w 2926"/>
              <a:gd name="T1" fmla="*/ 2147483647 h 2322"/>
              <a:gd name="T2" fmla="*/ 2147483647 w 2926"/>
              <a:gd name="T3" fmla="*/ 2147483647 h 2322"/>
              <a:gd name="T4" fmla="*/ 2147483647 w 2926"/>
              <a:gd name="T5" fmla="*/ 2147483647 h 2322"/>
              <a:gd name="T6" fmla="*/ 0 w 2926"/>
              <a:gd name="T7" fmla="*/ 2147483647 h 2322"/>
              <a:gd name="T8" fmla="*/ 2147483647 w 2926"/>
              <a:gd name="T9" fmla="*/ 2147483647 h 2322"/>
              <a:gd name="T10" fmla="*/ 2147483647 w 2926"/>
              <a:gd name="T11" fmla="*/ 2147483647 h 2322"/>
              <a:gd name="T12" fmla="*/ 2147483647 w 2926"/>
              <a:gd name="T13" fmla="*/ 2147483647 h 2322"/>
              <a:gd name="T14" fmla="*/ 2147483647 w 2926"/>
              <a:gd name="T15" fmla="*/ 2147483647 h 2322"/>
              <a:gd name="T16" fmla="*/ 2147483647 w 2926"/>
              <a:gd name="T17" fmla="*/ 2147483647 h 2322"/>
              <a:gd name="T18" fmla="*/ 2147483647 w 2926"/>
              <a:gd name="T19" fmla="*/ 2147483647 h 2322"/>
              <a:gd name="T20" fmla="*/ 2147483647 w 2926"/>
              <a:gd name="T21" fmla="*/ 2147483647 h 2322"/>
              <a:gd name="T22" fmla="*/ 2147483647 w 2926"/>
              <a:gd name="T23" fmla="*/ 2147483647 h 2322"/>
              <a:gd name="T24" fmla="*/ 2147483647 w 2926"/>
              <a:gd name="T25" fmla="*/ 2147483647 h 2322"/>
              <a:gd name="T26" fmla="*/ 2147483647 w 2926"/>
              <a:gd name="T27" fmla="*/ 0 h 2322"/>
              <a:gd name="T28" fmla="*/ 2147483647 w 2926"/>
              <a:gd name="T29" fmla="*/ 2147483647 h 2322"/>
              <a:gd name="T30" fmla="*/ 2147483647 w 2926"/>
              <a:gd name="T31" fmla="*/ 2147483647 h 2322"/>
              <a:gd name="T32" fmla="*/ 2147483647 w 2926"/>
              <a:gd name="T33" fmla="*/ 2147483647 h 23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26"/>
              <a:gd name="T52" fmla="*/ 0 h 2322"/>
              <a:gd name="T53" fmla="*/ 2926 w 2926"/>
              <a:gd name="T54" fmla="*/ 2322 h 23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26" h="2322">
                <a:moveTo>
                  <a:pt x="860" y="421"/>
                </a:moveTo>
                <a:lnTo>
                  <a:pt x="247" y="777"/>
                </a:lnTo>
                <a:lnTo>
                  <a:pt x="540" y="987"/>
                </a:lnTo>
                <a:lnTo>
                  <a:pt x="0" y="1189"/>
                </a:lnTo>
                <a:lnTo>
                  <a:pt x="631" y="2121"/>
                </a:lnTo>
                <a:lnTo>
                  <a:pt x="256" y="2322"/>
                </a:lnTo>
                <a:lnTo>
                  <a:pt x="1930" y="2304"/>
                </a:lnTo>
                <a:lnTo>
                  <a:pt x="1957" y="1966"/>
                </a:lnTo>
                <a:lnTo>
                  <a:pt x="2908" y="2021"/>
                </a:lnTo>
                <a:lnTo>
                  <a:pt x="2496" y="1499"/>
                </a:lnTo>
                <a:lnTo>
                  <a:pt x="2926" y="923"/>
                </a:lnTo>
                <a:lnTo>
                  <a:pt x="2524" y="695"/>
                </a:lnTo>
                <a:lnTo>
                  <a:pt x="2780" y="146"/>
                </a:lnTo>
                <a:lnTo>
                  <a:pt x="1811" y="0"/>
                </a:lnTo>
                <a:lnTo>
                  <a:pt x="1518" y="247"/>
                </a:lnTo>
                <a:lnTo>
                  <a:pt x="1500" y="567"/>
                </a:lnTo>
                <a:lnTo>
                  <a:pt x="860" y="42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2438400"/>
            <a:ext cx="51816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85775" y="643467"/>
            <a:ext cx="4826000" cy="8277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SO(10) GUT + ...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2590800"/>
            <a:ext cx="21336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</a:t>
            </a:r>
            <a:r>
              <a:rPr lang="en-US" sz="2400" baseline="-25000"/>
              <a:t>r</a:t>
            </a:r>
            <a:r>
              <a:rPr lang="en-US" sz="2400"/>
              <a:t> ,  u</a:t>
            </a:r>
            <a:r>
              <a:rPr lang="en-US" sz="2400" baseline="-25000"/>
              <a:t>b </a:t>
            </a:r>
            <a:r>
              <a:rPr lang="en-US" sz="2400"/>
              <a:t>,  u</a:t>
            </a:r>
            <a:r>
              <a:rPr lang="en-US" sz="2400" baseline="-25000"/>
              <a:t>j</a:t>
            </a:r>
            <a:r>
              <a:rPr lang="en-US" sz="2400"/>
              <a:t> , 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/>
              <a:t>  </a:t>
            </a:r>
          </a:p>
          <a:p>
            <a:r>
              <a:rPr lang="en-US" sz="2400"/>
              <a:t>d</a:t>
            </a:r>
            <a:r>
              <a:rPr lang="en-US" sz="2400" baseline="-25000"/>
              <a:t>r</a:t>
            </a:r>
            <a:r>
              <a:rPr lang="en-US" sz="2400"/>
              <a:t> ,  d</a:t>
            </a:r>
            <a:r>
              <a:rPr lang="en-US" sz="2400" baseline="-25000"/>
              <a:t>b </a:t>
            </a:r>
            <a:r>
              <a:rPr lang="en-US" sz="2400"/>
              <a:t>, d</a:t>
            </a:r>
            <a:r>
              <a:rPr lang="en-US" sz="2400" baseline="-25000"/>
              <a:t>j </a:t>
            </a:r>
            <a:r>
              <a:rPr lang="en-US" sz="2400"/>
              <a:t>,  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038600" y="2590800"/>
            <a:ext cx="2438400" cy="8223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</a:t>
            </a:r>
            <a:r>
              <a:rPr lang="en-US" sz="2400" baseline="-25000"/>
              <a:t>r</a:t>
            </a:r>
            <a:r>
              <a:rPr lang="en-US" sz="2400" baseline="30000"/>
              <a:t>c</a:t>
            </a:r>
            <a:r>
              <a:rPr lang="en-US" sz="2400"/>
              <a:t>,  u</a:t>
            </a:r>
            <a:r>
              <a:rPr lang="en-US" sz="2400" baseline="-25000"/>
              <a:t>b</a:t>
            </a:r>
            <a:r>
              <a:rPr lang="en-US" sz="2400" baseline="30000"/>
              <a:t>c</a:t>
            </a:r>
            <a:r>
              <a:rPr lang="en-US" sz="2400"/>
              <a:t>,  u</a:t>
            </a:r>
            <a:r>
              <a:rPr lang="en-US" sz="2400" baseline="-25000"/>
              <a:t>j</a:t>
            </a:r>
            <a:r>
              <a:rPr lang="en-US" sz="2400" baseline="30000"/>
              <a:t>c</a:t>
            </a:r>
            <a:r>
              <a:rPr lang="en-US" sz="2400"/>
              <a:t>,  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30000"/>
              <a:t>c</a:t>
            </a:r>
            <a:endParaRPr lang="en-US" sz="2400"/>
          </a:p>
          <a:p>
            <a:r>
              <a:rPr lang="en-US" sz="2400"/>
              <a:t>d</a:t>
            </a:r>
            <a:r>
              <a:rPr lang="en-US" sz="2400" baseline="-25000"/>
              <a:t>r</a:t>
            </a:r>
            <a:r>
              <a:rPr lang="en-US" sz="2400" baseline="30000"/>
              <a:t>c</a:t>
            </a:r>
            <a:r>
              <a:rPr lang="en-US" sz="2400"/>
              <a:t>,  d</a:t>
            </a:r>
            <a:r>
              <a:rPr lang="en-US" sz="2400" baseline="-25000"/>
              <a:t>b</a:t>
            </a:r>
            <a:r>
              <a:rPr lang="en-US" sz="2400" baseline="30000"/>
              <a:t>c</a:t>
            </a:r>
            <a:r>
              <a:rPr lang="en-US" sz="2400"/>
              <a:t>,  d</a:t>
            </a:r>
            <a:r>
              <a:rPr lang="en-US" sz="2400" baseline="-25000"/>
              <a:t>j</a:t>
            </a:r>
            <a:r>
              <a:rPr lang="en-US" sz="2400" baseline="30000"/>
              <a:t>c</a:t>
            </a:r>
            <a:r>
              <a:rPr lang="en-US" sz="2400"/>
              <a:t>,  e</a:t>
            </a:r>
            <a:r>
              <a:rPr lang="en-US" sz="2400" baseline="30000"/>
              <a:t>c</a:t>
            </a:r>
            <a:endParaRPr lang="en-US" sz="2400"/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685800" y="2667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16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781800" y="2133600"/>
            <a:ext cx="164500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 dirty="0"/>
              <a:t>RH-neutrino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2195119">
            <a:off x="6553200" y="22860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18100" y="46132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226050" y="41576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22900" y="49180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215188" y="44608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800725" y="39798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424613" y="3973513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19713" y="38147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57700" y="4462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640513" y="35401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192838" y="475138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8938" y="4708885"/>
            <a:ext cx="40286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 Enhance mixing</a:t>
            </a:r>
          </a:p>
          <a:p>
            <a:pPr>
              <a:buFontTx/>
              <a:buChar char="-"/>
            </a:pPr>
            <a:r>
              <a:rPr lang="en-US" sz="2000" dirty="0"/>
              <a:t> Produce zero order mixing</a:t>
            </a:r>
          </a:p>
          <a:p>
            <a:r>
              <a:rPr lang="en-US" sz="2000" dirty="0"/>
              <a:t>- Screen Dirac mass </a:t>
            </a:r>
            <a:r>
              <a:rPr lang="en-US" sz="2000" dirty="0" smtClean="0"/>
              <a:t>hierarchies</a:t>
            </a:r>
            <a:endParaRPr lang="en-US" sz="2000" dirty="0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92913" y="36925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945313" y="38449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750050" y="505618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612063" y="42672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127875" y="305435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815263" y="34972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284913" y="58848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610100" y="46148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05363" y="440531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599363" y="52959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5721350" y="5478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873750" y="56308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634038" y="57102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170613" y="518795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672263" y="551338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213350" y="59293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708900" y="4956175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6064250" y="59356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4733925" y="53324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86474" name="Line 42"/>
          <p:cNvSpPr>
            <a:spLocks noChangeShapeType="1"/>
          </p:cNvSpPr>
          <p:nvPr/>
        </p:nvSpPr>
        <p:spPr bwMode="auto">
          <a:xfrm flipH="1" flipV="1">
            <a:off x="6234113" y="2917825"/>
            <a:ext cx="892175" cy="2873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75" name="Line 43"/>
          <p:cNvSpPr>
            <a:spLocks noChangeShapeType="1"/>
          </p:cNvSpPr>
          <p:nvPr/>
        </p:nvSpPr>
        <p:spPr bwMode="auto">
          <a:xfrm flipH="1">
            <a:off x="5930900" y="4335463"/>
            <a:ext cx="26988" cy="1193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6" name="Line 44"/>
          <p:cNvSpPr>
            <a:spLocks noChangeShapeType="1"/>
          </p:cNvSpPr>
          <p:nvPr/>
        </p:nvSpPr>
        <p:spPr bwMode="auto">
          <a:xfrm>
            <a:off x="6799263" y="3957638"/>
            <a:ext cx="119062" cy="11064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7" name="Line 45"/>
          <p:cNvSpPr>
            <a:spLocks noChangeShapeType="1"/>
          </p:cNvSpPr>
          <p:nvPr/>
        </p:nvSpPr>
        <p:spPr bwMode="auto">
          <a:xfrm>
            <a:off x="7459663" y="3414713"/>
            <a:ext cx="466725" cy="2635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8" name="Line 46"/>
          <p:cNvSpPr>
            <a:spLocks noChangeShapeType="1"/>
          </p:cNvSpPr>
          <p:nvPr/>
        </p:nvSpPr>
        <p:spPr bwMode="auto">
          <a:xfrm flipV="1">
            <a:off x="5718175" y="2986088"/>
            <a:ext cx="393700" cy="9175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79" name="Line 47"/>
          <p:cNvSpPr>
            <a:spLocks noChangeShapeType="1"/>
          </p:cNvSpPr>
          <p:nvPr/>
        </p:nvSpPr>
        <p:spPr bwMode="auto">
          <a:xfrm flipH="1" flipV="1">
            <a:off x="3700463" y="2898775"/>
            <a:ext cx="1670050" cy="13843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80" name="Line 48"/>
          <p:cNvSpPr>
            <a:spLocks noChangeShapeType="1"/>
          </p:cNvSpPr>
          <p:nvPr/>
        </p:nvSpPr>
        <p:spPr bwMode="auto">
          <a:xfrm flipV="1">
            <a:off x="7032625" y="5097463"/>
            <a:ext cx="762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1" name="Line 49"/>
          <p:cNvSpPr>
            <a:spLocks noChangeShapeType="1"/>
          </p:cNvSpPr>
          <p:nvPr/>
        </p:nvSpPr>
        <p:spPr bwMode="auto">
          <a:xfrm flipV="1">
            <a:off x="7061200" y="4603750"/>
            <a:ext cx="762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2" name="Line 50"/>
          <p:cNvSpPr>
            <a:spLocks noChangeShapeType="1"/>
          </p:cNvSpPr>
          <p:nvPr/>
        </p:nvSpPr>
        <p:spPr bwMode="auto">
          <a:xfrm>
            <a:off x="7292975" y="4124325"/>
            <a:ext cx="471488" cy="2476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3" name="Line 51"/>
          <p:cNvSpPr>
            <a:spLocks noChangeShapeType="1"/>
          </p:cNvSpPr>
          <p:nvPr/>
        </p:nvSpPr>
        <p:spPr bwMode="auto">
          <a:xfrm flipV="1">
            <a:off x="4970463" y="4822825"/>
            <a:ext cx="36512" cy="5651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7158038" y="6172200"/>
            <a:ext cx="169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Hidden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8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8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8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8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8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8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8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8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8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8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74" grpId="0" animBg="1"/>
      <p:bldP spid="786475" grpId="0" animBg="1"/>
      <p:bldP spid="786476" grpId="0" animBg="1"/>
      <p:bldP spid="786477" grpId="0" animBg="1"/>
      <p:bldP spid="786478" grpId="0" animBg="1"/>
      <p:bldP spid="786479" grpId="0" animBg="1"/>
      <p:bldP spid="786480" grpId="0" animBg="1"/>
      <p:bldP spid="786481" grpId="0" animBg="1"/>
      <p:bldP spid="786482" grpId="0" animBg="1"/>
      <p:bldP spid="7864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963521" y="2005716"/>
            <a:ext cx="2698587" cy="34567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50925" y="2005716"/>
            <a:ext cx="3842381" cy="34567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1" name="WordArt 7"/>
          <p:cNvSpPr>
            <a:spLocks noChangeArrowheads="1" noChangeShapeType="1" noTextEdit="1"/>
          </p:cNvSpPr>
          <p:nvPr/>
        </p:nvSpPr>
        <p:spPr bwMode="auto">
          <a:xfrm>
            <a:off x="667230" y="417688"/>
            <a:ext cx="6994877" cy="702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GUT/Planck realization of flavor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572331" y="3894518"/>
            <a:ext cx="1022436" cy="9481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186" y="4029152"/>
            <a:ext cx="873574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</a:t>
            </a:r>
            <a:r>
              <a:rPr lang="en-US" sz="3600" baseline="-25000" dirty="0" smtClean="0"/>
              <a:t>f</a:t>
            </a:r>
            <a:endParaRPr lang="en-US" sz="3600" dirty="0"/>
          </a:p>
        </p:txBody>
      </p:sp>
      <p:sp>
        <p:nvSpPr>
          <p:cNvPr id="32" name="Oval 31"/>
          <p:cNvSpPr/>
          <p:nvPr/>
        </p:nvSpPr>
        <p:spPr bwMode="auto">
          <a:xfrm>
            <a:off x="1140916" y="4029152"/>
            <a:ext cx="690563" cy="65781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0916" y="4090708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 bwMode="auto">
          <a:xfrm>
            <a:off x="5738594" y="3861925"/>
            <a:ext cx="997315" cy="98078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7" name="Straight Connector 36"/>
          <p:cNvCxnSpPr>
            <a:stCxn id="28" idx="3"/>
            <a:endCxn id="33" idx="1"/>
          </p:cNvCxnSpPr>
          <p:nvPr/>
        </p:nvCxnSpPr>
        <p:spPr bwMode="auto">
          <a:xfrm>
            <a:off x="3159760" y="4352318"/>
            <a:ext cx="21475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3749496" y="4048748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76" y="4090708"/>
            <a:ext cx="7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307273" y="4029152"/>
            <a:ext cx="703445" cy="646331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</a:t>
            </a:r>
            <a:r>
              <a:rPr lang="en-US" sz="3600" baseline="-25000" dirty="0" err="1" smtClean="0"/>
              <a:t>f</a:t>
            </a: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6475274" y="4029152"/>
            <a:ext cx="690563" cy="626735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6394" y="4029152"/>
            <a:ext cx="63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-25000" dirty="0" smtClean="0"/>
              <a:t>H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4709306" y="2187247"/>
            <a:ext cx="545501" cy="52322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2800" baseline="-25000" dirty="0" err="1" smtClean="0"/>
              <a:t>f</a:t>
            </a:r>
            <a:r>
              <a:rPr lang="en-US" sz="2800" dirty="0" smtClean="0">
                <a:latin typeface="Symbol" pitchFamily="18" charset="2"/>
              </a:rPr>
              <a:t> </a:t>
            </a:r>
            <a:endParaRPr lang="en-IE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5746757" y="2943857"/>
            <a:ext cx="1239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hidden</a:t>
            </a:r>
            <a:r>
              <a:rPr lang="en-US" sz="2400" dirty="0" smtClean="0">
                <a:latin typeface="Symbol" pitchFamily="18" charset="2"/>
              </a:rPr>
              <a:t> </a:t>
            </a:r>
            <a:endParaRPr lang="en-IE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785201" y="3047888"/>
            <a:ext cx="9396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</a:t>
            </a:r>
            <a:r>
              <a:rPr lang="en-US" sz="2400" baseline="-25000" dirty="0" err="1" smtClean="0"/>
              <a:t>basis</a:t>
            </a:r>
            <a:r>
              <a:rPr lang="en-US" sz="2400" dirty="0" smtClean="0">
                <a:latin typeface="Symbol" pitchFamily="18" charset="2"/>
              </a:rPr>
              <a:t> </a:t>
            </a:r>
            <a:endParaRPr lang="en-IE" sz="2400" dirty="0"/>
          </a:p>
        </p:txBody>
      </p:sp>
      <p:sp>
        <p:nvSpPr>
          <p:cNvPr id="60" name="Down Arrow 59"/>
          <p:cNvSpPr/>
          <p:nvPr/>
        </p:nvSpPr>
        <p:spPr>
          <a:xfrm rot="18498217">
            <a:off x="5374640" y="2720032"/>
            <a:ext cx="345440" cy="449888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Down Arrow 60"/>
          <p:cNvSpPr/>
          <p:nvPr/>
        </p:nvSpPr>
        <p:spPr>
          <a:xfrm rot="2486035">
            <a:off x="4258236" y="2672620"/>
            <a:ext cx="345440" cy="449888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ight Brace 61"/>
          <p:cNvSpPr/>
          <p:nvPr/>
        </p:nvSpPr>
        <p:spPr>
          <a:xfrm rot="16200000">
            <a:off x="6114172" y="2611703"/>
            <a:ext cx="319280" cy="193307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ight Brace 62"/>
          <p:cNvSpPr/>
          <p:nvPr/>
        </p:nvSpPr>
        <p:spPr>
          <a:xfrm rot="16200000">
            <a:off x="4011413" y="2282099"/>
            <a:ext cx="319280" cy="31350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106320" y="6008727"/>
            <a:ext cx="209257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/>
              <a:t>basis</a:t>
            </a:r>
            <a:r>
              <a:rPr lang="en-US" sz="2000" dirty="0" smtClean="0"/>
              <a:t> = </a:t>
            </a:r>
            <a:r>
              <a:rPr lang="en-IE" sz="2000" dirty="0" smtClean="0"/>
              <a:t>Z</a:t>
            </a:r>
            <a:r>
              <a:rPr lang="en-IE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IE" sz="2000" dirty="0" smtClean="0"/>
              <a:t>x Z</a:t>
            </a:r>
            <a:r>
              <a:rPr lang="en-IE" sz="2000" baseline="-25000" dirty="0" smtClean="0"/>
              <a:t>2  </a:t>
            </a:r>
            <a:r>
              <a:rPr lang="en-US" sz="2000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1448" y="2470722"/>
            <a:ext cx="1187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Explicit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99658" y="2395791"/>
            <a:ext cx="16120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/>
              <a:t>spontaneous</a:t>
            </a:r>
            <a:endParaRPr lang="en-IE" dirty="0"/>
          </a:p>
        </p:txBody>
      </p:sp>
      <p:sp>
        <p:nvSpPr>
          <p:cNvPr id="40" name="TextBox 39"/>
          <p:cNvSpPr txBox="1"/>
          <p:nvPr/>
        </p:nvSpPr>
        <p:spPr>
          <a:xfrm>
            <a:off x="597710" y="1199515"/>
            <a:ext cx="17392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SO(10) GUT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6030649" y="6006278"/>
            <a:ext cx="12742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Pl</a:t>
            </a:r>
            <a:endParaRPr lang="en-IE" sz="2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223373" y="1443821"/>
            <a:ext cx="259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Gives very small corrections to mixing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877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 err="1" smtClean="0"/>
              <a:t>m</a:t>
            </a:r>
            <a:r>
              <a:rPr lang="en-IE" baseline="-25000" dirty="0" err="1" smtClean="0"/>
              <a:t>D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14401" y="2317444"/>
            <a:ext cx="4270916" cy="34280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914401" y="4564649"/>
            <a:ext cx="4260735" cy="11808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191371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70914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6" name="Double Bracket 5"/>
          <p:cNvSpPr/>
          <p:nvPr/>
        </p:nvSpPr>
        <p:spPr>
          <a:xfrm>
            <a:off x="1201499" y="2784312"/>
            <a:ext cx="510363" cy="96829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Double Bracket 7"/>
          <p:cNvSpPr/>
          <p:nvPr/>
        </p:nvSpPr>
        <p:spPr>
          <a:xfrm>
            <a:off x="4270933" y="2779130"/>
            <a:ext cx="510363" cy="973479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1676834" y="3553753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4750426" y="357115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3349919" y="4754229"/>
            <a:ext cx="113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singlet</a:t>
            </a:r>
            <a:endParaRPr lang="en-IE" sz="2000" dirty="0"/>
          </a:p>
        </p:txBody>
      </p:sp>
      <p:sp>
        <p:nvSpPr>
          <p:cNvPr id="24" name="Oval 23"/>
          <p:cNvSpPr/>
          <p:nvPr/>
        </p:nvSpPr>
        <p:spPr>
          <a:xfrm>
            <a:off x="2640489" y="4907570"/>
            <a:ext cx="715959" cy="6592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2778728" y="4631119"/>
            <a:ext cx="467836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S</a:t>
            </a:r>
            <a:endParaRPr lang="en-IE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190328" y="5180879"/>
            <a:ext cx="4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ymbol" pitchFamily="18" charset="2"/>
              </a:rPr>
              <a:t>m</a:t>
            </a:r>
            <a:endParaRPr lang="en-IE" sz="2800" dirty="0"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13277" y="4535151"/>
            <a:ext cx="284270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flavor</a:t>
            </a:r>
            <a:r>
              <a:rPr lang="en-IE" sz="2000" dirty="0" smtClean="0"/>
              <a:t> symmetry in </a:t>
            </a:r>
            <a:r>
              <a:rPr lang="en-IE" sz="2000" dirty="0" smtClean="0">
                <a:latin typeface="Symbol" pitchFamily="18" charset="2"/>
              </a:rPr>
              <a:t>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658" y="1133287"/>
            <a:ext cx="33676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SU(2)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x SU(2)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x U(1)</a:t>
            </a:r>
            <a:r>
              <a:rPr lang="en-US" sz="2000" baseline="-25000" dirty="0" smtClean="0"/>
              <a:t>B-L</a:t>
            </a:r>
            <a:r>
              <a:rPr lang="en-US" sz="2000" dirty="0" smtClean="0"/>
              <a:t>   </a:t>
            </a:r>
            <a:endParaRPr lang="en-IE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21766" y="1750746"/>
            <a:ext cx="2497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q-l similarity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739970" y="1131381"/>
            <a:ext cx="624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P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854578" y="1739595"/>
            <a:ext cx="17705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30000" dirty="0" err="1" smtClean="0"/>
              <a:t>D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      </a:t>
            </a:r>
            <a:endParaRPr lang="en-IE" sz="2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11862" y="3310474"/>
            <a:ext cx="2559071" cy="2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633764" y="2952851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TextBox 27"/>
          <p:cNvSpPr txBox="1"/>
          <p:nvPr/>
        </p:nvSpPr>
        <p:spPr>
          <a:xfrm>
            <a:off x="2767324" y="3025329"/>
            <a:ext cx="5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ymbol" pitchFamily="18" charset="2"/>
              </a:rPr>
              <a:t>F</a:t>
            </a:r>
            <a:endParaRPr lang="en-IE" sz="2800" dirty="0">
              <a:latin typeface="Symbol" pitchFamily="18" charset="2"/>
            </a:endParaRPr>
          </a:p>
        </p:txBody>
      </p:sp>
      <p:cxnSp>
        <p:nvCxnSpPr>
          <p:cNvPr id="52" name="Straight Connector 51"/>
          <p:cNvCxnSpPr>
            <a:stCxn id="4" idx="2"/>
            <a:endCxn id="15" idx="1"/>
          </p:cNvCxnSpPr>
          <p:nvPr/>
        </p:nvCxnSpPr>
        <p:spPr>
          <a:xfrm>
            <a:off x="1446553" y="3738419"/>
            <a:ext cx="1332175" cy="1154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2"/>
            <a:endCxn id="15" idx="3"/>
          </p:cNvCxnSpPr>
          <p:nvPr/>
        </p:nvCxnSpPr>
        <p:spPr>
          <a:xfrm flipH="1">
            <a:off x="3246564" y="3738419"/>
            <a:ext cx="1279532" cy="1154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559331" y="3866217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1679963" y="3866055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1817234" y="3848520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L</a:t>
            </a:r>
            <a:endParaRPr lang="en-IE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705169" y="3895882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R</a:t>
            </a:r>
            <a:endParaRPr lang="en-IE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5416628" y="2339745"/>
            <a:ext cx="367207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Fields   L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   L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  </a:t>
            </a:r>
            <a:r>
              <a:rPr lang="en-IE" sz="2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L</a:t>
            </a:r>
            <a:r>
              <a:rPr lang="en-IE" sz="2000" baseline="-25000" dirty="0" smtClean="0"/>
              <a:t>       </a:t>
            </a:r>
            <a:r>
              <a:rPr lang="en-IE" sz="2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R</a:t>
            </a:r>
            <a:r>
              <a:rPr lang="en-IE" sz="2000" dirty="0" smtClean="0"/>
              <a:t>     </a:t>
            </a:r>
            <a:r>
              <a:rPr lang="en-US" sz="2000" dirty="0" smtClean="0"/>
              <a:t>S     </a:t>
            </a:r>
          </a:p>
          <a:p>
            <a:r>
              <a:rPr lang="en-US" sz="2000" dirty="0" smtClean="0"/>
              <a:t>B – L    -1     -1     1      1       0</a:t>
            </a:r>
            <a:endParaRPr lang="en-IE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4107950" y="3942714"/>
            <a:ext cx="127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Higgs </a:t>
            </a:r>
          </a:p>
          <a:p>
            <a:r>
              <a:rPr lang="en-US" sz="2000" dirty="0" smtClean="0"/>
              <a:t>doublets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004798" y="2531339"/>
            <a:ext cx="229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Higgs bi-doublet</a:t>
            </a:r>
            <a:endParaRPr lang="en-IE" sz="20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6276927" y="2317443"/>
            <a:ext cx="0" cy="707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427779" y="2703319"/>
            <a:ext cx="36720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175136" y="4892729"/>
            <a:ext cx="192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breaks </a:t>
            </a:r>
          </a:p>
          <a:p>
            <a:r>
              <a:rPr lang="en-US" sz="2000" dirty="0" smtClean="0"/>
              <a:t>L-R symmetry</a:t>
            </a:r>
            <a:endParaRPr lang="en-IE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5579196" y="3113010"/>
            <a:ext cx="214006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inverse seesaw</a:t>
            </a:r>
            <a:endParaRPr lang="en-IE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417896" y="5704099"/>
            <a:ext cx="344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</a:t>
            </a:r>
            <a:r>
              <a:rPr lang="en-US" sz="2000" dirty="0" err="1" smtClean="0"/>
              <a:t>Majorana</a:t>
            </a:r>
            <a:r>
              <a:rPr lang="en-US" sz="2000" dirty="0" smtClean="0"/>
              <a:t> mass terms</a:t>
            </a:r>
            <a:endParaRPr lang="en-IE" sz="2000" dirty="0"/>
          </a:p>
        </p:txBody>
      </p:sp>
      <p:sp>
        <p:nvSpPr>
          <p:cNvPr id="40" name="WordArt 10"/>
          <p:cNvSpPr>
            <a:spLocks noChangeArrowheads="1" noChangeShapeType="1" noTextEdit="1"/>
          </p:cNvSpPr>
          <p:nvPr/>
        </p:nvSpPr>
        <p:spPr bwMode="auto">
          <a:xfrm>
            <a:off x="430926" y="138214"/>
            <a:ext cx="4172972" cy="62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LHC-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filic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L-R 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4672" y="3565507"/>
            <a:ext cx="2141268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~ 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~ </a:t>
            </a:r>
            <a:r>
              <a:rPr lang="en-US" sz="2000" dirty="0" err="1" smtClean="0"/>
              <a:t>PeV</a:t>
            </a:r>
            <a:r>
              <a:rPr lang="en-US" sz="2000" baseline="-25000" dirty="0" smtClean="0"/>
              <a:t>   </a:t>
            </a:r>
            <a:endParaRPr lang="en-IE" sz="20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6205305" y="4018992"/>
            <a:ext cx="1513957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 ~  10 </a:t>
            </a:r>
            <a:r>
              <a:rPr lang="en-US" sz="2000" dirty="0" err="1" smtClean="0"/>
              <a:t>keV</a:t>
            </a:r>
            <a:endParaRPr lang="en-IE" sz="2000" dirty="0"/>
          </a:p>
        </p:txBody>
      </p:sp>
      <p:sp>
        <p:nvSpPr>
          <p:cNvPr id="49" name="Right Arrow 48"/>
          <p:cNvSpPr/>
          <p:nvPr/>
        </p:nvSpPr>
        <p:spPr>
          <a:xfrm rot="12864257">
            <a:off x="4939070" y="4632974"/>
            <a:ext cx="265829" cy="353291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TextBox 55"/>
          <p:cNvSpPr txBox="1"/>
          <p:nvPr/>
        </p:nvSpPr>
        <p:spPr>
          <a:xfrm>
            <a:off x="-7" y="4825814"/>
            <a:ext cx="104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Dark</a:t>
            </a:r>
          </a:p>
          <a:p>
            <a:r>
              <a:rPr lang="en-IE" sz="2000" dirty="0" smtClean="0"/>
              <a:t>sector</a:t>
            </a:r>
            <a:endParaRPr lang="en-IE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6276927" y="205053"/>
            <a:ext cx="2463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P.S.Bhupal</a:t>
            </a:r>
            <a:r>
              <a:rPr lang="en-IE" i="1" dirty="0" smtClean="0">
                <a:solidFill>
                  <a:srgbClr val="FF0000"/>
                </a:solidFill>
              </a:rPr>
              <a:t> Dev,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R.N. </a:t>
            </a:r>
            <a:r>
              <a:rPr lang="en-IE" i="1" dirty="0" err="1" smtClean="0">
                <a:solidFill>
                  <a:srgbClr val="FF0000"/>
                </a:solidFill>
              </a:rPr>
              <a:t>Mohapatra</a:t>
            </a:r>
            <a:r>
              <a:rPr lang="en-IE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0910.3924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64278" y="1671112"/>
            <a:ext cx="253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V.Brdar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Yu.S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JHEP 02 (2019) 045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40724" y="1103901"/>
            <a:ext cx="267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with GUT embeddings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1151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IE" dirty="0" err="1" smtClean="0"/>
              <a:t>m</a:t>
            </a:r>
            <a:r>
              <a:rPr lang="en-IE" baseline="-25000" dirty="0" err="1" smtClean="0"/>
              <a:t>D</a:t>
            </a:r>
            <a:r>
              <a:rPr lang="en-IE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0948" y="2317443"/>
            <a:ext cx="4270916" cy="40296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880948" y="4672371"/>
            <a:ext cx="4260735" cy="1674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1191371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70914" y="2784312"/>
            <a:ext cx="510363" cy="95410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n</a:t>
            </a:r>
            <a:r>
              <a:rPr lang="en-IE" sz="2800" baseline="-25000" dirty="0" err="1" smtClean="0"/>
              <a:t>l</a:t>
            </a:r>
            <a:endParaRPr lang="en-IE" sz="2800" dirty="0" smtClean="0"/>
          </a:p>
          <a:p>
            <a:r>
              <a:rPr lang="en-IE" sz="2800" dirty="0" smtClean="0"/>
              <a:t>l</a:t>
            </a:r>
            <a:endParaRPr lang="en-IE" sz="2800" dirty="0"/>
          </a:p>
        </p:txBody>
      </p:sp>
      <p:sp>
        <p:nvSpPr>
          <p:cNvPr id="6" name="Double Bracket 5"/>
          <p:cNvSpPr/>
          <p:nvPr/>
        </p:nvSpPr>
        <p:spPr>
          <a:xfrm>
            <a:off x="1201499" y="2784312"/>
            <a:ext cx="510363" cy="968297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Double Bracket 7"/>
          <p:cNvSpPr/>
          <p:nvPr/>
        </p:nvSpPr>
        <p:spPr>
          <a:xfrm>
            <a:off x="4270933" y="2779130"/>
            <a:ext cx="510363" cy="973479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1676834" y="3553753"/>
            <a:ext cx="47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</a:t>
            </a:r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5259612" y="3180338"/>
            <a:ext cx="372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invariant under global U(1)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0426" y="3571154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1161340" y="5403208"/>
            <a:ext cx="715959" cy="6592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1231047" y="5008027"/>
            <a:ext cx="60164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S</a:t>
            </a:r>
            <a:r>
              <a:rPr lang="en-IE" sz="2800" baseline="-25000" dirty="0" smtClean="0"/>
              <a:t>L</a:t>
            </a:r>
            <a:endParaRPr lang="en-IE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10683" y="1248453"/>
            <a:ext cx="33676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SU(2)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x SU(2)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x U(1)</a:t>
            </a:r>
            <a:r>
              <a:rPr lang="en-US" sz="2000" baseline="-25000" dirty="0" smtClean="0"/>
              <a:t>B-L</a:t>
            </a:r>
            <a:r>
              <a:rPr lang="en-US" sz="2000" dirty="0" smtClean="0"/>
              <a:t>  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678301" y="1276320"/>
            <a:ext cx="624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P</a:t>
            </a:r>
            <a:endParaRPr lang="en-IE" sz="2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11862" y="3310474"/>
            <a:ext cx="2559071" cy="25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633764" y="2952851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TextBox 27"/>
          <p:cNvSpPr txBox="1"/>
          <p:nvPr/>
        </p:nvSpPr>
        <p:spPr>
          <a:xfrm>
            <a:off x="2767324" y="3025329"/>
            <a:ext cx="5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Symbol" pitchFamily="18" charset="2"/>
              </a:rPr>
              <a:t>F</a:t>
            </a:r>
            <a:endParaRPr lang="en-IE" sz="2800" dirty="0">
              <a:latin typeface="Symbol" pitchFamily="18" charset="2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446553" y="3651283"/>
            <a:ext cx="2" cy="1356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2"/>
          </p:cNvCxnSpPr>
          <p:nvPr/>
        </p:nvCxnSpPr>
        <p:spPr>
          <a:xfrm>
            <a:off x="4526096" y="3738419"/>
            <a:ext cx="10015" cy="1269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137531" y="3934236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1109942" y="3973939"/>
            <a:ext cx="722753" cy="6984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1251745" y="3985674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L</a:t>
            </a:r>
            <a:endParaRPr lang="en-IE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4202929" y="3973939"/>
            <a:ext cx="54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 smtClean="0">
                <a:latin typeface="Symbol" pitchFamily="18" charset="2"/>
              </a:rPr>
              <a:t>c</a:t>
            </a:r>
            <a:r>
              <a:rPr lang="en-IE" sz="2800" baseline="-25000" dirty="0" err="1" smtClean="0"/>
              <a:t>R</a:t>
            </a:r>
            <a:endParaRPr lang="en-I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2094517" y="2453282"/>
            <a:ext cx="229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 bi-doublet</a:t>
            </a:r>
            <a:endParaRPr lang="en-IE" dirty="0"/>
          </a:p>
        </p:txBody>
      </p:sp>
      <p:sp>
        <p:nvSpPr>
          <p:cNvPr id="67" name="TextBox 66"/>
          <p:cNvSpPr txBox="1"/>
          <p:nvPr/>
        </p:nvSpPr>
        <p:spPr>
          <a:xfrm>
            <a:off x="5416628" y="3551792"/>
            <a:ext cx="2504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broken by 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-terms</a:t>
            </a:r>
            <a:endParaRPr lang="en-IE" sz="2000" dirty="0"/>
          </a:p>
        </p:txBody>
      </p:sp>
      <p:sp>
        <p:nvSpPr>
          <p:cNvPr id="49" name="Oval 48"/>
          <p:cNvSpPr/>
          <p:nvPr/>
        </p:nvSpPr>
        <p:spPr>
          <a:xfrm>
            <a:off x="4191730" y="5451425"/>
            <a:ext cx="715959" cy="6592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TextBox 50"/>
          <p:cNvSpPr txBox="1"/>
          <p:nvPr/>
        </p:nvSpPr>
        <p:spPr>
          <a:xfrm>
            <a:off x="4258636" y="5008027"/>
            <a:ext cx="60164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S</a:t>
            </a:r>
            <a:r>
              <a:rPr lang="en-IE" sz="2800" baseline="-25000" dirty="0" smtClean="0"/>
              <a:t>R</a:t>
            </a:r>
            <a:endParaRPr lang="en-IE" sz="28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799242" y="5241073"/>
            <a:ext cx="2459394" cy="2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843087" y="5738075"/>
            <a:ext cx="32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m</a:t>
            </a:r>
            <a:endParaRPr lang="en-IE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3814816" y="5762928"/>
            <a:ext cx="41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m</a:t>
            </a:r>
            <a:endParaRPr lang="en-IE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698538" y="5290112"/>
            <a:ext cx="63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baseline="-25000" dirty="0" err="1" smtClean="0"/>
              <a:t>LR</a:t>
            </a:r>
            <a:endParaRPr lang="en-IE" sz="2400" dirty="0"/>
          </a:p>
        </p:txBody>
      </p:sp>
      <p:sp>
        <p:nvSpPr>
          <p:cNvPr id="36" name="WordArt 10"/>
          <p:cNvSpPr>
            <a:spLocks noChangeArrowheads="1" noChangeShapeType="1" noTextEdit="1"/>
          </p:cNvSpPr>
          <p:nvPr/>
        </p:nvSpPr>
        <p:spPr bwMode="auto">
          <a:xfrm>
            <a:off x="509624" y="318971"/>
            <a:ext cx="5508403" cy="758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 with L and R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singlets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2726" y="4497159"/>
            <a:ext cx="335875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keV</a:t>
            </a:r>
            <a:r>
              <a:rPr lang="en-US" sz="2000" dirty="0" smtClean="0"/>
              <a:t> scale sterile neutrino</a:t>
            </a:r>
          </a:p>
          <a:p>
            <a:r>
              <a:rPr lang="en-US" sz="2000" dirty="0" smtClean="0"/>
              <a:t>- DM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276927" y="1214765"/>
            <a:ext cx="253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V.Brdar</a:t>
            </a:r>
            <a:r>
              <a:rPr lang="en-IE" i="1" dirty="0" smtClean="0">
                <a:solidFill>
                  <a:srgbClr val="FF0000"/>
                </a:solidFill>
              </a:rPr>
              <a:t>, A. </a:t>
            </a:r>
            <a:r>
              <a:rPr lang="en-IE" i="1" dirty="0" err="1" smtClean="0">
                <a:solidFill>
                  <a:srgbClr val="FF0000"/>
                </a:solidFill>
              </a:rPr>
              <a:t>Yu.S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JHEP 02 (2019) 045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1809.09115 [hep-ph]</a:t>
            </a:r>
            <a:endParaRPr lang="en-IE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604868" y="598487"/>
            <a:ext cx="2149483" cy="758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Refractive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637313" y="1572322"/>
            <a:ext cx="2744199" cy="825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Neutrino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7" name="WordArt 8"/>
          <p:cNvSpPr>
            <a:spLocks noChangeArrowheads="1" noChangeShapeType="1" noTextEdit="1"/>
          </p:cNvSpPr>
          <p:nvPr/>
        </p:nvSpPr>
        <p:spPr bwMode="auto">
          <a:xfrm>
            <a:off x="1050925" y="153534"/>
            <a:ext cx="4690656" cy="8021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The energy dependence found !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pic>
        <p:nvPicPr>
          <p:cNvPr id="7" name="Picture 6" descr="KAMLdata2.png"/>
          <p:cNvPicPr>
            <a:picLocks noChangeAspect="1"/>
          </p:cNvPicPr>
          <p:nvPr/>
        </p:nvPicPr>
        <p:blipFill>
          <a:blip r:embed="rId2" cstate="print"/>
          <a:srcRect t="20200"/>
          <a:stretch>
            <a:fillRect/>
          </a:stretch>
        </p:blipFill>
        <p:spPr>
          <a:xfrm>
            <a:off x="4402144" y="1017281"/>
            <a:ext cx="3401943" cy="2908357"/>
          </a:xfrm>
          <a:prstGeom prst="rect">
            <a:avLst/>
          </a:prstGeom>
        </p:spPr>
      </p:pic>
      <p:pic>
        <p:nvPicPr>
          <p:cNvPr id="10" name="Picture 9" descr="sk-fig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912">
            <a:off x="452674" y="1132480"/>
            <a:ext cx="3023857" cy="2465313"/>
          </a:xfrm>
          <a:prstGeom prst="rect">
            <a:avLst/>
          </a:prstGeom>
        </p:spPr>
      </p:pic>
      <p:pic>
        <p:nvPicPr>
          <p:cNvPr id="12" name="Picture 11" descr="fig-pro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0700">
            <a:off x="867665" y="3693814"/>
            <a:ext cx="3387474" cy="2668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1919" y="4494149"/>
            <a:ext cx="384142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agreement with the presence of the mass term in the Hamiltonian of evolution: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61307" y="1412875"/>
            <a:ext cx="59752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SK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18497" y="817226"/>
            <a:ext cx="139358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KamLAND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98072" y="3836968"/>
            <a:ext cx="72578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Sun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1919" y="4007854"/>
            <a:ext cx="384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also MINOS, </a:t>
            </a:r>
            <a:r>
              <a:rPr lang="en-IE" dirty="0" err="1" smtClean="0"/>
              <a:t>Daya</a:t>
            </a:r>
            <a:r>
              <a:rPr lang="en-IE" dirty="0" smtClean="0"/>
              <a:t> Bay, RENO ...</a:t>
            </a: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7" name="Picture 6" descr="kamb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508" y="1412875"/>
            <a:ext cx="4482362" cy="4183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0345" y="2551832"/>
            <a:ext cx="4274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Nuclear matrix element estimates:  energy-density functional (EDF) theory (solid lines), </a:t>
            </a:r>
          </a:p>
          <a:p>
            <a:r>
              <a:rPr lang="en-IE" dirty="0" smtClean="0"/>
              <a:t>interacting boson model (IBM)  </a:t>
            </a:r>
          </a:p>
          <a:p>
            <a:r>
              <a:rPr lang="en-IE" dirty="0" smtClean="0"/>
              <a:t>shell model (SM)  (dot-dashed lines), </a:t>
            </a:r>
          </a:p>
          <a:p>
            <a:r>
              <a:rPr lang="en-IE" dirty="0" smtClean="0"/>
              <a:t>and </a:t>
            </a:r>
            <a:r>
              <a:rPr lang="en-IE" dirty="0" err="1" smtClean="0"/>
              <a:t>quasiparticle</a:t>
            </a:r>
            <a:r>
              <a:rPr lang="en-IE" dirty="0" smtClean="0"/>
              <a:t> random-phase approximation (QRPA)  (dotted lines). 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124888" y="1593636"/>
            <a:ext cx="356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Upper bounds at 90% C.L. </a:t>
            </a:r>
            <a:endParaRPr lang="en-IE" dirty="0"/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578737" y="180748"/>
            <a:ext cx="3973657" cy="10938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KamLAND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-Zen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2517455" y="4619031"/>
            <a:ext cx="267124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540043" y="308344"/>
            <a:ext cx="5126571" cy="5941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Mass and 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982" y="1233341"/>
            <a:ext cx="6443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Hamiltonian of evolution responsible for oscillations</a:t>
            </a:r>
            <a:endParaRPr lang="en-IE" sz="2000" dirty="0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040049" y="1722454"/>
            <a:ext cx="4009861" cy="40011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 = E =   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|m|</a:t>
            </a:r>
            <a:r>
              <a:rPr lang="en-US" sz="2000" baseline="30000" dirty="0" smtClean="0"/>
              <a:t>2  </a:t>
            </a:r>
            <a:r>
              <a:rPr lang="en-US" sz="2000" dirty="0" smtClean="0"/>
              <a:t>=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p + |m|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8643" y="3242944"/>
            <a:ext cx="216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3 neutrinos: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94744" y="3240121"/>
            <a:ext cx="116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 </a:t>
            </a:r>
            <a:r>
              <a:rPr lang="en-IE" sz="2000" dirty="0" smtClean="0">
                <a:sym typeface="Wingdings" pitchFamily="2" charset="2"/>
              </a:rPr>
              <a:t> M</a:t>
            </a:r>
            <a:endParaRPr lang="en-IE" sz="2000" dirty="0"/>
          </a:p>
        </p:txBody>
      </p:sp>
      <p:sp>
        <p:nvSpPr>
          <p:cNvPr id="9" name="Freeform 23"/>
          <p:cNvSpPr>
            <a:spLocks/>
          </p:cNvSpPr>
          <p:nvPr/>
        </p:nvSpPr>
        <p:spPr bwMode="auto">
          <a:xfrm>
            <a:off x="3008998" y="1743720"/>
            <a:ext cx="1265274" cy="330650"/>
          </a:xfrm>
          <a:custGeom>
            <a:avLst/>
            <a:gdLst>
              <a:gd name="T0" fmla="*/ 0 w 624"/>
              <a:gd name="T1" fmla="*/ 60 h 198"/>
              <a:gd name="T2" fmla="*/ 60 w 624"/>
              <a:gd name="T3" fmla="*/ 198 h 198"/>
              <a:gd name="T4" fmla="*/ 72 w 624"/>
              <a:gd name="T5" fmla="*/ 0 h 198"/>
              <a:gd name="T6" fmla="*/ 624 w 624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198"/>
              <a:gd name="T14" fmla="*/ 624 w 624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198">
                <a:moveTo>
                  <a:pt x="0" y="60"/>
                </a:moveTo>
                <a:lnTo>
                  <a:pt x="60" y="198"/>
                </a:lnTo>
                <a:lnTo>
                  <a:pt x="72" y="0"/>
                </a:lnTo>
                <a:lnTo>
                  <a:pt x="624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85621" y="3758315"/>
            <a:ext cx="1840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|m|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 MM</a:t>
            </a:r>
            <a:r>
              <a:rPr lang="en-IE" sz="2000" baseline="30000" dirty="0" smtClean="0">
                <a:sym typeface="Wingdings" pitchFamily="2" charset="2"/>
              </a:rPr>
              <a:t>+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1957" y="3272871"/>
            <a:ext cx="2282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3x3 mass matrix</a:t>
            </a:r>
            <a:endParaRPr lang="en-IE" sz="20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623786" y="4767312"/>
            <a:ext cx="251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H =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p I +           + V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1536" y="4661563"/>
            <a:ext cx="72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MM</a:t>
            </a:r>
            <a:r>
              <a:rPr lang="en-IE" sz="2000" baseline="30000" dirty="0" smtClean="0">
                <a:sym typeface="Wingdings" pitchFamily="2" charset="2"/>
              </a:rPr>
              <a:t>+</a:t>
            </a:r>
            <a:endParaRPr lang="en-IE" sz="2000" dirty="0" smtClean="0"/>
          </a:p>
          <a:p>
            <a:r>
              <a:rPr lang="en-IE" sz="2000" dirty="0" smtClean="0">
                <a:sym typeface="Wingdings" pitchFamily="2" charset="2"/>
              </a:rPr>
              <a:t> 2E</a:t>
            </a:r>
            <a:endParaRPr lang="en-IE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33" y="5009899"/>
            <a:ext cx="5209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5400000">
            <a:off x="4447963" y="3346451"/>
            <a:ext cx="396929" cy="236724"/>
          </a:xfrm>
          <a:prstGeom prst="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5571424" y="4325831"/>
            <a:ext cx="349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Matter potential if </a:t>
            </a:r>
          </a:p>
          <a:p>
            <a:r>
              <a:rPr lang="en-IE" sz="2000" dirty="0" smtClean="0"/>
              <a:t>oscillations occur in matter</a:t>
            </a:r>
            <a:endParaRPr lang="en-IE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32621" y="5635250"/>
            <a:ext cx="407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Term with 1/E dependence in H</a:t>
            </a:r>
            <a:endParaRPr lang="en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386613" y="5603351"/>
            <a:ext cx="261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Leads  to energy dependence of </a:t>
            </a:r>
          </a:p>
          <a:p>
            <a:r>
              <a:rPr lang="en-IE" sz="2000" dirty="0" smtClean="0"/>
              <a:t>oscillation effects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55476" y="2160080"/>
            <a:ext cx="868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 is usual (vacuum)  mass that appears in equation of motion in vacuum </a:t>
            </a:r>
          </a:p>
          <a:p>
            <a:r>
              <a:rPr lang="en-IE" sz="2000" dirty="0" smtClean="0"/>
              <a:t>(inertial mass)</a:t>
            </a:r>
            <a:endParaRPr lang="en-IE" sz="2000" dirty="0"/>
          </a:p>
        </p:txBody>
      </p:sp>
      <p:sp>
        <p:nvSpPr>
          <p:cNvPr id="25" name="Down Arrow 24"/>
          <p:cNvSpPr/>
          <p:nvPr/>
        </p:nvSpPr>
        <p:spPr>
          <a:xfrm rot="3596567">
            <a:off x="5209939" y="4661563"/>
            <a:ext cx="329609" cy="34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11800" y="-1063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24150" y="297711"/>
            <a:ext cx="2925226" cy="618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 simple model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56" y="1158292"/>
            <a:ext cx="61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Target (DM): complex scalar field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with mass m</a:t>
            </a:r>
            <a:r>
              <a:rPr lang="en-IE" sz="2000" baseline="-25000" dirty="0" smtClean="0">
                <a:latin typeface="Symbol" pitchFamily="18" charset="2"/>
              </a:rPr>
              <a:t>f</a:t>
            </a:r>
            <a:r>
              <a:rPr lang="en-IE" sz="2000" dirty="0" smtClean="0">
                <a:latin typeface="Symbol" pitchFamily="18" charset="2"/>
              </a:rPr>
              <a:t>  </a:t>
            </a:r>
            <a:r>
              <a:rPr lang="en-IE" sz="2000" dirty="0" smtClean="0"/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8984" y="2612158"/>
            <a:ext cx="5540706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L  = </a:t>
            </a:r>
            <a:r>
              <a:rPr lang="en-IE" sz="2400" dirty="0" err="1" smtClean="0"/>
              <a:t>g</a:t>
            </a:r>
            <a:r>
              <a:rPr lang="en-IE" sz="2400" baseline="-25000" dirty="0" err="1" smtClean="0">
                <a:latin typeface="Symbol" pitchFamily="18" charset="2"/>
              </a:rPr>
              <a:t>a</a:t>
            </a:r>
            <a:r>
              <a:rPr lang="en-IE" sz="2400" baseline="-25000" dirty="0" err="1" smtClean="0"/>
              <a:t>k</a:t>
            </a:r>
            <a:r>
              <a:rPr lang="en-IE" sz="2400" dirty="0" smtClean="0"/>
              <a:t> </a:t>
            </a:r>
            <a:r>
              <a:rPr lang="en-IE" sz="2400" dirty="0" err="1" smtClean="0">
                <a:latin typeface="Symbol" pitchFamily="18" charset="2"/>
              </a:rPr>
              <a:t>n</a:t>
            </a:r>
            <a:r>
              <a:rPr lang="en-IE" sz="2400" baseline="-25000" dirty="0" err="1" smtClean="0">
                <a:latin typeface="Symbol" pitchFamily="18" charset="2"/>
              </a:rPr>
              <a:t>a</a:t>
            </a:r>
            <a:r>
              <a:rPr lang="en-IE" sz="2400" baseline="-25000" dirty="0" err="1" smtClean="0"/>
              <a:t>L</a:t>
            </a:r>
            <a:r>
              <a:rPr lang="en-IE" sz="2400" dirty="0" smtClean="0"/>
              <a:t> </a:t>
            </a:r>
            <a:r>
              <a:rPr lang="en-IE" sz="24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kR</a:t>
            </a:r>
            <a:r>
              <a:rPr lang="en-IE" sz="2400" dirty="0" smtClean="0"/>
              <a:t> </a:t>
            </a:r>
            <a:r>
              <a:rPr lang="en-IE" sz="2400" dirty="0" smtClean="0">
                <a:latin typeface="Symbol" pitchFamily="18" charset="2"/>
              </a:rPr>
              <a:t>f</a:t>
            </a:r>
            <a:r>
              <a:rPr lang="en-IE" sz="2400" dirty="0" smtClean="0"/>
              <a:t>  + ½ </a:t>
            </a:r>
            <a:r>
              <a:rPr lang="en-IE" sz="2400" dirty="0" err="1" smtClean="0"/>
              <a:t>m</a:t>
            </a:r>
            <a:r>
              <a:rPr lang="en-IE" sz="2400" baseline="-250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</a:t>
            </a:r>
            <a:r>
              <a:rPr lang="en-IE" sz="2400" dirty="0" smtClean="0"/>
              <a:t> </a:t>
            </a:r>
            <a:r>
              <a:rPr lang="en-IE" sz="24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kR</a:t>
            </a:r>
            <a:r>
              <a:rPr lang="en-IE" sz="2400" baseline="30000" dirty="0" err="1" smtClean="0"/>
              <a:t>T</a:t>
            </a:r>
            <a:r>
              <a:rPr lang="en-IE" sz="2400" dirty="0" err="1" smtClean="0">
                <a:latin typeface="Symbol" pitchFamily="18" charset="2"/>
              </a:rPr>
              <a:t>c</a:t>
            </a:r>
            <a:r>
              <a:rPr lang="en-IE" sz="2400" baseline="-25000" dirty="0" err="1" smtClean="0"/>
              <a:t>kR</a:t>
            </a:r>
            <a:r>
              <a:rPr lang="en-IE" sz="2400" dirty="0" smtClean="0"/>
              <a:t> + </a:t>
            </a:r>
            <a:r>
              <a:rPr lang="en-IE" sz="2400" dirty="0" err="1" smtClean="0"/>
              <a:t>h.c</a:t>
            </a:r>
            <a:r>
              <a:rPr lang="en-IE" sz="2400" dirty="0" smtClean="0"/>
              <a:t>.</a:t>
            </a:r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587" y="1896516"/>
            <a:ext cx="516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At least two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dirty="0" smtClean="0"/>
              <a:t> are needed to explain data 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8849" y="4829192"/>
            <a:ext cx="86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interaction can be generated via mixing of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with SM Higgs boson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983" y="4311318"/>
            <a:ext cx="3912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We assume zero VEV  &lt;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&gt; = 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88016" y="2729834"/>
            <a:ext cx="1807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27478" y="3765859"/>
            <a:ext cx="131093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err="1" smtClean="0"/>
              <a:t>g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&lt;</a:t>
            </a:r>
            <a:r>
              <a:rPr lang="en-IE" sz="2000" baseline="-25000" dirty="0" smtClean="0"/>
              <a:t> </a:t>
            </a:r>
            <a:r>
              <a:rPr lang="en-IE" sz="2000" dirty="0" smtClean="0"/>
              <a:t>10</a:t>
            </a:r>
            <a:r>
              <a:rPr lang="en-IE" sz="2000" baseline="30000" dirty="0" smtClean="0"/>
              <a:t>-7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057" y="1505611"/>
            <a:ext cx="685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Mediator: 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r>
              <a:rPr lang="en-IE" sz="2000" dirty="0" smtClean="0"/>
              <a:t> – light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fermions with masses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c</a:t>
            </a:r>
            <a:r>
              <a:rPr lang="en-IE" sz="2000" baseline="-25000" dirty="0" err="1" smtClean="0"/>
              <a:t>k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40700" y="3139145"/>
            <a:ext cx="247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k = 1,2,  </a:t>
            </a:r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dirty="0" smtClean="0"/>
              <a:t> = e, </a:t>
            </a:r>
            <a:r>
              <a:rPr lang="en-IE" sz="2000" dirty="0" smtClean="0">
                <a:latin typeface="Symbol" pitchFamily="18" charset="2"/>
              </a:rPr>
              <a:t>m</a:t>
            </a:r>
            <a:r>
              <a:rPr lang="en-IE" sz="2000" dirty="0" smtClean="0"/>
              <a:t>,</a:t>
            </a:r>
            <a:r>
              <a:rPr lang="en-IE" sz="2000" dirty="0" smtClean="0">
                <a:latin typeface="Symbol" pitchFamily="18" charset="2"/>
              </a:rPr>
              <a:t> t</a:t>
            </a:r>
            <a:r>
              <a:rPr lang="en-IE" sz="20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5638" y="3734993"/>
            <a:ext cx="276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bound from SN, ...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5670" y="5337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1006112" y="4619858"/>
            <a:ext cx="1313826" cy="7468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550" y="949280"/>
            <a:ext cx="572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Elastic forward scattering of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on background scalars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with </a:t>
            </a:r>
            <a:r>
              <a:rPr lang="en-IE" sz="2000" dirty="0" err="1" smtClean="0"/>
              <a:t>fermionic</a:t>
            </a:r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dirty="0" smtClean="0"/>
              <a:t> mediator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3733" y="3395414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3147" y="3720410"/>
            <a:ext cx="267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Resonance:  s = 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endParaRPr lang="en-IE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982398" y="4753650"/>
            <a:ext cx="85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=</a:t>
            </a:r>
            <a:r>
              <a:rPr lang="en-US" sz="2000" dirty="0" smtClean="0"/>
              <a:t> </a:t>
            </a:r>
            <a:r>
              <a:rPr lang="en-IE" sz="2000" baseline="30000" dirty="0" smtClean="0"/>
              <a:t>    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7862" y="2336373"/>
            <a:ext cx="60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endParaRPr lang="en-IE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353147" y="2936538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87282" y="6191461"/>
            <a:ext cx="455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A.Y.S. , V. Valera, 2106.13829 [hep-ph]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76175" y="1671395"/>
            <a:ext cx="259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Effective potential</a:t>
            </a:r>
            <a:endParaRPr lang="en-IE" sz="20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488069" y="4109168"/>
            <a:ext cx="3123357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95" idx="0"/>
          </p:cNvCxnSpPr>
          <p:nvPr/>
        </p:nvCxnSpPr>
        <p:spPr>
          <a:xfrm flipH="1">
            <a:off x="6692207" y="2240782"/>
            <a:ext cx="50226" cy="36882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506485" y="2056013"/>
            <a:ext cx="3125037" cy="40433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4" name="Freeform 93"/>
          <p:cNvSpPr/>
          <p:nvPr/>
        </p:nvSpPr>
        <p:spPr>
          <a:xfrm>
            <a:off x="5476341" y="3737990"/>
            <a:ext cx="1212501" cy="2100105"/>
          </a:xfrm>
          <a:custGeom>
            <a:avLst/>
            <a:gdLst>
              <a:gd name="connsiteX0" fmla="*/ 0 w 1212501"/>
              <a:gd name="connsiteY0" fmla="*/ 10048 h 2100105"/>
              <a:gd name="connsiteX1" fmla="*/ 321547 w 1212501"/>
              <a:gd name="connsiteY1" fmla="*/ 10048 h 2100105"/>
              <a:gd name="connsiteX2" fmla="*/ 552659 w 1212501"/>
              <a:gd name="connsiteY2" fmla="*/ 70338 h 2100105"/>
              <a:gd name="connsiteX3" fmla="*/ 783772 w 1212501"/>
              <a:gd name="connsiteY3" fmla="*/ 231111 h 2100105"/>
              <a:gd name="connsiteX4" fmla="*/ 974690 w 1212501"/>
              <a:gd name="connsiteY4" fmla="*/ 542610 h 2100105"/>
              <a:gd name="connsiteX5" fmla="*/ 1095270 w 1212501"/>
              <a:gd name="connsiteY5" fmla="*/ 924448 h 2100105"/>
              <a:gd name="connsiteX6" fmla="*/ 1165609 w 1212501"/>
              <a:gd name="connsiteY6" fmla="*/ 1406769 h 2100105"/>
              <a:gd name="connsiteX7" fmla="*/ 1205802 w 1212501"/>
              <a:gd name="connsiteY7" fmla="*/ 1889089 h 2100105"/>
              <a:gd name="connsiteX8" fmla="*/ 1205802 w 1212501"/>
              <a:gd name="connsiteY8" fmla="*/ 2100105 h 210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501" h="2100105">
                <a:moveTo>
                  <a:pt x="0" y="10048"/>
                </a:moveTo>
                <a:cubicBezTo>
                  <a:pt x="114718" y="5024"/>
                  <a:pt x="229437" y="0"/>
                  <a:pt x="321547" y="10048"/>
                </a:cubicBezTo>
                <a:cubicBezTo>
                  <a:pt x="413657" y="20096"/>
                  <a:pt x="475622" y="33494"/>
                  <a:pt x="552659" y="70338"/>
                </a:cubicBezTo>
                <a:cubicBezTo>
                  <a:pt x="629696" y="107182"/>
                  <a:pt x="713434" y="152399"/>
                  <a:pt x="783772" y="231111"/>
                </a:cubicBezTo>
                <a:cubicBezTo>
                  <a:pt x="854110" y="309823"/>
                  <a:pt x="922774" y="427054"/>
                  <a:pt x="974690" y="542610"/>
                </a:cubicBezTo>
                <a:cubicBezTo>
                  <a:pt x="1026606" y="658166"/>
                  <a:pt x="1063450" y="780422"/>
                  <a:pt x="1095270" y="924448"/>
                </a:cubicBezTo>
                <a:cubicBezTo>
                  <a:pt x="1127090" y="1068474"/>
                  <a:pt x="1147187" y="1245996"/>
                  <a:pt x="1165609" y="1406769"/>
                </a:cubicBezTo>
                <a:cubicBezTo>
                  <a:pt x="1184031" y="1567542"/>
                  <a:pt x="1199103" y="1773533"/>
                  <a:pt x="1205802" y="1889089"/>
                </a:cubicBezTo>
                <a:cubicBezTo>
                  <a:pt x="1212501" y="2004645"/>
                  <a:pt x="1209151" y="2052375"/>
                  <a:pt x="1205802" y="210010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Freeform 94"/>
          <p:cNvSpPr/>
          <p:nvPr/>
        </p:nvSpPr>
        <p:spPr>
          <a:xfrm>
            <a:off x="6742433" y="2240782"/>
            <a:ext cx="1868993" cy="1812053"/>
          </a:xfrm>
          <a:custGeom>
            <a:avLst/>
            <a:gdLst>
              <a:gd name="connsiteX0" fmla="*/ 0 w 1868993"/>
              <a:gd name="connsiteY0" fmla="*/ 0 h 1812053"/>
              <a:gd name="connsiteX1" fmla="*/ 20097 w 1868993"/>
              <a:gd name="connsiteY1" fmla="*/ 522515 h 1812053"/>
              <a:gd name="connsiteX2" fmla="*/ 70339 w 1868993"/>
              <a:gd name="connsiteY2" fmla="*/ 934497 h 1812053"/>
              <a:gd name="connsiteX3" fmla="*/ 190919 w 1868993"/>
              <a:gd name="connsiteY3" fmla="*/ 1286189 h 1812053"/>
              <a:gd name="connsiteX4" fmla="*/ 422031 w 1868993"/>
              <a:gd name="connsiteY4" fmla="*/ 1527350 h 1812053"/>
              <a:gd name="connsiteX5" fmla="*/ 793820 w 1868993"/>
              <a:gd name="connsiteY5" fmla="*/ 1728317 h 1812053"/>
              <a:gd name="connsiteX6" fmla="*/ 1336431 w 1868993"/>
              <a:gd name="connsiteY6" fmla="*/ 1798655 h 1812053"/>
              <a:gd name="connsiteX7" fmla="*/ 1868993 w 1868993"/>
              <a:gd name="connsiteY7" fmla="*/ 1808704 h 18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8993" h="1812053">
                <a:moveTo>
                  <a:pt x="0" y="0"/>
                </a:moveTo>
                <a:cubicBezTo>
                  <a:pt x="4187" y="183383"/>
                  <a:pt x="8374" y="366766"/>
                  <a:pt x="20097" y="522515"/>
                </a:cubicBezTo>
                <a:cubicBezTo>
                  <a:pt x="31820" y="678264"/>
                  <a:pt x="41869" y="807218"/>
                  <a:pt x="70339" y="934497"/>
                </a:cubicBezTo>
                <a:cubicBezTo>
                  <a:pt x="98809" y="1061776"/>
                  <a:pt x="132304" y="1187380"/>
                  <a:pt x="190919" y="1286189"/>
                </a:cubicBezTo>
                <a:cubicBezTo>
                  <a:pt x="249534" y="1384998"/>
                  <a:pt x="321548" y="1453662"/>
                  <a:pt x="422031" y="1527350"/>
                </a:cubicBezTo>
                <a:cubicBezTo>
                  <a:pt x="522514" y="1601038"/>
                  <a:pt x="641420" y="1683100"/>
                  <a:pt x="793820" y="1728317"/>
                </a:cubicBezTo>
                <a:cubicBezTo>
                  <a:pt x="946220" y="1773534"/>
                  <a:pt x="1157236" y="1785257"/>
                  <a:pt x="1336431" y="1798655"/>
                </a:cubicBezTo>
                <a:cubicBezTo>
                  <a:pt x="1515626" y="1812053"/>
                  <a:pt x="1770184" y="1808704"/>
                  <a:pt x="1868993" y="180870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8" name="TextBox 97"/>
          <p:cNvSpPr txBox="1"/>
          <p:nvPr/>
        </p:nvSpPr>
        <p:spPr>
          <a:xfrm>
            <a:off x="1613625" y="4619858"/>
            <a:ext cx="70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>
                <a:latin typeface="Symbol" pitchFamily="18" charset="2"/>
              </a:rPr>
              <a:t>c</a:t>
            </a:r>
            <a:r>
              <a:rPr lang="en-IE" sz="2000" baseline="30000" dirty="0" smtClean="0"/>
              <a:t>2</a:t>
            </a:r>
            <a:endParaRPr lang="en-IE" sz="2000" dirty="0" smtClean="0"/>
          </a:p>
          <a:p>
            <a:r>
              <a:rPr lang="en-IE" sz="2000" dirty="0" smtClean="0"/>
              <a:t>2</a:t>
            </a:r>
            <a:r>
              <a:rPr lang="en-US" sz="2000" dirty="0" smtClean="0"/>
              <a:t>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IE" sz="2000" baseline="30000" dirty="0" smtClean="0"/>
              <a:t>     </a:t>
            </a:r>
            <a:endParaRPr lang="en-IE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348645" y="4085029"/>
            <a:ext cx="479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</a:t>
            </a:r>
            <a:r>
              <a:rPr lang="en-IE" sz="2000" dirty="0" smtClean="0">
                <a:latin typeface="Symbol" pitchFamily="18" charset="2"/>
              </a:rPr>
              <a:t>f</a:t>
            </a:r>
            <a:r>
              <a:rPr lang="en-IE" sz="2000" dirty="0" smtClean="0"/>
              <a:t> at rest the resonance </a:t>
            </a:r>
            <a:r>
              <a:rPr lang="en-IE" sz="2000" dirty="0" smtClean="0">
                <a:latin typeface="Symbol" pitchFamily="18" charset="2"/>
              </a:rPr>
              <a:t>n</a:t>
            </a:r>
            <a:r>
              <a:rPr lang="en-IE" sz="2000" dirty="0" smtClean="0"/>
              <a:t> energy:</a:t>
            </a:r>
            <a:endParaRPr lang="en-IE" sz="2000" dirty="0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6712261" y="2071505"/>
            <a:ext cx="0" cy="3999075"/>
          </a:xfrm>
          <a:prstGeom prst="line">
            <a:avLst/>
          </a:prstGeom>
          <a:ln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074414" y="1880593"/>
            <a:ext cx="4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endParaRPr lang="en-IE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470754" y="6059166"/>
            <a:ext cx="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endParaRPr lang="en-IE" dirty="0"/>
          </a:p>
        </p:txBody>
      </p:sp>
      <p:sp>
        <p:nvSpPr>
          <p:cNvPr id="105" name="TextBox 104"/>
          <p:cNvSpPr txBox="1"/>
          <p:nvPr/>
        </p:nvSpPr>
        <p:spPr>
          <a:xfrm>
            <a:off x="5144749" y="3939940"/>
            <a:ext cx="3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</a:t>
            </a:r>
            <a:endParaRPr lang="en-IE" dirty="0"/>
          </a:p>
        </p:txBody>
      </p:sp>
      <p:sp>
        <p:nvSpPr>
          <p:cNvPr id="106" name="TextBox 105"/>
          <p:cNvSpPr txBox="1"/>
          <p:nvPr/>
        </p:nvSpPr>
        <p:spPr>
          <a:xfrm>
            <a:off x="5437914" y="2841551"/>
            <a:ext cx="14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 smtClean="0"/>
              <a:t>Wolfenstein</a:t>
            </a:r>
            <a:endParaRPr lang="en-IE" sz="1600" dirty="0" smtClean="0"/>
          </a:p>
          <a:p>
            <a:r>
              <a:rPr lang="en-IE" sz="1600" dirty="0" smtClean="0"/>
              <a:t>limit </a:t>
            </a:r>
            <a:endParaRPr lang="en-IE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375866" y="6076818"/>
            <a:ext cx="23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0</a:t>
            </a:r>
            <a:endParaRPr lang="en-IE" dirty="0"/>
          </a:p>
        </p:txBody>
      </p:sp>
      <p:sp>
        <p:nvSpPr>
          <p:cNvPr id="108" name="TextBox 107"/>
          <p:cNvSpPr txBox="1"/>
          <p:nvPr/>
        </p:nvSpPr>
        <p:spPr>
          <a:xfrm>
            <a:off x="6754793" y="5710760"/>
            <a:ext cx="114519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resonance</a:t>
            </a:r>
            <a:endParaRPr lang="en-IE" sz="16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577698" y="3643721"/>
            <a:ext cx="8930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1/E tail</a:t>
            </a:r>
            <a:endParaRPr lang="en-IE" sz="1600" dirty="0"/>
          </a:p>
        </p:txBody>
      </p:sp>
      <p:sp>
        <p:nvSpPr>
          <p:cNvPr id="110" name="Down Arrow 109"/>
          <p:cNvSpPr/>
          <p:nvPr/>
        </p:nvSpPr>
        <p:spPr>
          <a:xfrm rot="1397188">
            <a:off x="5519982" y="3380914"/>
            <a:ext cx="267445" cy="277344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TextBox 110"/>
          <p:cNvSpPr txBox="1"/>
          <p:nvPr/>
        </p:nvSpPr>
        <p:spPr>
          <a:xfrm>
            <a:off x="6533368" y="6138011"/>
            <a:ext cx="49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</a:t>
            </a:r>
            <a:r>
              <a:rPr lang="en-IE" baseline="-25000" dirty="0" smtClean="0"/>
              <a:t>R</a:t>
            </a:r>
            <a:r>
              <a:rPr lang="en-IE" baseline="30000" dirty="0" smtClean="0"/>
              <a:t>  </a:t>
            </a:r>
            <a:endParaRPr lang="en-IE" dirty="0"/>
          </a:p>
        </p:txBody>
      </p:sp>
      <p:sp>
        <p:nvSpPr>
          <p:cNvPr id="112" name="TextBox 111"/>
          <p:cNvSpPr txBox="1"/>
          <p:nvPr/>
        </p:nvSpPr>
        <p:spPr>
          <a:xfrm>
            <a:off x="216587" y="5375390"/>
            <a:ext cx="402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small</a:t>
            </a:r>
            <a:r>
              <a:rPr lang="en-US" sz="2000" dirty="0" smtClean="0"/>
              <a:t> m</a:t>
            </a:r>
            <a:r>
              <a:rPr lang="en-US" sz="2000" baseline="-25000" dirty="0" smtClean="0">
                <a:latin typeface="Symbol" pitchFamily="18" charset="2"/>
              </a:rPr>
              <a:t>f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IE" sz="2000" dirty="0" smtClean="0"/>
              <a:t>resonance at low, </a:t>
            </a:r>
          </a:p>
          <a:p>
            <a:r>
              <a:rPr lang="en-IE" sz="2000" dirty="0" smtClean="0"/>
              <a:t>observable energies</a:t>
            </a:r>
            <a:endParaRPr lang="en-IE" sz="20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724539" y="4984434"/>
            <a:ext cx="4019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7950" y="2200947"/>
            <a:ext cx="2055632" cy="627317"/>
          </a:xfrm>
          <a:custGeom>
            <a:avLst/>
            <a:gdLst>
              <a:gd name="connsiteX0" fmla="*/ 0 w 2424223"/>
              <a:gd name="connsiteY0" fmla="*/ 0 h 808075"/>
              <a:gd name="connsiteX1" fmla="*/ 595423 w 2424223"/>
              <a:gd name="connsiteY1" fmla="*/ 808075 h 808075"/>
              <a:gd name="connsiteX2" fmla="*/ 1860698 w 2424223"/>
              <a:gd name="connsiteY2" fmla="*/ 797442 h 808075"/>
              <a:gd name="connsiteX3" fmla="*/ 2424223 w 2424223"/>
              <a:gd name="connsiteY3" fmla="*/ 0 h 80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223" h="808075">
                <a:moveTo>
                  <a:pt x="0" y="0"/>
                </a:moveTo>
                <a:lnTo>
                  <a:pt x="595423" y="808075"/>
                </a:lnTo>
                <a:lnTo>
                  <a:pt x="1860698" y="797442"/>
                </a:lnTo>
                <a:lnTo>
                  <a:pt x="2424223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84784" y="2860163"/>
            <a:ext cx="545805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04550" y="2817631"/>
            <a:ext cx="549274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433339" y="1779556"/>
            <a:ext cx="1212111" cy="2047184"/>
          </a:xfrm>
          <a:custGeom>
            <a:avLst/>
            <a:gdLst>
              <a:gd name="connsiteX0" fmla="*/ 0 w 1212111"/>
              <a:gd name="connsiteY0" fmla="*/ 0 h 2200940"/>
              <a:gd name="connsiteX1" fmla="*/ 637953 w 1212111"/>
              <a:gd name="connsiteY1" fmla="*/ 520996 h 2200940"/>
              <a:gd name="connsiteX2" fmla="*/ 659218 w 1212111"/>
              <a:gd name="connsiteY2" fmla="*/ 1679944 h 2200940"/>
              <a:gd name="connsiteX3" fmla="*/ 1212111 w 1212111"/>
              <a:gd name="connsiteY3" fmla="*/ 2200940 h 220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111" h="2200940">
                <a:moveTo>
                  <a:pt x="0" y="0"/>
                </a:moveTo>
                <a:lnTo>
                  <a:pt x="637953" y="520996"/>
                </a:lnTo>
                <a:lnTo>
                  <a:pt x="659218" y="1679944"/>
                </a:lnTo>
                <a:lnTo>
                  <a:pt x="1212111" y="220094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087743" y="1671395"/>
            <a:ext cx="545805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543207" y="3359886"/>
            <a:ext cx="545805" cy="5741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328958" y="220760"/>
            <a:ext cx="5073454" cy="627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 on scalar DM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66836" y="627329"/>
            <a:ext cx="3346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Ki</a:t>
            </a:r>
            <a:r>
              <a:rPr lang="en-IE" i="1" dirty="0" smtClean="0">
                <a:solidFill>
                  <a:srgbClr val="FF0000"/>
                </a:solidFill>
              </a:rPr>
              <a:t>-Yong </a:t>
            </a:r>
            <a:r>
              <a:rPr lang="en-IE" i="1" dirty="0" err="1" smtClean="0">
                <a:solidFill>
                  <a:srgbClr val="FF0000"/>
                </a:solidFill>
              </a:rPr>
              <a:t>Choi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Eung</a:t>
            </a:r>
            <a:r>
              <a:rPr lang="en-IE" i="1" dirty="0" smtClean="0">
                <a:solidFill>
                  <a:srgbClr val="FF0000"/>
                </a:solidFill>
              </a:rPr>
              <a:t> Jin Chun, </a:t>
            </a:r>
            <a:r>
              <a:rPr lang="en-IE" i="1" dirty="0" err="1" smtClean="0">
                <a:solidFill>
                  <a:srgbClr val="FF0000"/>
                </a:solidFill>
              </a:rPr>
              <a:t>Jongkuk</a:t>
            </a:r>
            <a:r>
              <a:rPr lang="en-IE" i="1" dirty="0" smtClean="0">
                <a:solidFill>
                  <a:srgbClr val="FF0000"/>
                </a:solidFill>
              </a:rPr>
              <a:t> Kim,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1909.10478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1654" y="148842"/>
            <a:ext cx="314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S. F </a:t>
            </a:r>
            <a:r>
              <a:rPr lang="en-IE" i="1" dirty="0" err="1" smtClean="0">
                <a:solidFill>
                  <a:srgbClr val="FF0000"/>
                </a:solidFill>
              </a:rPr>
              <a:t>Ge</a:t>
            </a:r>
            <a:r>
              <a:rPr lang="en-IE" i="1" dirty="0" smtClean="0">
                <a:solidFill>
                  <a:srgbClr val="FF0000"/>
                </a:solidFill>
              </a:rPr>
              <a:t> and H Murayama, 1904.02518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95452" y="1421619"/>
            <a:ext cx="259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2012.09474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2315" y="2936538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4446982" y="1854002"/>
            <a:ext cx="3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150759" y="1840672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82699" y="1737024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a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42343" y="1937079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68248" y="3352199"/>
            <a:ext cx="540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>
                <a:latin typeface="Symbol" pitchFamily="18" charset="2"/>
              </a:rPr>
              <a:t>n</a:t>
            </a:r>
            <a:r>
              <a:rPr lang="en-IE" sz="2000" baseline="-25000" dirty="0" err="1" smtClean="0">
                <a:latin typeface="Symbol" pitchFamily="18" charset="2"/>
              </a:rPr>
              <a:t>b</a:t>
            </a:r>
            <a:endParaRPr lang="en-IE" sz="2000" dirty="0">
              <a:latin typeface="Symbol" pitchFamily="18" charset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65428" y="2536428"/>
            <a:ext cx="4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c</a:t>
            </a:r>
            <a:r>
              <a:rPr lang="en-IE" sz="2000" baseline="-25000" dirty="0" smtClean="0"/>
              <a:t>k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9586"/>
            <a:ext cx="9144000" cy="685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IE" dirty="0" smtClean="0"/>
              <a:t>   </a:t>
            </a:r>
            <a:endParaRPr lang="en-IE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010719" y="1945672"/>
            <a:ext cx="12066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|</a:t>
            </a:r>
            <a:r>
              <a:rPr lang="en-IE" sz="2000" dirty="0" err="1" smtClean="0">
                <a:latin typeface="Symbol" pitchFamily="18" charset="2"/>
              </a:rPr>
              <a:t>D</a:t>
            </a:r>
            <a:r>
              <a:rPr lang="en-IE" sz="2000" dirty="0" err="1" smtClean="0"/>
              <a:t>m</a:t>
            </a:r>
            <a:r>
              <a:rPr lang="en-IE" sz="2000" baseline="-25000" dirty="0" err="1" smtClean="0"/>
              <a:t>ref</a:t>
            </a:r>
            <a:r>
              <a:rPr lang="en-IE" sz="2000" baseline="-25000" dirty="0" smtClean="0"/>
              <a:t> 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| </a:t>
            </a:r>
            <a:endParaRPr lang="en-IE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223023" y="3687154"/>
            <a:ext cx="48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R    </a:t>
            </a:r>
            <a:endParaRPr lang="en-IE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4873722" y="1026220"/>
            <a:ext cx="3858231" cy="30693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Freeform 53"/>
          <p:cNvSpPr/>
          <p:nvPr/>
        </p:nvSpPr>
        <p:spPr>
          <a:xfrm>
            <a:off x="6736762" y="1359710"/>
            <a:ext cx="2027659" cy="1771365"/>
          </a:xfrm>
          <a:custGeom>
            <a:avLst/>
            <a:gdLst>
              <a:gd name="connsiteX0" fmla="*/ 19493 w 2277140"/>
              <a:gd name="connsiteY0" fmla="*/ 0 h 1896139"/>
              <a:gd name="connsiteX1" fmla="*/ 62023 w 2277140"/>
              <a:gd name="connsiteY1" fmla="*/ 1275907 h 1896139"/>
              <a:gd name="connsiteX2" fmla="*/ 391632 w 2277140"/>
              <a:gd name="connsiteY2" fmla="*/ 1775637 h 1896139"/>
              <a:gd name="connsiteX3" fmla="*/ 944525 w 2277140"/>
              <a:gd name="connsiteY3" fmla="*/ 1871330 h 1896139"/>
              <a:gd name="connsiteX4" fmla="*/ 2071577 w 2277140"/>
              <a:gd name="connsiteY4" fmla="*/ 1892595 h 1896139"/>
              <a:gd name="connsiteX5" fmla="*/ 2177902 w 2277140"/>
              <a:gd name="connsiteY5" fmla="*/ 1892595 h 189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7140" h="1896139">
                <a:moveTo>
                  <a:pt x="19493" y="0"/>
                </a:moveTo>
                <a:cubicBezTo>
                  <a:pt x="9746" y="489984"/>
                  <a:pt x="0" y="979968"/>
                  <a:pt x="62023" y="1275907"/>
                </a:cubicBezTo>
                <a:cubicBezTo>
                  <a:pt x="124046" y="1571847"/>
                  <a:pt x="244548" y="1676400"/>
                  <a:pt x="391632" y="1775637"/>
                </a:cubicBezTo>
                <a:cubicBezTo>
                  <a:pt x="538716" y="1874874"/>
                  <a:pt x="664534" y="1851837"/>
                  <a:pt x="944525" y="1871330"/>
                </a:cubicBezTo>
                <a:cubicBezTo>
                  <a:pt x="1224516" y="1890823"/>
                  <a:pt x="1866014" y="1889051"/>
                  <a:pt x="2071577" y="1892595"/>
                </a:cubicBezTo>
                <a:cubicBezTo>
                  <a:pt x="2277140" y="1896139"/>
                  <a:pt x="2227521" y="1894367"/>
                  <a:pt x="2177902" y="189259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6720771" y="1344423"/>
            <a:ext cx="19426" cy="2742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4874291" y="1348740"/>
            <a:ext cx="1846480" cy="2738524"/>
          </a:xfrm>
          <a:custGeom>
            <a:avLst/>
            <a:gdLst>
              <a:gd name="connsiteX0" fmla="*/ 0 w 1777409"/>
              <a:gd name="connsiteY0" fmla="*/ 2679405 h 2679405"/>
              <a:gd name="connsiteX1" fmla="*/ 1371600 w 1777409"/>
              <a:gd name="connsiteY1" fmla="*/ 1775638 h 2679405"/>
              <a:gd name="connsiteX2" fmla="*/ 1711842 w 1777409"/>
              <a:gd name="connsiteY2" fmla="*/ 1329070 h 2679405"/>
              <a:gd name="connsiteX3" fmla="*/ 1765004 w 1777409"/>
              <a:gd name="connsiteY3" fmla="*/ 712382 h 2679405"/>
              <a:gd name="connsiteX4" fmla="*/ 1775637 w 1777409"/>
              <a:gd name="connsiteY4" fmla="*/ 0 h 267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7409" h="2679405">
                <a:moveTo>
                  <a:pt x="0" y="2679405"/>
                </a:moveTo>
                <a:cubicBezTo>
                  <a:pt x="543146" y="2340049"/>
                  <a:pt x="1086293" y="2000694"/>
                  <a:pt x="1371600" y="1775638"/>
                </a:cubicBezTo>
                <a:cubicBezTo>
                  <a:pt x="1656907" y="1550582"/>
                  <a:pt x="1646275" y="1506279"/>
                  <a:pt x="1711842" y="1329070"/>
                </a:cubicBezTo>
                <a:cubicBezTo>
                  <a:pt x="1777409" y="1151861"/>
                  <a:pt x="1754372" y="933894"/>
                  <a:pt x="1765004" y="712382"/>
                </a:cubicBezTo>
                <a:cubicBezTo>
                  <a:pt x="1775636" y="490870"/>
                  <a:pt x="1775636" y="245435"/>
                  <a:pt x="1775637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TextBox 65"/>
          <p:cNvSpPr txBox="1"/>
          <p:nvPr/>
        </p:nvSpPr>
        <p:spPr>
          <a:xfrm>
            <a:off x="8711919" y="3802413"/>
            <a:ext cx="48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r>
              <a:rPr lang="en-IE" sz="2000" baseline="-25000" dirty="0" smtClean="0"/>
              <a:t>    </a:t>
            </a:r>
            <a:endParaRPr lang="en-IE" sz="2000" dirty="0" smtClean="0"/>
          </a:p>
        </p:txBody>
      </p:sp>
      <p:sp>
        <p:nvSpPr>
          <p:cNvPr id="57" name="WordArt 10"/>
          <p:cNvSpPr>
            <a:spLocks noChangeArrowheads="1" noChangeShapeType="1" noTextEdit="1"/>
          </p:cNvSpPr>
          <p:nvPr/>
        </p:nvSpPr>
        <p:spPr bwMode="auto">
          <a:xfrm>
            <a:off x="331076" y="195208"/>
            <a:ext cx="4312843" cy="841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Refraction mass squared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3247" y="2121527"/>
            <a:ext cx="154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existing</a:t>
            </a:r>
          </a:p>
          <a:p>
            <a:r>
              <a:rPr lang="en-IE" dirty="0" smtClean="0"/>
              <a:t>observations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4906190" y="3288806"/>
            <a:ext cx="94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relic </a:t>
            </a:r>
            <a:r>
              <a:rPr lang="en-IE" dirty="0" smtClean="0">
                <a:latin typeface="Symbol" pitchFamily="18" charset="2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518" y="3348829"/>
            <a:ext cx="360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= constant –</a:t>
            </a:r>
          </a:p>
          <a:p>
            <a:r>
              <a:rPr lang="en-IE" sz="2000" dirty="0" smtClean="0"/>
              <a:t> checked down to 0.1 </a:t>
            </a:r>
            <a:r>
              <a:rPr lang="en-IE" sz="2000" dirty="0" err="1" smtClean="0"/>
              <a:t>MeV</a:t>
            </a:r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 </a:t>
            </a:r>
            <a:r>
              <a:rPr lang="en-IE" sz="2000" dirty="0" smtClean="0"/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5080" y="4251734"/>
            <a:ext cx="234734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 E</a:t>
            </a:r>
            <a:r>
              <a:rPr lang="en-IE" sz="2000" baseline="-25000" dirty="0" smtClean="0"/>
              <a:t>R</a:t>
            </a:r>
            <a:r>
              <a:rPr lang="en-IE" sz="2000" dirty="0" smtClean="0"/>
              <a:t>  &lt;&lt; 0.1 </a:t>
            </a:r>
            <a:r>
              <a:rPr lang="en-IE" sz="2000" dirty="0" err="1" smtClean="0"/>
              <a:t>MeV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869130" y="2480767"/>
            <a:ext cx="186247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 </a:t>
            </a:r>
            <a:r>
              <a:rPr lang="en-US" sz="2000" dirty="0" smtClean="0"/>
              <a:t>= 2E</a:t>
            </a:r>
            <a:r>
              <a:rPr lang="en-IE" sz="2000" dirty="0" smtClean="0"/>
              <a:t>V</a:t>
            </a:r>
            <a:r>
              <a:rPr lang="en-US" sz="2000" dirty="0" smtClean="0"/>
              <a:t>  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78821" y="1084148"/>
            <a:ext cx="36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Introduce the effective or refractive mass squared as </a:t>
            </a:r>
            <a:endParaRPr lang="en-IE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01029" y="1906527"/>
            <a:ext cx="169299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=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/2E</a:t>
            </a:r>
            <a:endParaRPr lang="en-IE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685247" y="4181365"/>
            <a:ext cx="3321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The decrease of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with E allows to avoid </a:t>
            </a:r>
          </a:p>
          <a:p>
            <a:r>
              <a:rPr lang="en-IE" sz="2000" dirty="0" smtClean="0"/>
              <a:t>the cosmological bound </a:t>
            </a:r>
          </a:p>
          <a:p>
            <a:r>
              <a:rPr lang="en-IE" sz="2000" dirty="0" smtClean="0"/>
              <a:t>on sum of neutrino masses</a:t>
            </a:r>
            <a:endParaRPr lang="en-IE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6940987" y="4213156"/>
            <a:ext cx="2181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</a:t>
            </a:r>
            <a:r>
              <a:rPr lang="en-IE" sz="2000" dirty="0" smtClean="0"/>
              <a:t> constant m</a:t>
            </a:r>
            <a:r>
              <a:rPr lang="en-IE" sz="2000" baseline="-25000" dirty="0" smtClean="0"/>
              <a:t>ref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  explains oscillation data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26408" y="5932962"/>
            <a:ext cx="68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Large number density of target particles is required </a:t>
            </a:r>
            <a:r>
              <a:rPr lang="en-IE" sz="2000" dirty="0" smtClean="0">
                <a:sym typeface="Wingdings" pitchFamily="2" charset="2"/>
              </a:rPr>
              <a:t> </a:t>
            </a:r>
          </a:p>
          <a:p>
            <a:r>
              <a:rPr lang="en-IE" sz="2000" dirty="0" smtClean="0">
                <a:sym typeface="Wingdings" pitchFamily="2" charset="2"/>
              </a:rPr>
              <a:t>form substantial part of whole DM  </a:t>
            </a:r>
            <a:endParaRPr lang="en-IE" sz="2000" dirty="0"/>
          </a:p>
        </p:txBody>
      </p:sp>
      <p:sp>
        <p:nvSpPr>
          <p:cNvPr id="65" name="Right Arrow 64"/>
          <p:cNvSpPr/>
          <p:nvPr/>
        </p:nvSpPr>
        <p:spPr>
          <a:xfrm rot="16200000">
            <a:off x="5209953" y="3907853"/>
            <a:ext cx="382773" cy="430225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Right Arrow 66"/>
          <p:cNvSpPr/>
          <p:nvPr/>
        </p:nvSpPr>
        <p:spPr>
          <a:xfrm rot="16200000">
            <a:off x="7645892" y="3875953"/>
            <a:ext cx="382773" cy="430225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9" name="Straight Connector 28"/>
          <p:cNvCxnSpPr/>
          <p:nvPr/>
        </p:nvCxnSpPr>
        <p:spPr>
          <a:xfrm>
            <a:off x="4873722" y="3141349"/>
            <a:ext cx="3858231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06190" y="2722650"/>
            <a:ext cx="146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true mass</a:t>
            </a:r>
            <a:r>
              <a:rPr lang="en-IE" baseline="30000" dirty="0" smtClean="0">
                <a:solidFill>
                  <a:srgbClr val="FF0000"/>
                </a:solidFill>
              </a:rPr>
              <a:t>2</a:t>
            </a:r>
            <a:endParaRPr lang="en-I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966574" y="340228"/>
            <a:ext cx="7050381" cy="6739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Vacuum mass vs. Refractive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916" y="2945219"/>
            <a:ext cx="392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Appears in equation of motion,  </a:t>
            </a:r>
          </a:p>
          <a:p>
            <a:r>
              <a:rPr lang="en-IE" sz="2000" dirty="0" smtClean="0"/>
              <a:t>propagator, dispersion 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6861" y="1509810"/>
            <a:ext cx="392511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Appears in background </a:t>
            </a:r>
          </a:p>
          <a:p>
            <a:r>
              <a:rPr lang="en-IE" sz="2000" dirty="0" smtClean="0"/>
              <a:t>due to interactions, scattering on the background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8453" y="4607576"/>
            <a:ext cx="3700142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dependence on energy</a:t>
            </a:r>
          </a:p>
          <a:p>
            <a:r>
              <a:rPr lang="en-IE" sz="2000" dirty="0" smtClean="0"/>
              <a:t>Energy dependence  - </a:t>
            </a:r>
          </a:p>
          <a:p>
            <a:r>
              <a:rPr lang="en-IE" sz="2000" dirty="0" smtClean="0"/>
              <a:t>due to </a:t>
            </a:r>
            <a:r>
              <a:rPr lang="en-IE" sz="2000" dirty="0" err="1" smtClean="0"/>
              <a:t>radiative</a:t>
            </a:r>
            <a:r>
              <a:rPr lang="en-IE" sz="2000" dirty="0" smtClean="0"/>
              <a:t> corrections , RGE effect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24922" y="5924597"/>
            <a:ext cx="388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go deeper, the difference may not be  so significant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45189" y="4003700"/>
            <a:ext cx="39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Determines  the group velocity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5189" y="3658728"/>
            <a:ext cx="507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Affects kinematics (decays, resonances)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085" y="1541709"/>
            <a:ext cx="392342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Exists in vacuum: </a:t>
            </a:r>
          </a:p>
          <a:p>
            <a:r>
              <a:rPr lang="en-IE" sz="2000" dirty="0" smtClean="0"/>
              <a:t>no background, no interactions.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084" y="2355345"/>
            <a:ext cx="226473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Lorentz invariant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5013" y="4646422"/>
            <a:ext cx="3221665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Depends on energy and density  of background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403044" y="318967"/>
            <a:ext cx="3148232" cy="748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Problems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 rot="21404133">
            <a:off x="822157" y="1488543"/>
            <a:ext cx="507891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Relic neutrinos: properties, detection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29338" y="1913840"/>
            <a:ext cx="6655983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Supernovae neutrinos: </a:t>
            </a:r>
            <a:r>
              <a:rPr lang="en-IE" sz="2000" dirty="0" smtClean="0"/>
              <a:t>theory of collective </a:t>
            </a:r>
            <a:r>
              <a:rPr lang="en-IE" sz="2000" dirty="0" smtClean="0"/>
              <a:t>oscillations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49755" y="2363236"/>
            <a:ext cx="529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Sterile neutrinos: strengthen bounds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 rot="179765">
            <a:off x="912696" y="2923942"/>
            <a:ext cx="7125518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Nature of neutrino mass: vacuum </a:t>
            </a:r>
            <a:r>
              <a:rPr lang="en-IE" sz="2000" dirty="0" err="1" smtClean="0"/>
              <a:t>vs</a:t>
            </a:r>
            <a:r>
              <a:rPr lang="en-IE" sz="2000" dirty="0" smtClean="0"/>
              <a:t> refractive</a:t>
            </a:r>
          </a:p>
          <a:p>
            <a:r>
              <a:rPr lang="en-IE" sz="2000" dirty="0" smtClean="0"/>
              <a:t>Testing time-energy dependence of oscillation parameters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12696" y="3803387"/>
            <a:ext cx="6274913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Physics and </a:t>
            </a:r>
            <a:r>
              <a:rPr lang="en-IE" sz="2000" dirty="0" err="1" smtClean="0"/>
              <a:t>astrophys</a:t>
            </a:r>
            <a:r>
              <a:rPr lang="en-IE" sz="2000" dirty="0" smtClean="0"/>
              <a:t> is of Cosmic neutrinos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97759" y="4369967"/>
            <a:ext cx="5264815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Neutrino connections to other phenomena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2363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7769225" y="13208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LSND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647587" y="1222026"/>
            <a:ext cx="2701669" cy="12470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CC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Back-up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CC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9364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MathJax_Main"/>
              </a:rPr>
              <a:t>S</a:t>
            </a:r>
            <a:r>
              <a:rPr lang="en-US" baseline="-25000" dirty="0" err="1" smtClean="0">
                <a:latin typeface="MathJax_Main"/>
              </a:rPr>
              <a:t>n</a:t>
            </a:r>
            <a:r>
              <a:rPr lang="en-US" dirty="0" smtClean="0">
                <a:latin typeface="MathJax_Main"/>
              </a:rPr>
              <a:t> D</a:t>
            </a:r>
            <a:endParaRPr lang="en-US" dirty="0">
              <a:latin typeface="MathJax_Main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15811" y="1480513"/>
            <a:ext cx="4394375" cy="25166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053621" y="186067"/>
            <a:ext cx="5621512" cy="1034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Flavor and CP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142265" y="1629820"/>
            <a:ext cx="1728512" cy="58477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G</a:t>
            </a:r>
            <a:r>
              <a:rPr lang="en-US" sz="3200" baseline="-25000" dirty="0" err="1" smtClean="0"/>
              <a:t>f</a:t>
            </a:r>
            <a:r>
              <a:rPr lang="en-US" sz="3200" dirty="0" err="1" smtClean="0"/>
              <a:t>x</a:t>
            </a:r>
            <a:r>
              <a:rPr lang="en-US" sz="3200" dirty="0" smtClean="0"/>
              <a:t> H</a:t>
            </a:r>
            <a:r>
              <a:rPr lang="en-US" sz="3200" baseline="-25000" dirty="0" smtClean="0"/>
              <a:t>CP  </a:t>
            </a:r>
            <a:endParaRPr lang="en-US" sz="32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20847" y="2789044"/>
            <a:ext cx="1561305" cy="52322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2800" baseline="-25000" dirty="0" err="1" smtClean="0">
                <a:latin typeface="Symbol" pitchFamily="18" charset="2"/>
              </a:rPr>
              <a:t>n</a:t>
            </a:r>
            <a:r>
              <a:rPr lang="en-US" sz="2800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H</a:t>
            </a:r>
            <a:r>
              <a:rPr lang="en-US" sz="2800" baseline="30000" dirty="0" err="1" smtClean="0">
                <a:latin typeface="Symbol" pitchFamily="18" charset="2"/>
              </a:rPr>
              <a:t>n</a:t>
            </a:r>
            <a:r>
              <a:rPr lang="en-US" sz="2800" baseline="-25000" dirty="0" err="1" smtClean="0"/>
              <a:t>CP</a:t>
            </a:r>
            <a:r>
              <a:rPr lang="en-US" sz="2800" baseline="-25000" dirty="0" smtClean="0">
                <a:latin typeface="Symbol" pitchFamily="18" charset="2"/>
              </a:rPr>
              <a:t>    </a:t>
            </a:r>
            <a:endParaRPr lang="en-US" sz="2800" dirty="0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2509336">
            <a:off x="3181025" y="2328048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18957314">
            <a:off x="4233652" y="2324703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147279" y="2765228"/>
            <a:ext cx="18701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Residual </a:t>
            </a:r>
            <a:r>
              <a:rPr lang="en-US" sz="2000" dirty="0" smtClean="0"/>
              <a:t>symmetries</a:t>
            </a:r>
          </a:p>
          <a:p>
            <a:r>
              <a:rPr lang="en-US" sz="2000" dirty="0" smtClean="0"/>
              <a:t>of the mass matrices</a:t>
            </a:r>
            <a:endParaRPr lang="en-US" sz="2000" dirty="0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4870777" y="3494961"/>
            <a:ext cx="713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535670" y="3597042"/>
            <a:ext cx="77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M</a:t>
            </a:r>
            <a:r>
              <a:rPr lang="en-US" sz="2000" baseline="-25000" dirty="0"/>
              <a:t>l</a:t>
            </a:r>
            <a:r>
              <a:rPr lang="en-US" sz="2000" dirty="0"/>
              <a:t>  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495344" y="1959652"/>
            <a:ext cx="4699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7617761" y="1791933"/>
            <a:ext cx="4032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T’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6985021" y="2066925"/>
            <a:ext cx="460375" cy="3968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11" name="WordArt 26"/>
          <p:cNvSpPr>
            <a:spLocks noChangeArrowheads="1" noChangeShapeType="1" noTextEdit="1"/>
          </p:cNvSpPr>
          <p:nvPr/>
        </p:nvSpPr>
        <p:spPr bwMode="auto">
          <a:xfrm>
            <a:off x="5010477" y="2158090"/>
            <a:ext cx="1162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Flavons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1848" y="4619947"/>
            <a:ext cx="194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=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x Z</a:t>
            </a:r>
            <a:r>
              <a:rPr lang="en-US" sz="2000" baseline="-25000" dirty="0" smtClean="0"/>
              <a:t>2               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24050" y="4588048"/>
            <a:ext cx="296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no CP violation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 = 0</a:t>
            </a:r>
            <a:endParaRPr lang="en-IE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206500" y="5114218"/>
            <a:ext cx="113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= Z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               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88959" y="5071686"/>
            <a:ext cx="35531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ym typeface="Wingdings" pitchFamily="2" charset="2"/>
              </a:rPr>
              <a:t> </a:t>
            </a:r>
            <a:r>
              <a:rPr lang="en-IE" sz="2000" dirty="0" smtClean="0"/>
              <a:t>usually 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 = 0, </a:t>
            </a:r>
            <a:r>
              <a:rPr lang="en-US" sz="2000" dirty="0" smtClean="0"/>
              <a:t>+/-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/2</a:t>
            </a:r>
            <a:r>
              <a:rPr lang="en-US" sz="2000" dirty="0" smtClean="0">
                <a:latin typeface="Symbol" pitchFamily="18" charset="2"/>
              </a:rPr>
              <a:t> ,  p</a:t>
            </a:r>
            <a:endParaRPr lang="en-US" sz="2000" dirty="0" smtClean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44192" y="2798569"/>
            <a:ext cx="150390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2800" baseline="-25000" dirty="0" err="1" smtClean="0"/>
              <a:t>l</a:t>
            </a:r>
            <a:r>
              <a:rPr lang="en-US" sz="2800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l</a:t>
            </a:r>
            <a:r>
              <a:rPr lang="en-US" sz="2800" baseline="-25000" dirty="0" err="1" smtClean="0"/>
              <a:t>CP</a:t>
            </a:r>
            <a:r>
              <a:rPr lang="en-US" sz="2800" baseline="-25000" dirty="0" smtClean="0"/>
              <a:t>  </a:t>
            </a:r>
            <a:endParaRPr lang="en-US" sz="2800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848100" y="1839357"/>
            <a:ext cx="0" cy="2275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925536" y="3016942"/>
            <a:ext cx="0" cy="1259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5163911" y="3016942"/>
            <a:ext cx="0" cy="1259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429888" y="5102464"/>
            <a:ext cx="215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</a:t>
            </a:r>
            <a:r>
              <a:rPr lang="en-IE" i="1" dirty="0" err="1" smtClean="0">
                <a:solidFill>
                  <a:srgbClr val="FF0000"/>
                </a:solidFill>
              </a:rPr>
              <a:t>Hagedorn</a:t>
            </a:r>
            <a:r>
              <a:rPr lang="en-IE" i="1" dirty="0" smtClean="0">
                <a:solidFill>
                  <a:srgbClr val="FF0000"/>
                </a:solidFill>
              </a:rPr>
              <a:t>, et al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0186" y="3494961"/>
            <a:ext cx="2938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R. </a:t>
            </a:r>
            <a:r>
              <a:rPr lang="en-IE" i="1" dirty="0" err="1" smtClean="0">
                <a:solidFill>
                  <a:srgbClr val="FF0000"/>
                </a:solidFill>
              </a:rPr>
              <a:t>Mohapatra</a:t>
            </a:r>
            <a:r>
              <a:rPr lang="en-IE" i="1" dirty="0" smtClean="0">
                <a:solidFill>
                  <a:srgbClr val="FF0000"/>
                </a:solidFill>
              </a:rPr>
              <a:t>, C </a:t>
            </a:r>
            <a:r>
              <a:rPr lang="en-IE" i="1" dirty="0" err="1" smtClean="0">
                <a:solidFill>
                  <a:srgbClr val="FF0000"/>
                </a:solidFill>
              </a:rPr>
              <a:t>C</a:t>
            </a:r>
            <a:r>
              <a:rPr lang="en-IE" i="1" dirty="0" smtClean="0">
                <a:solidFill>
                  <a:srgbClr val="FF0000"/>
                </a:solidFill>
              </a:rPr>
              <a:t> Nishi,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r>
              <a:rPr lang="en-IE" i="1" dirty="0" smtClean="0">
                <a:solidFill>
                  <a:srgbClr val="FF0000"/>
                </a:solidFill>
              </a:rPr>
              <a:t>, C. </a:t>
            </a:r>
            <a:r>
              <a:rPr lang="en-IE" i="1" dirty="0" err="1" smtClean="0">
                <a:solidFill>
                  <a:srgbClr val="FF0000"/>
                </a:solidFill>
              </a:rPr>
              <a:t>Hagedorn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R. Ziegler, E Ma,  G-J. Ding,  S.F. King, C. </a:t>
            </a:r>
            <a:r>
              <a:rPr lang="en-IE" i="1" dirty="0" err="1" smtClean="0">
                <a:solidFill>
                  <a:srgbClr val="FF0000"/>
                </a:solidFill>
              </a:rPr>
              <a:t>Luhn</a:t>
            </a:r>
            <a:r>
              <a:rPr lang="en-IE" i="1" dirty="0" smtClean="0">
                <a:solidFill>
                  <a:srgbClr val="FF0000"/>
                </a:solidFill>
              </a:rPr>
              <a:t>, 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A. J. Stuart,  Y-L. Zhou,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9374" y="2188808"/>
            <a:ext cx="8353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(96)</a:t>
            </a:r>
            <a:endParaRPr lang="en-IE" dirty="0"/>
          </a:p>
        </p:txBody>
      </p:sp>
      <p:sp>
        <p:nvSpPr>
          <p:cNvPr id="34" name="TextBox 33"/>
          <p:cNvSpPr txBox="1"/>
          <p:nvPr/>
        </p:nvSpPr>
        <p:spPr>
          <a:xfrm>
            <a:off x="6675133" y="2604378"/>
            <a:ext cx="77026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(48)</a:t>
            </a:r>
            <a:endParaRPr lang="en-IE" dirty="0"/>
          </a:p>
        </p:txBody>
      </p:sp>
      <p:sp>
        <p:nvSpPr>
          <p:cNvPr id="42" name="TextBox 41"/>
          <p:cNvSpPr txBox="1"/>
          <p:nvPr/>
        </p:nvSpPr>
        <p:spPr>
          <a:xfrm>
            <a:off x="7676825" y="2768433"/>
            <a:ext cx="7762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ymbol" pitchFamily="18" charset="2"/>
              </a:rPr>
              <a:t>D</a:t>
            </a:r>
            <a:r>
              <a:rPr lang="en-IE" dirty="0" smtClean="0"/>
              <a:t>(27)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887510" y="5969439"/>
            <a:ext cx="64703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 </a:t>
            </a:r>
            <a:r>
              <a:rPr lang="en-US" sz="2000" dirty="0" smtClean="0"/>
              <a:t>may depend on free parameter and take any value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91470" y="6001338"/>
            <a:ext cx="160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i="1" dirty="0" smtClean="0">
                <a:solidFill>
                  <a:srgbClr val="FF0000"/>
                </a:solidFill>
              </a:rPr>
              <a:t>Y. </a:t>
            </a:r>
            <a:r>
              <a:rPr lang="en-IE" sz="1600" i="1" dirty="0" err="1" smtClean="0">
                <a:solidFill>
                  <a:srgbClr val="FF0000"/>
                </a:solidFill>
              </a:rPr>
              <a:t>Farzan</a:t>
            </a:r>
            <a:r>
              <a:rPr lang="en-IE" sz="1600" i="1" dirty="0" smtClean="0">
                <a:solidFill>
                  <a:srgbClr val="FF0000"/>
                </a:solidFill>
              </a:rPr>
              <a:t>, A.S.</a:t>
            </a:r>
            <a:endParaRPr lang="en-IE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67771" y="202015"/>
            <a:ext cx="3062238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More problems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412" y="1234086"/>
            <a:ext cx="345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connection to masses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2576" y="1674756"/>
            <a:ext cx="561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Mass hierarchy from additional symmetries</a:t>
            </a:r>
          </a:p>
          <a:p>
            <a:r>
              <a:rPr lang="en-IE" sz="2000" dirty="0" smtClean="0"/>
              <a:t>U(1)  </a:t>
            </a:r>
            <a:r>
              <a:rPr lang="en-IE" sz="2000" dirty="0" err="1" smtClean="0"/>
              <a:t>Froggatt</a:t>
            </a:r>
            <a:r>
              <a:rPr lang="en-IE" sz="2000" dirty="0" smtClean="0"/>
              <a:t>- Nielsen mechanism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3209" y="3920402"/>
            <a:ext cx="7242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Discrete symmetries – restricted possibilities  to explain mass spectrum (degenerate, partially degenerate  spectra)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45758" y="2519128"/>
            <a:ext cx="446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f</a:t>
            </a:r>
            <a:endParaRPr lang="en-IE" sz="2000" dirty="0" smtClean="0"/>
          </a:p>
          <a:p>
            <a:r>
              <a:rPr lang="en-IE" sz="2000" dirty="0" smtClean="0">
                <a:latin typeface="Symbol" pitchFamily="18" charset="2"/>
              </a:rPr>
              <a:t>L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924492" y="2519128"/>
            <a:ext cx="446567" cy="707886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2339160" y="2332664"/>
            <a:ext cx="31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3125944" y="2551027"/>
            <a:ext cx="486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power n is determined by U(1) charges of the corresponding operators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74474" y="4997297"/>
            <a:ext cx="4318522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Missing representations problem</a:t>
            </a:r>
            <a:endParaRPr lang="en-IE" sz="2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45758" y="2881424"/>
            <a:ext cx="3934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541081" y="202017"/>
            <a:ext cx="4870891" cy="9370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CP-violation, phase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182" y="1424763"/>
            <a:ext cx="72088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Certain values of </a:t>
            </a:r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follow from the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symmetries without additional assumptions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 rot="21440044">
            <a:off x="677594" y="2127698"/>
            <a:ext cx="633482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Specific transformations which can be responsible (control) value of the phase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5544" y="3617905"/>
            <a:ext cx="745342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Non-trivial CP phase : from generalized CP transformations </a:t>
            </a:r>
          </a:p>
          <a:p>
            <a:r>
              <a:rPr lang="en-IE" sz="2000" dirty="0" smtClean="0"/>
              <a:t>when also </a:t>
            </a:r>
            <a:r>
              <a:rPr lang="en-IE" sz="2000" dirty="0" err="1" smtClean="0"/>
              <a:t>flavor</a:t>
            </a:r>
            <a:r>
              <a:rPr lang="en-IE" sz="2000" dirty="0" smtClean="0"/>
              <a:t> is changed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 rot="205928">
            <a:off x="3002594" y="4460798"/>
            <a:ext cx="5466315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Usually maximal CP violation is predicted 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4762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698875" y="3147237"/>
            <a:ext cx="1277938" cy="58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Extra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17488" y="2248616"/>
            <a:ext cx="2497137" cy="650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New large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301214" y="574158"/>
            <a:ext cx="4305300" cy="74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Smallness of m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60350" y="2755123"/>
            <a:ext cx="2497138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mass scale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6900863" y="2248616"/>
            <a:ext cx="1052512" cy="531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New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8143" y="3817938"/>
            <a:ext cx="146546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See-saw</a:t>
            </a:r>
          </a:p>
          <a:p>
            <a:r>
              <a:rPr lang="en-US" sz="2000" dirty="0"/>
              <a:t>mechanism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281363" y="4618038"/>
            <a:ext cx="2224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Overlap mechanism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6451600" y="744538"/>
            <a:ext cx="541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latin typeface="Symbol" pitchFamily="18" charset="2"/>
              </a:rPr>
              <a:t>n</a:t>
            </a:r>
          </a:p>
        </p:txBody>
      </p:sp>
      <p:sp>
        <p:nvSpPr>
          <p:cNvPr id="18444" name="WordArt 13"/>
          <p:cNvSpPr>
            <a:spLocks noChangeArrowheads="1" noChangeShapeType="1" noTextEdit="1"/>
          </p:cNvSpPr>
          <p:nvPr/>
        </p:nvSpPr>
        <p:spPr bwMode="auto">
          <a:xfrm>
            <a:off x="2971800" y="3711608"/>
            <a:ext cx="2790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dimensions</a:t>
            </a:r>
          </a:p>
        </p:txBody>
      </p:sp>
      <p:sp>
        <p:nvSpPr>
          <p:cNvPr id="18445" name="WordArt 14"/>
          <p:cNvSpPr>
            <a:spLocks noChangeArrowheads="1" noChangeShapeType="1" noTextEdit="1"/>
          </p:cNvSpPr>
          <p:nvPr/>
        </p:nvSpPr>
        <p:spPr bwMode="auto">
          <a:xfrm>
            <a:off x="6051550" y="2808288"/>
            <a:ext cx="2960688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symmetries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3313113" y="4938713"/>
            <a:ext cx="24865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different </a:t>
            </a:r>
            <a:r>
              <a:rPr lang="en-US" dirty="0" smtClean="0"/>
              <a:t>localization</a:t>
            </a:r>
          </a:p>
          <a:p>
            <a:r>
              <a:rPr lang="en-US" dirty="0" smtClean="0"/>
              <a:t>of the left and right</a:t>
            </a:r>
          </a:p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18447" name="AutoShape 16"/>
          <p:cNvSpPr>
            <a:spLocks noChangeArrowheads="1"/>
          </p:cNvSpPr>
          <p:nvPr/>
        </p:nvSpPr>
        <p:spPr bwMode="auto">
          <a:xfrm rot="2319371">
            <a:off x="2444750" y="1563688"/>
            <a:ext cx="527050" cy="4778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48" name="AutoShape 17"/>
          <p:cNvSpPr>
            <a:spLocks noChangeArrowheads="1"/>
          </p:cNvSpPr>
          <p:nvPr/>
        </p:nvSpPr>
        <p:spPr bwMode="auto">
          <a:xfrm>
            <a:off x="3989388" y="2365375"/>
            <a:ext cx="527050" cy="4778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49" name="AutoShape 18"/>
          <p:cNvSpPr>
            <a:spLocks noChangeArrowheads="1"/>
          </p:cNvSpPr>
          <p:nvPr/>
        </p:nvSpPr>
        <p:spPr bwMode="auto">
          <a:xfrm rot="-2294176">
            <a:off x="5788025" y="1658938"/>
            <a:ext cx="527050" cy="4778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6459538" y="3752850"/>
            <a:ext cx="204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Forbid the usual </a:t>
            </a:r>
          </a:p>
          <a:p>
            <a:r>
              <a:rPr lang="en-US"/>
              <a:t>Dirac mass terms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6407150" y="4595813"/>
            <a:ext cx="236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Radiative generation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6521450" y="5088712"/>
            <a:ext cx="1864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High dimension </a:t>
            </a:r>
            <a:endParaRPr lang="en-US" dirty="0" smtClean="0"/>
          </a:p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6468285" y="6025075"/>
            <a:ext cx="2216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``</a:t>
            </a:r>
            <a:r>
              <a:rPr lang="en-US" dirty="0" err="1"/>
              <a:t>Chiral</a:t>
            </a:r>
            <a:r>
              <a:rPr lang="en-US" dirty="0"/>
              <a:t> mismatch’’</a:t>
            </a: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795743" y="5536605"/>
            <a:ext cx="1818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small VEV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3477842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Double beta decay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009" y="1311882"/>
            <a:ext cx="80930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Effective </a:t>
            </a:r>
            <a:r>
              <a:rPr lang="en-IE" dirty="0" err="1" smtClean="0"/>
              <a:t>Majorana</a:t>
            </a:r>
            <a:r>
              <a:rPr lang="en-IE" dirty="0" smtClean="0"/>
              <a:t> neutrino mass &lt;m</a:t>
            </a:r>
            <a:r>
              <a:rPr lang="el-GR" dirty="0" smtClean="0"/>
              <a:t>ββ&gt;⟨</a:t>
            </a:r>
            <a:r>
              <a:rPr lang="en-IE" dirty="0" smtClean="0"/>
              <a:t>m</a:t>
            </a:r>
            <a:r>
              <a:rPr lang="el-GR" dirty="0" smtClean="0"/>
              <a:t>ββ​⟩ </a:t>
            </a:r>
            <a:r>
              <a:rPr lang="en-IE" dirty="0" smtClean="0"/>
              <a:t>as a function </a:t>
            </a:r>
          </a:p>
          <a:p>
            <a:r>
              <a:rPr lang="en-IE" dirty="0" smtClean="0"/>
              <a:t>of the lightest neutrino mass. </a:t>
            </a:r>
          </a:p>
          <a:p>
            <a:r>
              <a:rPr lang="en-IE" dirty="0" smtClean="0"/>
              <a:t>The dark shaded regions are predictions based on best-fit values </a:t>
            </a:r>
          </a:p>
          <a:p>
            <a:r>
              <a:rPr lang="en-IE" dirty="0" smtClean="0"/>
              <a:t>of neutrino oscillation parameters for the normal ordering (NO) </a:t>
            </a:r>
          </a:p>
          <a:p>
            <a:r>
              <a:rPr lang="en-IE" dirty="0" smtClean="0"/>
              <a:t>and the inverted ordering (IO), and the light shaded regions indicate the </a:t>
            </a:r>
          </a:p>
          <a:p>
            <a:r>
              <a:rPr lang="en-IE" dirty="0" smtClean="0"/>
              <a:t>3</a:t>
            </a:r>
            <a:r>
              <a:rPr lang="el-GR" dirty="0" smtClean="0"/>
              <a:t>σ </a:t>
            </a:r>
            <a:r>
              <a:rPr lang="en-IE" dirty="0" smtClean="0"/>
              <a:t>ranges calculated from oscillation parameter uncertainties</a:t>
            </a:r>
          </a:p>
          <a:p>
            <a:r>
              <a:rPr lang="en-IE" dirty="0" smtClean="0"/>
              <a:t>The regions below the horizontal lines are allowed at 90\% C.L. </a:t>
            </a:r>
          </a:p>
          <a:p>
            <a:r>
              <a:rPr lang="en-IE" dirty="0" smtClean="0"/>
              <a:t>with 136Xe considering an improved phase space factor </a:t>
            </a:r>
          </a:p>
          <a:p>
            <a:r>
              <a:rPr lang="en-IE" dirty="0" smtClean="0"/>
              <a:t>calculation~\cite{Kotila2012,Stoica2013} and commonly used </a:t>
            </a:r>
          </a:p>
          <a:p>
            <a:r>
              <a:rPr lang="en-IE" dirty="0" smtClean="0"/>
              <a:t>nuclear matrix element estimates: energy-density functional (EDF) theory~</a:t>
            </a:r>
          </a:p>
          <a:p>
            <a:r>
              <a:rPr lang="en-IE" dirty="0" smtClean="0"/>
              <a:t>(solid lines), interacting boson model (IBM)  shell model (SM) </a:t>
            </a:r>
          </a:p>
          <a:p>
            <a:r>
              <a:rPr lang="en-IE" dirty="0" smtClean="0"/>
              <a:t>(dot-dashed lines), and </a:t>
            </a:r>
            <a:r>
              <a:rPr lang="en-IE" dirty="0" err="1" smtClean="0"/>
              <a:t>quasiparticle</a:t>
            </a:r>
            <a:r>
              <a:rPr lang="en-IE" dirty="0" smtClean="0"/>
              <a:t> random-phase approximation (QRPA) </a:t>
            </a:r>
          </a:p>
          <a:p>
            <a:r>
              <a:rPr lang="en-IE" dirty="0" smtClean="0"/>
              <a:t>(dotted lines). The side panel shows the corresponding limits for 136Xe, </a:t>
            </a:r>
          </a:p>
          <a:p>
            <a:r>
              <a:rPr lang="en-IE" dirty="0" smtClean="0"/>
              <a:t>76Ge and 130Te~ and theoretical model predictions on &lt;m</a:t>
            </a:r>
            <a:r>
              <a:rPr lang="el-GR" dirty="0" smtClean="0"/>
              <a:t>ββ&gt;, </a:t>
            </a:r>
            <a:endParaRPr lang="en-IE" dirty="0" smtClean="0"/>
          </a:p>
          <a:p>
            <a:pPr marL="342900" indent="-342900">
              <a:buAutoNum type="alphaLcParenBoth"/>
            </a:pPr>
            <a:r>
              <a:rPr lang="en-IE" dirty="0" smtClean="0"/>
              <a:t>Ref.~\cite{Harigaya2012},  (b) Ref.~\cite{Asaka2020}, and </a:t>
            </a:r>
          </a:p>
          <a:p>
            <a:pPr marL="342900" indent="-342900">
              <a:buAutoNum type="alphaLcParenBoth"/>
            </a:pPr>
            <a:r>
              <a:rPr lang="en-IE" dirty="0" smtClean="0"/>
              <a:t>(c) Ref.~\cite{Asai2020} (shaded boxes), in the IO region.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1312" y="3347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422702" y="3835864"/>
            <a:ext cx="264527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 = </a:t>
            </a:r>
            <a:r>
              <a:rPr lang="en-US" sz="2000" dirty="0" err="1"/>
              <a:t>diag</a:t>
            </a:r>
            <a:r>
              <a:rPr lang="en-US" sz="2000" dirty="0"/>
              <a:t> (1</a:t>
            </a:r>
            <a:r>
              <a:rPr lang="en-US" sz="2000" dirty="0" smtClean="0"/>
              <a:t>,  </a:t>
            </a:r>
            <a:r>
              <a:rPr lang="en-US" sz="2000" dirty="0"/>
              <a:t>-1</a:t>
            </a:r>
            <a:r>
              <a:rPr lang="en-US" sz="2000" dirty="0" smtClean="0"/>
              <a:t>,  </a:t>
            </a:r>
            <a:r>
              <a:rPr lang="en-US" sz="2000" dirty="0"/>
              <a:t>-1) 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456239" y="4196461"/>
            <a:ext cx="26725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 = </a:t>
            </a:r>
            <a:r>
              <a:rPr lang="en-US" sz="2000" dirty="0" err="1"/>
              <a:t>diag</a:t>
            </a:r>
            <a:r>
              <a:rPr lang="en-US" sz="2000" dirty="0"/>
              <a:t> (- 1,  1, -1) 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339276" y="4840613"/>
            <a:ext cx="939681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 = I</a:t>
            </a:r>
          </a:p>
        </p:txBody>
      </p:sp>
      <p:sp>
        <p:nvSpPr>
          <p:cNvPr id="4113" name="Text Box 8"/>
          <p:cNvSpPr txBox="1">
            <a:spLocks noChangeArrowheads="1"/>
          </p:cNvSpPr>
          <p:nvPr/>
        </p:nvSpPr>
        <p:spPr bwMode="auto">
          <a:xfrm>
            <a:off x="5082320" y="3825231"/>
            <a:ext cx="34386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 T </a:t>
            </a:r>
            <a:r>
              <a:rPr lang="en-US" sz="2000" dirty="0"/>
              <a:t>= </a:t>
            </a:r>
            <a:r>
              <a:rPr lang="en-US" sz="2000" dirty="0" err="1" smtClean="0"/>
              <a:t>diag</a:t>
            </a:r>
            <a:r>
              <a:rPr lang="en-US" sz="2000" dirty="0" smtClean="0"/>
              <a:t>(e   </a:t>
            </a:r>
            <a:r>
              <a:rPr lang="en-US" sz="2000" dirty="0"/>
              <a:t>,   e   ,   e  </a:t>
            </a:r>
            <a:r>
              <a:rPr lang="en-US" sz="2000" dirty="0" smtClean="0"/>
              <a:t>  </a:t>
            </a:r>
            <a:r>
              <a:rPr lang="en-US" sz="2000" dirty="0"/>
              <a:t>)  </a:t>
            </a:r>
          </a:p>
        </p:txBody>
      </p:sp>
      <p:sp>
        <p:nvSpPr>
          <p:cNvPr id="4114" name="TextBox 17"/>
          <p:cNvSpPr txBox="1">
            <a:spLocks noChangeArrowheads="1"/>
          </p:cNvSpPr>
          <p:nvPr/>
        </p:nvSpPr>
        <p:spPr bwMode="auto">
          <a:xfrm>
            <a:off x="7773258" y="3756313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>
                <a:latin typeface="Symbol" pitchFamily="18" charset="2"/>
              </a:rPr>
              <a:t>t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6440434" y="3745680"/>
            <a:ext cx="534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e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7092258" y="3755001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>
                <a:latin typeface="Symbol" pitchFamily="18" charset="2"/>
              </a:rPr>
              <a:t>m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4117" name="TextBox 21"/>
          <p:cNvSpPr txBox="1">
            <a:spLocks noChangeArrowheads="1"/>
          </p:cNvSpPr>
          <p:nvPr/>
        </p:nvSpPr>
        <p:spPr bwMode="auto">
          <a:xfrm>
            <a:off x="6346134" y="4281023"/>
            <a:ext cx="16573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</a:t>
            </a:r>
            <a:r>
              <a:rPr lang="en-US" sz="2000" dirty="0"/>
              <a:t>=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 </a:t>
            </a:r>
            <a:r>
              <a:rPr lang="en-US" sz="2000" dirty="0" smtClean="0"/>
              <a:t>k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dirty="0" smtClean="0"/>
              <a:t>/m   </a:t>
            </a:r>
            <a:r>
              <a:rPr lang="en-US" sz="2000" dirty="0" smtClean="0">
                <a:latin typeface="Symbol" pitchFamily="18" charset="2"/>
              </a:rPr>
              <a:t>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119" name="Text Box 8"/>
          <p:cNvSpPr txBox="1">
            <a:spLocks noChangeArrowheads="1"/>
          </p:cNvSpPr>
          <p:nvPr/>
        </p:nvSpPr>
        <p:spPr bwMode="auto">
          <a:xfrm>
            <a:off x="5276894" y="4830586"/>
            <a:ext cx="91723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30000" dirty="0"/>
              <a:t>m</a:t>
            </a:r>
            <a:r>
              <a:rPr lang="en-US" sz="2000" dirty="0"/>
              <a:t> = 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5940" y="1793126"/>
            <a:ext cx="257347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the mass basis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64674" y="2303510"/>
            <a:ext cx="309090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 </a:t>
            </a:r>
            <a:r>
              <a:rPr lang="en-US" sz="2000" dirty="0" err="1" smtClean="0"/>
              <a:t>Majorana</a:t>
            </a:r>
            <a:r>
              <a:rPr lang="en-US" sz="2000" dirty="0" smtClean="0"/>
              <a:t> neutrinos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87052" y="3086929"/>
            <a:ext cx="600075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>
                <a:latin typeface="Symbol" pitchFamily="18" charset="2"/>
              </a:rPr>
              <a:t>n</a:t>
            </a:r>
            <a:endParaRPr lang="en-US" sz="3200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082320" y="3095888"/>
            <a:ext cx="533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endParaRPr lang="en-US" sz="3200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427730" y="4840613"/>
            <a:ext cx="102784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952042" y="5274047"/>
            <a:ext cx="205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Klein group </a:t>
            </a:r>
            <a:endParaRPr lang="en-US" sz="20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447807" y="4831142"/>
            <a:ext cx="54694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Z</a:t>
            </a:r>
            <a:r>
              <a:rPr lang="en-US" sz="2000" baseline="-25000" dirty="0" err="1" smtClean="0"/>
              <a:t>m</a:t>
            </a:r>
            <a:r>
              <a:rPr lang="en-US" sz="2000" baseline="30000" dirty="0" smtClean="0"/>
              <a:t> </a:t>
            </a:r>
            <a:endParaRPr lang="en-US" sz="2000" dirty="0"/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5241484" y="5341781"/>
            <a:ext cx="1547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  S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0  </a:t>
            </a:r>
            <a:r>
              <a:rPr lang="en-US" sz="2000" dirty="0" smtClean="0">
                <a:latin typeface="Symbol" pitchFamily="18" charset="2"/>
              </a:rPr>
              <a:t>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687" y="987841"/>
            <a:ext cx="819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Realized for arbitrary values of neutrino  and charged lepton mass</a:t>
            </a:r>
          </a:p>
          <a:p>
            <a:r>
              <a:rPr lang="en-IE" sz="2000" dirty="0" smtClean="0"/>
              <a:t>can not be broken, always exist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6111" y="2649866"/>
            <a:ext cx="2715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 = </a:t>
            </a:r>
            <a:r>
              <a:rPr lang="en-IE" sz="2000" dirty="0" err="1" smtClean="0"/>
              <a:t>diag</a:t>
            </a:r>
            <a:r>
              <a:rPr lang="en-IE" sz="2000" dirty="0" smtClean="0"/>
              <a:t>( 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, 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070174" y="2646453"/>
            <a:ext cx="314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l</a:t>
            </a:r>
            <a:r>
              <a:rPr lang="en-IE" sz="2000" dirty="0" smtClean="0"/>
              <a:t>  = </a:t>
            </a:r>
            <a:r>
              <a:rPr lang="en-IE" sz="2000" dirty="0" err="1" smtClean="0"/>
              <a:t>diag</a:t>
            </a:r>
            <a:r>
              <a:rPr lang="en-IE" sz="2000" dirty="0" smtClean="0"/>
              <a:t>( m</a:t>
            </a:r>
            <a:r>
              <a:rPr lang="en-IE" sz="2000" baseline="-25000" dirty="0" smtClean="0"/>
              <a:t>e</a:t>
            </a:r>
            <a:r>
              <a:rPr lang="en-IE" sz="2000" dirty="0" smtClean="0"/>
              <a:t>,  m</a:t>
            </a:r>
            <a:r>
              <a:rPr lang="en-IE" sz="2000" baseline="-25000" dirty="0" smtClean="0">
                <a:latin typeface="Symbol" pitchFamily="18" charset="2"/>
              </a:rPr>
              <a:t>m</a:t>
            </a:r>
            <a:r>
              <a:rPr lang="en-IE" sz="2000" dirty="0" smtClean="0"/>
              <a:t>,  </a:t>
            </a:r>
            <a:r>
              <a:rPr lang="en-IE" sz="2000" dirty="0" err="1" smtClean="0"/>
              <a:t>m</a:t>
            </a:r>
            <a:r>
              <a:rPr lang="en-IE" sz="2000" baseline="-25000" dirty="0" err="1" smtClean="0">
                <a:latin typeface="Symbol" pitchFamily="18" charset="2"/>
              </a:rPr>
              <a:t>t</a:t>
            </a:r>
            <a:r>
              <a:rPr lang="en-IE" sz="2000" dirty="0" smtClean="0"/>
              <a:t> )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656434" y="5341781"/>
            <a:ext cx="225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can use subgroup</a:t>
            </a:r>
            <a:endParaRPr lang="en-IE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048908" y="2257034"/>
            <a:ext cx="273498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charged leptons</a:t>
            </a:r>
            <a:endParaRPr lang="en-IE" sz="2000" dirty="0"/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325687" y="5869169"/>
            <a:ext cx="6020447" cy="620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Intrinsic  symmetries as residual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479147" y="180753"/>
            <a:ext cx="4126720" cy="774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Intrinsic 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2818369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Invariance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684370" y="1990047"/>
            <a:ext cx="4026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1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2</a:t>
            </a:r>
          </a:p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524072" y="2227116"/>
            <a:ext cx="1045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2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Times New Roman" pitchFamily="18" charset="0"/>
              </a:rPr>
              <a:t>3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856" y="1998133"/>
            <a:ext cx="1576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     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             m</a:t>
            </a:r>
            <a:r>
              <a:rPr lang="en-IE" sz="2000" baseline="-25000" dirty="0" smtClean="0"/>
              <a:t>3</a:t>
            </a:r>
            <a:endParaRPr lang="en-IE" sz="2000" dirty="0"/>
          </a:p>
        </p:txBody>
      </p:sp>
      <p:sp>
        <p:nvSpPr>
          <p:cNvPr id="10" name="Double Bracket 9"/>
          <p:cNvSpPr/>
          <p:nvPr/>
        </p:nvSpPr>
        <p:spPr>
          <a:xfrm>
            <a:off x="1847856" y="1990047"/>
            <a:ext cx="1576867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Double Bracket 10"/>
          <p:cNvSpPr/>
          <p:nvPr/>
        </p:nvSpPr>
        <p:spPr>
          <a:xfrm>
            <a:off x="3650503" y="2023914"/>
            <a:ext cx="436541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Double Bracket 11"/>
          <p:cNvSpPr/>
          <p:nvPr/>
        </p:nvSpPr>
        <p:spPr>
          <a:xfrm>
            <a:off x="466423" y="2227117"/>
            <a:ext cx="1193043" cy="40011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11275" y="3435754"/>
            <a:ext cx="15440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 S</a:t>
            </a:r>
            <a:r>
              <a:rPr lang="en-US" sz="2000" baseline="-25000" dirty="0" smtClean="0"/>
              <a:t>i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276" y="-13276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47335" y="3450482"/>
            <a:ext cx="3754005" cy="5307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647335" y="3450482"/>
            <a:ext cx="3728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( 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U</a:t>
            </a:r>
            <a:r>
              <a:rPr lang="en-US" sz="2400" baseline="-25000" dirty="0" smtClean="0"/>
              <a:t>PMNS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T)</a:t>
            </a:r>
            <a:r>
              <a:rPr lang="en-US" sz="2400" baseline="30000" dirty="0" smtClean="0"/>
              <a:t>p</a:t>
            </a:r>
            <a:r>
              <a:rPr lang="en-US" sz="2400" dirty="0" smtClean="0"/>
              <a:t>  = I</a:t>
            </a:r>
            <a:r>
              <a:rPr lang="en-US" sz="2400" baseline="30000" dirty="0" smtClean="0"/>
              <a:t> 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086422" y="202019"/>
            <a:ext cx="2215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1204.0445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3538" y="4719638"/>
            <a:ext cx="253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7" y="1035873"/>
            <a:ext cx="808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 intrinsic symmetries are residual symmetries of the unique symmetry group (follow from breaking of unique group)</a:t>
            </a:r>
          </a:p>
          <a:p>
            <a:r>
              <a:rPr lang="en-IE" sz="2000" dirty="0" smtClean="0">
                <a:sym typeface="Wingdings" pitchFamily="2" charset="2"/>
              </a:rPr>
              <a:t> bounds on elements </a:t>
            </a:r>
            <a:r>
              <a:rPr lang="en-IE" sz="2000" dirty="0" smtClean="0"/>
              <a:t> of mixing matrix </a:t>
            </a:r>
            <a:endParaRPr lang="en-I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9124" y="4635770"/>
            <a:ext cx="87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Two such equations for </a:t>
            </a:r>
            <a:r>
              <a:rPr lang="en-IE" sz="2000" dirty="0" err="1" smtClean="0"/>
              <a:t>i</a:t>
            </a:r>
            <a:r>
              <a:rPr lang="en-IE" sz="2000" dirty="0" smtClean="0"/>
              <a:t> = 1,2 fix the mixing matrix completely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TBM</a:t>
            </a:r>
            <a:endParaRPr lang="en-IE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61701" y="4209254"/>
            <a:ext cx="871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each </a:t>
            </a:r>
            <a:r>
              <a:rPr lang="en-IE" sz="2000" dirty="0" err="1" smtClean="0"/>
              <a:t>i</a:t>
            </a:r>
            <a:r>
              <a:rPr lang="en-IE" sz="2000" dirty="0" smtClean="0"/>
              <a:t> the equation gives two relations between mixing parameters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02993" y="3522670"/>
            <a:ext cx="136515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 -integer</a:t>
            </a:r>
            <a:endParaRPr lang="en-IE" sz="2000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37002" y="5369442"/>
            <a:ext cx="1027845" cy="40011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Z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6" name="Right Arrow 25"/>
          <p:cNvSpPr/>
          <p:nvPr/>
        </p:nvSpPr>
        <p:spPr>
          <a:xfrm>
            <a:off x="1860645" y="5400220"/>
            <a:ext cx="218659" cy="369332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2079817" y="5335575"/>
            <a:ext cx="1038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TBM</a:t>
            </a:r>
            <a:endParaRPr lang="en-IE" sz="2400" dirty="0"/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68514" y="180753"/>
            <a:ext cx="4932825" cy="774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Symmetry group condition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76" y="2137135"/>
            <a:ext cx="518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 and T are elements of covering group.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56442" y="2650312"/>
            <a:ext cx="808387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By definition product of these elements (taken in the same basis) also belongs to the  finite discrete group: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8514" y="5976940"/>
            <a:ext cx="797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general, the condition allows to fix mixing matrix up to several possibilities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44620" y="1354682"/>
            <a:ext cx="1908175" cy="1006475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ee</a:t>
            </a:r>
            <a:r>
              <a:rPr lang="en-US" sz="2000" dirty="0"/>
              <a:t>   </a:t>
            </a:r>
            <a:r>
              <a:rPr lang="en-US" sz="2000" dirty="0" err="1"/>
              <a:t>m</a:t>
            </a:r>
            <a:r>
              <a:rPr lang="en-US" sz="2000" baseline="-25000" dirty="0" err="1"/>
              <a:t>e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dirty="0"/>
              <a:t>   m</a:t>
            </a:r>
            <a:r>
              <a:rPr lang="en-US" sz="2000" baseline="-25000" dirty="0"/>
              <a:t>e</a:t>
            </a:r>
            <a:r>
              <a:rPr lang="en-US" sz="2000" baseline="-25000" dirty="0">
                <a:latin typeface="Symbol" pitchFamily="18" charset="2"/>
              </a:rPr>
              <a:t>t</a:t>
            </a:r>
            <a:r>
              <a:rPr lang="en-US" sz="2000" dirty="0"/>
              <a:t> </a:t>
            </a:r>
          </a:p>
          <a:p>
            <a:r>
              <a:rPr lang="en-US" sz="2000" dirty="0"/>
              <a:t> …   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mm</a:t>
            </a:r>
            <a:r>
              <a:rPr lang="en-US" sz="2000" dirty="0"/>
              <a:t>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mt</a:t>
            </a:r>
            <a:r>
              <a:rPr lang="en-US" sz="2000" dirty="0"/>
              <a:t> </a:t>
            </a:r>
          </a:p>
          <a:p>
            <a:r>
              <a:rPr lang="en-US" sz="2000" dirty="0"/>
              <a:t> …      …   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tt</a:t>
            </a:r>
            <a:r>
              <a:rPr lang="en-US" sz="2000" dirty="0"/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66840" y="1582738"/>
            <a:ext cx="126926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Mass </a:t>
            </a:r>
            <a:endParaRPr lang="en-US" sz="2000" dirty="0" smtClean="0"/>
          </a:p>
          <a:p>
            <a:r>
              <a:rPr lang="en-US" sz="2000" dirty="0" smtClean="0"/>
              <a:t>matrix</a:t>
            </a:r>
            <a:endParaRPr lang="en-US" sz="2000" dirty="0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01203" y="1304362"/>
            <a:ext cx="5175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 n</a:t>
            </a:r>
            <a:r>
              <a:rPr lang="en-US" sz="2000" baseline="-25000" dirty="0"/>
              <a:t>e</a:t>
            </a:r>
            <a:r>
              <a:rPr lang="en-US" sz="2000" dirty="0">
                <a:latin typeface="Symbol" pitchFamily="18" charset="2"/>
              </a:rPr>
              <a:t>  </a:t>
            </a:r>
          </a:p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 n</a:t>
            </a:r>
            <a:r>
              <a:rPr lang="en-US" sz="2000" baseline="-25000" dirty="0">
                <a:latin typeface="Symbol" pitchFamily="18" charset="2"/>
              </a:rPr>
              <a:t>m</a:t>
            </a:r>
            <a:endParaRPr lang="en-US" sz="2000" dirty="0">
              <a:latin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4645816" y="1379603"/>
            <a:ext cx="676275" cy="100647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eS</a:t>
            </a:r>
            <a:r>
              <a:rPr lang="en-US" sz="2000" dirty="0"/>
              <a:t>     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baseline="-25000" dirty="0" err="1"/>
              <a:t>S</a:t>
            </a:r>
            <a:r>
              <a:rPr lang="en-US" sz="2000" dirty="0"/>
              <a:t> 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baseline="-25000" dirty="0" err="1"/>
              <a:t>S</a:t>
            </a:r>
            <a:endParaRPr lang="en-US" sz="2000" dirty="0"/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4660104" y="2337047"/>
            <a:ext cx="65881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SS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sp>
        <p:nvSpPr>
          <p:cNvPr id="712715" name="Text Box 11"/>
          <p:cNvSpPr txBox="1">
            <a:spLocks noChangeArrowheads="1"/>
          </p:cNvSpPr>
          <p:nvPr/>
        </p:nvSpPr>
        <p:spPr bwMode="auto">
          <a:xfrm>
            <a:off x="2765886" y="2365291"/>
            <a:ext cx="18986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…      …      …  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179470" y="2309729"/>
            <a:ext cx="493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S</a:t>
            </a:r>
            <a:r>
              <a:rPr lang="en-US" sz="2000" dirty="0">
                <a:latin typeface="Symbol" pitchFamily="18" charset="2"/>
              </a:rPr>
              <a:t> </a:t>
            </a:r>
          </a:p>
        </p:txBody>
      </p:sp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5875409" y="6030722"/>
            <a:ext cx="3016555" cy="707886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eS</a:t>
            </a:r>
            <a:r>
              <a:rPr lang="en-US" sz="2000" dirty="0"/>
              <a:t>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m</a:t>
            </a:r>
            <a:r>
              <a:rPr lang="en-US" sz="2000" baseline="-25000" dirty="0" err="1"/>
              <a:t>S</a:t>
            </a:r>
            <a:r>
              <a:rPr lang="en-US" sz="2000" dirty="0"/>
              <a:t>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baseline="-25000" dirty="0" err="1"/>
              <a:t>S</a:t>
            </a:r>
            <a:r>
              <a:rPr lang="en-US" sz="2000" baseline="-25000" dirty="0"/>
              <a:t>  </a:t>
            </a:r>
            <a:r>
              <a:rPr lang="en-US" sz="2000" dirty="0" smtClean="0"/>
              <a:t>may have certain symmetry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831971" y="270932"/>
            <a:ext cx="7346842" cy="7479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Large flavor mixing from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steriles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64968" y="3010380"/>
            <a:ext cx="2313454" cy="46166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m</a:t>
            </a:r>
            <a:r>
              <a:rPr lang="en-US" sz="2400" baseline="-25000" dirty="0" err="1">
                <a:latin typeface="Symbol" pitchFamily="18" charset="2"/>
              </a:rPr>
              <a:t>n</a:t>
            </a:r>
            <a:r>
              <a:rPr lang="en-US" sz="2400" dirty="0"/>
              <a:t> =  m</a:t>
            </a:r>
            <a:r>
              <a:rPr lang="en-US" sz="2400" baseline="-25000" dirty="0"/>
              <a:t>a  </a:t>
            </a:r>
            <a:r>
              <a:rPr lang="en-US" sz="2400" dirty="0"/>
              <a:t>+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ind  </a:t>
            </a:r>
            <a:endParaRPr lang="en-US" sz="2400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2580" y="5366578"/>
            <a:ext cx="2546587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produce </a:t>
            </a:r>
            <a:r>
              <a:rPr lang="en-US" sz="2000" dirty="0" smtClean="0"/>
              <a:t>dominant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mt</a:t>
            </a:r>
            <a:r>
              <a:rPr lang="en-US" sz="2000" dirty="0" smtClean="0"/>
              <a:t>-block with </a:t>
            </a:r>
            <a:r>
              <a:rPr lang="en-US" sz="2000" dirty="0"/>
              <a:t>small determinant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 rot="20583203">
            <a:off x="1604796" y="6029308"/>
            <a:ext cx="2797175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Enhance lepton mixing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 rot="-355929">
            <a:off x="3025639" y="6243325"/>
            <a:ext cx="2747962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Generate TBM mixing</a:t>
            </a:r>
          </a:p>
        </p:txBody>
      </p:sp>
      <p:sp>
        <p:nvSpPr>
          <p:cNvPr id="29" name="Double Bracket 28"/>
          <p:cNvSpPr/>
          <p:nvPr/>
        </p:nvSpPr>
        <p:spPr>
          <a:xfrm>
            <a:off x="2675641" y="1343900"/>
            <a:ext cx="2625184" cy="1411288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/>
          <p:cNvSpPr txBox="1"/>
          <p:nvPr/>
        </p:nvSpPr>
        <p:spPr>
          <a:xfrm>
            <a:off x="5933614" y="3033618"/>
            <a:ext cx="207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eV</a:t>
            </a:r>
            <a:r>
              <a:rPr lang="en-IE" sz="2000" dirty="0" smtClean="0"/>
              <a:t> scale seesaw</a:t>
            </a:r>
            <a:endParaRPr lang="en-IE" sz="200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8106" y="3882867"/>
            <a:ext cx="7569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a  </a:t>
            </a:r>
            <a:r>
              <a:rPr lang="en-US" sz="2000" dirty="0" smtClean="0"/>
              <a:t>=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978095" y="3567387"/>
            <a:ext cx="2190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0.2    0.4     0.4</a:t>
            </a:r>
          </a:p>
          <a:p>
            <a:r>
              <a:rPr lang="en-IE" sz="2000" dirty="0" smtClean="0"/>
              <a:t> …      2.8     2.0</a:t>
            </a:r>
          </a:p>
          <a:p>
            <a:r>
              <a:rPr lang="en-IE" sz="2000" dirty="0" smtClean="0"/>
              <a:t> …       …       3.0</a:t>
            </a:r>
            <a:endParaRPr lang="en-IE" sz="2000" dirty="0"/>
          </a:p>
        </p:txBody>
      </p:sp>
      <p:sp>
        <p:nvSpPr>
          <p:cNvPr id="33" name="Double Bracket 32"/>
          <p:cNvSpPr/>
          <p:nvPr/>
        </p:nvSpPr>
        <p:spPr>
          <a:xfrm>
            <a:off x="988728" y="3567387"/>
            <a:ext cx="2059068" cy="1015663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2883278" y="3890011"/>
            <a:ext cx="135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10</a:t>
            </a:r>
            <a:r>
              <a:rPr lang="en-IE" sz="2000" baseline="30000" dirty="0" smtClean="0"/>
              <a:t>-2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553788" y="3882867"/>
            <a:ext cx="9332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ind</a:t>
            </a:r>
            <a:r>
              <a:rPr lang="en-US" sz="2000" dirty="0" smtClean="0"/>
              <a:t> =</a:t>
            </a:r>
            <a:r>
              <a:rPr lang="en-US" sz="2000" baseline="-25000" dirty="0" smtClean="0"/>
              <a:t> 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54880" y="3672325"/>
            <a:ext cx="226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2.0    2.0     4.5</a:t>
            </a:r>
          </a:p>
          <a:p>
            <a:r>
              <a:rPr lang="en-IE" sz="2000" dirty="0" smtClean="0"/>
              <a:t> …      2.0     4.5</a:t>
            </a:r>
          </a:p>
          <a:p>
            <a:r>
              <a:rPr lang="en-IE" sz="2000" dirty="0" smtClean="0"/>
              <a:t> …       …      10.0</a:t>
            </a:r>
            <a:endParaRPr lang="en-IE" sz="2000" dirty="0"/>
          </a:p>
        </p:txBody>
      </p:sp>
      <p:sp>
        <p:nvSpPr>
          <p:cNvPr id="37" name="Double Bracket 36"/>
          <p:cNvSpPr/>
          <p:nvPr/>
        </p:nvSpPr>
        <p:spPr>
          <a:xfrm>
            <a:off x="5922981" y="3672325"/>
            <a:ext cx="2095304" cy="1015663"/>
          </a:xfrm>
          <a:prstGeom prst="bracketPair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210924" y="3746756"/>
            <a:ext cx="7360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SS</a:t>
            </a:r>
            <a:r>
              <a:rPr lang="en-US" sz="2000" baseline="-25000" dirty="0" smtClean="0"/>
              <a:t> </a:t>
            </a:r>
            <a:endParaRPr lang="en-US" sz="2000" dirty="0"/>
          </a:p>
          <a:p>
            <a:r>
              <a:rPr lang="en-US" sz="2000" dirty="0" smtClean="0"/>
              <a:t>1 </a:t>
            </a:r>
            <a:r>
              <a:rPr lang="en-US" sz="2000" dirty="0" err="1"/>
              <a:t>eV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306621" y="4100699"/>
            <a:ext cx="491214" cy="144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930455" y="3904133"/>
            <a:ext cx="117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10</a:t>
            </a:r>
            <a:r>
              <a:rPr lang="en-IE" sz="2000" baseline="30000" dirty="0" smtClean="0"/>
              <a:t>-2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7836" y="1412875"/>
            <a:ext cx="33036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contribution from S </a:t>
            </a:r>
          </a:p>
          <a:p>
            <a:r>
              <a:rPr lang="en-IE" sz="2000" dirty="0" smtClean="0"/>
              <a:t>to </a:t>
            </a:r>
            <a:r>
              <a:rPr lang="en-IE" sz="2000" dirty="0" smtClean="0">
                <a:latin typeface="Symbol" pitchFamily="18" charset="2"/>
              </a:rPr>
              <a:t>bb</a:t>
            </a:r>
            <a:r>
              <a:rPr lang="en-IE" sz="2000" baseline="-25000" dirty="0" smtClean="0"/>
              <a:t>0</a:t>
            </a:r>
            <a:r>
              <a:rPr lang="en-IE" sz="2000" baseline="-25000" dirty="0" smtClean="0">
                <a:latin typeface="Symbol" pitchFamily="18" charset="2"/>
              </a:rPr>
              <a:t>n  </a:t>
            </a:r>
            <a:r>
              <a:rPr lang="en-IE" sz="2000" dirty="0" smtClean="0"/>
              <a:t>decay, but S do  </a:t>
            </a:r>
          </a:p>
          <a:p>
            <a:r>
              <a:rPr lang="en-IE" sz="2000" dirty="0" smtClean="0"/>
              <a:t>contribute to oscillations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3" grpId="0" animBg="1"/>
      <p:bldP spid="712714" grpId="0" animBg="1"/>
      <p:bldP spid="7127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10627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4077" y="2775098"/>
            <a:ext cx="3796118" cy="6872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529908" y="244541"/>
            <a:ext cx="6126073" cy="6150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Bounds on the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eV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530278" y="2892099"/>
            <a:ext cx="399815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= 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- ¼ sin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41   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IE" sz="2000" dirty="0" smtClean="0"/>
          </a:p>
        </p:txBody>
      </p:sp>
      <p:sp>
        <p:nvSpPr>
          <p:cNvPr id="7" name="Freeform 6"/>
          <p:cNvSpPr/>
          <p:nvPr/>
        </p:nvSpPr>
        <p:spPr>
          <a:xfrm>
            <a:off x="5358792" y="2881430"/>
            <a:ext cx="808124" cy="329609"/>
          </a:xfrm>
          <a:custGeom>
            <a:avLst/>
            <a:gdLst>
              <a:gd name="connsiteX0" fmla="*/ 0 w 659218"/>
              <a:gd name="connsiteY0" fmla="*/ 116958 h 329609"/>
              <a:gd name="connsiteX1" fmla="*/ 53163 w 659218"/>
              <a:gd name="connsiteY1" fmla="*/ 329609 h 329609"/>
              <a:gd name="connsiteX2" fmla="*/ 63795 w 659218"/>
              <a:gd name="connsiteY2" fmla="*/ 0 h 329609"/>
              <a:gd name="connsiteX3" fmla="*/ 659218 w 659218"/>
              <a:gd name="connsiteY3" fmla="*/ 0 h 32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218" h="329609">
                <a:moveTo>
                  <a:pt x="0" y="116958"/>
                </a:moveTo>
                <a:lnTo>
                  <a:pt x="53163" y="329609"/>
                </a:lnTo>
                <a:lnTo>
                  <a:pt x="63795" y="0"/>
                </a:lnTo>
                <a:lnTo>
                  <a:pt x="659218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306620" y="2398767"/>
            <a:ext cx="4552421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After decoupling of sterile neutrino: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4721" y="3326584"/>
            <a:ext cx="299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oscillations of active </a:t>
            </a:r>
          </a:p>
          <a:p>
            <a:r>
              <a:rPr lang="en-IE" sz="2000" dirty="0" smtClean="0"/>
              <a:t>neutrinos, Cosmology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9471" y="3571143"/>
            <a:ext cx="169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bb</a:t>
            </a:r>
            <a:r>
              <a:rPr lang="en-IE" sz="2000" baseline="-25000" dirty="0" smtClean="0">
                <a:latin typeface="Symbol" pitchFamily="18" charset="2"/>
              </a:rPr>
              <a:t>0n</a:t>
            </a:r>
            <a:r>
              <a:rPr lang="en-IE" sz="2000" dirty="0" smtClean="0"/>
              <a:t> - decay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73485" y="3411648"/>
            <a:ext cx="216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sterile neutrino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141" y="4318783"/>
            <a:ext cx="108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&lt;</a:t>
            </a:r>
            <a:endParaRPr lang="en-IE" sz="2000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51525" y="4178589"/>
            <a:ext cx="209136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16(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-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sin</a:t>
            </a:r>
            <a:r>
              <a:rPr lang="en-US" sz="2000" baseline="30000" dirty="0" smtClean="0"/>
              <a:t>4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41 </a:t>
            </a:r>
            <a:r>
              <a:rPr lang="en-US" sz="2000" dirty="0" smtClean="0"/>
              <a:t> </a:t>
            </a:r>
            <a:endParaRPr lang="en-IE" sz="20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16" y="4561361"/>
            <a:ext cx="1775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7365" y="244541"/>
            <a:ext cx="219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BEST, reactors, LSND/MB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0925" y="1124278"/>
            <a:ext cx="198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…   m</a:t>
            </a:r>
            <a:r>
              <a:rPr lang="en-US" sz="2000" baseline="-25000" dirty="0" smtClean="0"/>
              <a:t>es</a:t>
            </a:r>
            <a:r>
              <a:rPr lang="en-US" sz="2000" baseline="30000" dirty="0" smtClean="0"/>
              <a:t>0</a:t>
            </a:r>
          </a:p>
          <a:p>
            <a:r>
              <a:rPr lang="en-US" sz="2000" dirty="0" smtClean="0"/>
              <a:t>…       …    … </a:t>
            </a:r>
          </a:p>
          <a:p>
            <a:r>
              <a:rPr lang="en-US" sz="2000" dirty="0" smtClean="0"/>
              <a:t>m</a:t>
            </a:r>
            <a:r>
              <a:rPr lang="en-US" sz="2000" baseline="-25000" dirty="0" smtClean="0"/>
              <a:t>es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…    m</a:t>
            </a:r>
            <a:r>
              <a:rPr lang="en-US" sz="2000" baseline="-25000" dirty="0" smtClean="0"/>
              <a:t>ss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     </a:t>
            </a:r>
            <a:endParaRPr lang="en-IE" sz="2000" dirty="0"/>
          </a:p>
        </p:txBody>
      </p:sp>
      <p:sp>
        <p:nvSpPr>
          <p:cNvPr id="18" name="Double Bracket 17"/>
          <p:cNvSpPr/>
          <p:nvPr/>
        </p:nvSpPr>
        <p:spPr>
          <a:xfrm>
            <a:off x="893136" y="1071113"/>
            <a:ext cx="2020190" cy="101566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329601" y="6306215"/>
            <a:ext cx="465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For quasi-degenerate: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baseline="-25000" dirty="0" smtClean="0"/>
              <a:t> </a:t>
            </a:r>
            <a:r>
              <a:rPr lang="en-IE" sz="2000" dirty="0" smtClean="0"/>
              <a:t>&lt; 0.03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40181" y="5096914"/>
            <a:ext cx="335993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ee</a:t>
            </a:r>
            <a:r>
              <a:rPr lang="en-US" sz="2000" baseline="30000" dirty="0" smtClean="0"/>
              <a:t>0  </a:t>
            </a:r>
            <a:r>
              <a:rPr lang="en-IE" sz="2000" dirty="0" smtClean="0"/>
              <a:t>&lt; 0.156 </a:t>
            </a:r>
            <a:r>
              <a:rPr lang="en-IE" sz="2000" dirty="0" err="1" smtClean="0"/>
              <a:t>eV</a:t>
            </a:r>
            <a:r>
              <a:rPr lang="en-IE" sz="2000" dirty="0" smtClean="0"/>
              <a:t> (90% C.L.)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4406" y="5043749"/>
            <a:ext cx="344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KamLAND</a:t>
            </a:r>
            <a:r>
              <a:rPr lang="en-IE" i="1" dirty="0" smtClean="0">
                <a:solidFill>
                  <a:srgbClr val="FF0000"/>
                </a:solidFill>
              </a:rPr>
              <a:t>-Zen , S. Abe et al.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2203.02139 [hep-ex]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779" y="5954784"/>
            <a:ext cx="472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NH: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m</a:t>
            </a:r>
            <a:r>
              <a:rPr lang="en-US" sz="2000" baseline="-25000" dirty="0" smtClean="0"/>
              <a:t>2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sz="2000" dirty="0" smtClean="0"/>
              <a:t>sin</a:t>
            </a:r>
            <a:r>
              <a:rPr lang="en-US" sz="2000" baseline="30000" dirty="0" smtClean="0"/>
              <a:t>2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21 </a:t>
            </a:r>
            <a:r>
              <a:rPr lang="en-IE" sz="2000" dirty="0" smtClean="0"/>
              <a:t>= 2.5 10</a:t>
            </a:r>
            <a:r>
              <a:rPr lang="en-IE" sz="2000" baseline="30000" dirty="0" smtClean="0"/>
              <a:t>-3</a:t>
            </a:r>
            <a:r>
              <a:rPr lang="en-IE" sz="2000" dirty="0" smtClean="0"/>
              <a:t>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100354" y="5927371"/>
            <a:ext cx="1949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&lt; 2.4 </a:t>
            </a:r>
            <a:r>
              <a:rPr lang="en-IE" sz="2000" dirty="0" err="1" smtClean="0"/>
              <a:t>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93258" y="6284949"/>
            <a:ext cx="190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41</a:t>
            </a:r>
            <a:r>
              <a:rPr lang="en-US" sz="2000" baseline="30000" dirty="0" smtClean="0"/>
              <a:t>2</a:t>
            </a:r>
            <a:r>
              <a:rPr lang="en-IE" sz="2000" dirty="0" smtClean="0"/>
              <a:t> &lt; 1.6 </a:t>
            </a:r>
            <a:r>
              <a:rPr lang="en-IE" sz="2000" dirty="0" err="1" smtClean="0"/>
              <a:t>eV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329940" y="5795289"/>
            <a:ext cx="1786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disfavour </a:t>
            </a:r>
          </a:p>
          <a:p>
            <a:r>
              <a:rPr lang="en-IE" sz="2000" dirty="0" smtClean="0"/>
              <a:t>BEST, </a:t>
            </a:r>
          </a:p>
          <a:p>
            <a:r>
              <a:rPr lang="en-IE" sz="2000" dirty="0" smtClean="0"/>
              <a:t>Neutrino-4</a:t>
            </a:r>
            <a:endParaRPr lang="en-IE" sz="2000" dirty="0"/>
          </a:p>
        </p:txBody>
      </p:sp>
      <p:sp>
        <p:nvSpPr>
          <p:cNvPr id="31" name="Right Arrow 30"/>
          <p:cNvSpPr/>
          <p:nvPr/>
        </p:nvSpPr>
        <p:spPr>
          <a:xfrm rot="20023963">
            <a:off x="2240171" y="3125624"/>
            <a:ext cx="306610" cy="36010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ight Arrow 31"/>
          <p:cNvSpPr/>
          <p:nvPr/>
        </p:nvSpPr>
        <p:spPr>
          <a:xfrm rot="15799296">
            <a:off x="3386489" y="3281559"/>
            <a:ext cx="306610" cy="36010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ight Arrow 32"/>
          <p:cNvSpPr/>
          <p:nvPr/>
        </p:nvSpPr>
        <p:spPr>
          <a:xfrm rot="12841655">
            <a:off x="5403021" y="3295394"/>
            <a:ext cx="306610" cy="360104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349147" y="5497024"/>
            <a:ext cx="1903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41 </a:t>
            </a:r>
            <a:r>
              <a:rPr lang="en-IE" sz="2000" dirty="0" smtClean="0"/>
              <a:t>= 0.4</a:t>
            </a:r>
            <a:endParaRPr lang="en-IE" sz="2000" dirty="0"/>
          </a:p>
        </p:txBody>
      </p:sp>
      <p:sp>
        <p:nvSpPr>
          <p:cNvPr id="35" name="Rectangle 34"/>
          <p:cNvSpPr/>
          <p:nvPr/>
        </p:nvSpPr>
        <p:spPr>
          <a:xfrm>
            <a:off x="2100141" y="4157323"/>
            <a:ext cx="30427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1050925" y="1124278"/>
            <a:ext cx="1049216" cy="65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0" y="-12402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973828" name="Rectangle 4"/>
          <p:cNvSpPr>
            <a:spLocks noChangeArrowheads="1"/>
          </p:cNvSpPr>
          <p:nvPr/>
        </p:nvSpPr>
        <p:spPr bwMode="auto">
          <a:xfrm>
            <a:off x="6172200" y="1371600"/>
            <a:ext cx="2362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3829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73831" name="WordArt 7"/>
          <p:cNvSpPr>
            <a:spLocks noChangeArrowheads="1" noChangeShapeType="1" noTextEdit="1"/>
          </p:cNvSpPr>
          <p:nvPr/>
        </p:nvSpPr>
        <p:spPr bwMode="auto">
          <a:xfrm>
            <a:off x="381001" y="225425"/>
            <a:ext cx="5236028" cy="1055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Double beta decay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973837" name="Text Box 13"/>
          <p:cNvSpPr txBox="1">
            <a:spLocks noChangeArrowheads="1"/>
          </p:cNvSpPr>
          <p:nvPr/>
        </p:nvSpPr>
        <p:spPr bwMode="auto">
          <a:xfrm>
            <a:off x="6400800" y="4761029"/>
            <a:ext cx="23971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ee</a:t>
            </a:r>
            <a:r>
              <a:rPr lang="en-US" sz="2000">
                <a:latin typeface="Times New Roman" pitchFamily="18" charset="0"/>
              </a:rPr>
              <a:t> = 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>
                <a:latin typeface="Times New Roman" pitchFamily="18" charset="0"/>
              </a:rPr>
              <a:t>k </a:t>
            </a:r>
            <a:r>
              <a:rPr lang="en-US" sz="2000">
                <a:latin typeface="Times New Roman" pitchFamily="18" charset="0"/>
              </a:rPr>
              <a:t>U</a:t>
            </a:r>
            <a:r>
              <a:rPr lang="en-US" sz="2000" baseline="-25000">
                <a:latin typeface="Times New Roman" pitchFamily="18" charset="0"/>
              </a:rPr>
              <a:t>ek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 m</a:t>
            </a:r>
            <a:r>
              <a:rPr lang="en-US" sz="2000" baseline="-25000">
                <a:latin typeface="Times New Roman" pitchFamily="18" charset="0"/>
              </a:rPr>
              <a:t>k </a:t>
            </a:r>
            <a:r>
              <a:rPr lang="en-US" sz="2000">
                <a:latin typeface="Times New Roman" pitchFamily="18" charset="0"/>
              </a:rPr>
              <a:t>e</a:t>
            </a:r>
            <a:r>
              <a:rPr lang="en-US" sz="2000" baseline="30000">
                <a:latin typeface="Times New Roman" pitchFamily="18" charset="0"/>
              </a:rPr>
              <a:t>i</a:t>
            </a:r>
            <a:r>
              <a:rPr lang="en-US" sz="2000" baseline="30000">
                <a:latin typeface="Symbol" pitchFamily="18" charset="2"/>
              </a:rPr>
              <a:t>f(k)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973841" name="Freeform 17"/>
          <p:cNvSpPr>
            <a:spLocks/>
          </p:cNvSpPr>
          <p:nvPr/>
        </p:nvSpPr>
        <p:spPr bwMode="auto">
          <a:xfrm>
            <a:off x="6400800" y="1524000"/>
            <a:ext cx="1447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912" y="0"/>
              </a:cxn>
            </a:cxnLst>
            <a:rect l="0" t="0" r="r" b="b"/>
            <a:pathLst>
              <a:path w="912" h="336">
                <a:moveTo>
                  <a:pt x="0" y="336"/>
                </a:moveTo>
                <a:lnTo>
                  <a:pt x="528" y="336"/>
                </a:lnTo>
                <a:lnTo>
                  <a:pt x="91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2" name="Freeform 18"/>
          <p:cNvSpPr>
            <a:spLocks/>
          </p:cNvSpPr>
          <p:nvPr/>
        </p:nvSpPr>
        <p:spPr bwMode="auto">
          <a:xfrm>
            <a:off x="7543800" y="2590800"/>
            <a:ext cx="609600" cy="762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0"/>
              </a:cxn>
              <a:cxn ang="0">
                <a:pos x="0" y="480"/>
              </a:cxn>
              <a:cxn ang="0">
                <a:pos x="384" y="480"/>
              </a:cxn>
            </a:cxnLst>
            <a:rect l="0" t="0" r="r" b="b"/>
            <a:pathLst>
              <a:path w="384" h="480">
                <a:moveTo>
                  <a:pt x="384" y="0"/>
                </a:moveTo>
                <a:lnTo>
                  <a:pt x="0" y="0"/>
                </a:lnTo>
                <a:lnTo>
                  <a:pt x="0" y="480"/>
                </a:lnTo>
                <a:lnTo>
                  <a:pt x="384" y="4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3" name="Freeform 19"/>
          <p:cNvSpPr>
            <a:spLocks/>
          </p:cNvSpPr>
          <p:nvPr/>
        </p:nvSpPr>
        <p:spPr bwMode="auto">
          <a:xfrm flipV="1">
            <a:off x="6400800" y="3886200"/>
            <a:ext cx="1447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912" y="0"/>
              </a:cxn>
            </a:cxnLst>
            <a:rect l="0" t="0" r="r" b="b"/>
            <a:pathLst>
              <a:path w="912" h="336">
                <a:moveTo>
                  <a:pt x="0" y="336"/>
                </a:moveTo>
                <a:lnTo>
                  <a:pt x="528" y="336"/>
                </a:lnTo>
                <a:lnTo>
                  <a:pt x="91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4" name="Freeform 20"/>
          <p:cNvSpPr>
            <a:spLocks/>
          </p:cNvSpPr>
          <p:nvPr/>
        </p:nvSpPr>
        <p:spPr bwMode="auto">
          <a:xfrm rot="-3892872">
            <a:off x="7048500" y="3543300"/>
            <a:ext cx="6858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0"/>
              </a:cxn>
              <a:cxn ang="0">
                <a:pos x="192" y="96"/>
              </a:cxn>
              <a:cxn ang="0">
                <a:pos x="240" y="0"/>
              </a:cxn>
              <a:cxn ang="0">
                <a:pos x="288" y="96"/>
              </a:cxn>
              <a:cxn ang="0">
                <a:pos x="336" y="0"/>
              </a:cxn>
              <a:cxn ang="0">
                <a:pos x="384" y="96"/>
              </a:cxn>
              <a:cxn ang="0">
                <a:pos x="432" y="0"/>
              </a:cxn>
              <a:cxn ang="0">
                <a:pos x="480" y="96"/>
              </a:cxn>
              <a:cxn ang="0">
                <a:pos x="528" y="0"/>
              </a:cxn>
              <a:cxn ang="0">
                <a:pos x="576" y="96"/>
              </a:cxn>
              <a:cxn ang="0">
                <a:pos x="624" y="0"/>
              </a:cxn>
              <a:cxn ang="0">
                <a:pos x="672" y="96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48"/>
                  <a:pt x="672" y="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5" name="Freeform 21"/>
          <p:cNvSpPr>
            <a:spLocks/>
          </p:cNvSpPr>
          <p:nvPr/>
        </p:nvSpPr>
        <p:spPr bwMode="auto">
          <a:xfrm rot="3892872" flipV="1">
            <a:off x="7048500" y="2247900"/>
            <a:ext cx="6858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0"/>
              </a:cxn>
              <a:cxn ang="0">
                <a:pos x="192" y="96"/>
              </a:cxn>
              <a:cxn ang="0">
                <a:pos x="240" y="0"/>
              </a:cxn>
              <a:cxn ang="0">
                <a:pos x="288" y="96"/>
              </a:cxn>
              <a:cxn ang="0">
                <a:pos x="336" y="0"/>
              </a:cxn>
              <a:cxn ang="0">
                <a:pos x="384" y="96"/>
              </a:cxn>
              <a:cxn ang="0">
                <a:pos x="432" y="0"/>
              </a:cxn>
              <a:cxn ang="0">
                <a:pos x="480" y="96"/>
              </a:cxn>
              <a:cxn ang="0">
                <a:pos x="528" y="0"/>
              </a:cxn>
              <a:cxn ang="0">
                <a:pos x="576" y="96"/>
              </a:cxn>
              <a:cxn ang="0">
                <a:pos x="624" y="0"/>
              </a:cxn>
              <a:cxn ang="0">
                <a:pos x="672" y="96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48"/>
                  <a:pt x="672" y="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6" name="Text Box 22"/>
          <p:cNvSpPr txBox="1">
            <a:spLocks noChangeArrowheads="1"/>
          </p:cNvSpPr>
          <p:nvPr/>
        </p:nvSpPr>
        <p:spPr bwMode="auto">
          <a:xfrm>
            <a:off x="7375525" y="2757488"/>
            <a:ext cx="31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973847" name="Text Box 23"/>
          <p:cNvSpPr txBox="1">
            <a:spLocks noChangeArrowheads="1"/>
          </p:cNvSpPr>
          <p:nvPr/>
        </p:nvSpPr>
        <p:spPr bwMode="auto">
          <a:xfrm>
            <a:off x="7772400" y="1462088"/>
            <a:ext cx="306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73848" name="Text Box 24"/>
          <p:cNvSpPr txBox="1">
            <a:spLocks noChangeArrowheads="1"/>
          </p:cNvSpPr>
          <p:nvPr/>
        </p:nvSpPr>
        <p:spPr bwMode="auto">
          <a:xfrm>
            <a:off x="7772400" y="41148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73849" name="Text Box 25"/>
          <p:cNvSpPr txBox="1">
            <a:spLocks noChangeArrowheads="1"/>
          </p:cNvSpPr>
          <p:nvPr/>
        </p:nvSpPr>
        <p:spPr bwMode="auto">
          <a:xfrm>
            <a:off x="6308725" y="3581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3850" name="Text Box 26"/>
          <p:cNvSpPr txBox="1">
            <a:spLocks noChangeArrowheads="1"/>
          </p:cNvSpPr>
          <p:nvPr/>
        </p:nvSpPr>
        <p:spPr bwMode="auto">
          <a:xfrm>
            <a:off x="6308725" y="175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3851" name="Text Box 27"/>
          <p:cNvSpPr txBox="1">
            <a:spLocks noChangeArrowheads="1"/>
          </p:cNvSpPr>
          <p:nvPr/>
        </p:nvSpPr>
        <p:spPr bwMode="auto">
          <a:xfrm>
            <a:off x="8137525" y="24034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73852" name="Text Box 28"/>
          <p:cNvSpPr txBox="1">
            <a:spLocks noChangeArrowheads="1"/>
          </p:cNvSpPr>
          <p:nvPr/>
        </p:nvSpPr>
        <p:spPr bwMode="auto">
          <a:xfrm>
            <a:off x="8148638" y="316547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73853" name="Text Box 29"/>
          <p:cNvSpPr txBox="1">
            <a:spLocks noChangeArrowheads="1"/>
          </p:cNvSpPr>
          <p:nvPr/>
        </p:nvSpPr>
        <p:spPr bwMode="auto">
          <a:xfrm>
            <a:off x="7088188" y="2743200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973857" name="Text Box 33"/>
          <p:cNvSpPr txBox="1">
            <a:spLocks noChangeArrowheads="1"/>
          </p:cNvSpPr>
          <p:nvPr/>
        </p:nvSpPr>
        <p:spPr bwMode="auto">
          <a:xfrm>
            <a:off x="7543800" y="2743200"/>
            <a:ext cx="53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ee</a:t>
            </a:r>
            <a:endParaRPr lang="en-US"/>
          </a:p>
        </p:txBody>
      </p:sp>
      <p:sp>
        <p:nvSpPr>
          <p:cNvPr id="973858" name="Text Box 34"/>
          <p:cNvSpPr txBox="1">
            <a:spLocks noChangeArrowheads="1"/>
          </p:cNvSpPr>
          <p:nvPr/>
        </p:nvSpPr>
        <p:spPr bwMode="auto">
          <a:xfrm>
            <a:off x="6918325" y="2251075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73859" name="Text Box 35"/>
          <p:cNvSpPr txBox="1">
            <a:spLocks noChangeArrowheads="1"/>
          </p:cNvSpPr>
          <p:nvPr/>
        </p:nvSpPr>
        <p:spPr bwMode="auto">
          <a:xfrm>
            <a:off x="6892925" y="3317875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293723" y="1357878"/>
            <a:ext cx="496880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ee</a:t>
            </a:r>
            <a:r>
              <a:rPr lang="en-US" sz="2000" dirty="0"/>
              <a:t> =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e1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ia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3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ib</a:t>
            </a:r>
            <a:endParaRPr lang="en-US" sz="2000" dirty="0"/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22031" y="2431702"/>
            <a:ext cx="3826647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= U</a:t>
            </a:r>
            <a:r>
              <a:rPr lang="en-US" sz="2000" baseline="-25000" dirty="0" smtClean="0"/>
              <a:t>e1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+ U</a:t>
            </a:r>
            <a:r>
              <a:rPr lang="en-US" sz="2000" baseline="-25000" dirty="0" smtClean="0"/>
              <a:t>e2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21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+ m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ia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+ U</a:t>
            </a:r>
            <a:r>
              <a:rPr lang="en-US" sz="2000" baseline="-25000" dirty="0" smtClean="0"/>
              <a:t>e3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+ m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ib</a:t>
            </a:r>
            <a:r>
              <a:rPr lang="en-US" sz="2000" baseline="30000" dirty="0" smtClean="0">
                <a:latin typeface="Symbol" pitchFamily="18" charset="2"/>
              </a:rPr>
              <a:t>  </a:t>
            </a:r>
            <a:endParaRPr lang="en-US" sz="2000" dirty="0"/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322032" y="3606968"/>
            <a:ext cx="372048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= U</a:t>
            </a:r>
            <a:r>
              <a:rPr lang="en-US" sz="2000" baseline="-25000" dirty="0" smtClean="0"/>
              <a:t>e1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 m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+ U</a:t>
            </a:r>
            <a:r>
              <a:rPr lang="en-US" sz="2000" baseline="-25000" dirty="0" smtClean="0"/>
              <a:t>e2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23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+ m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ia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+ U</a:t>
            </a:r>
            <a:r>
              <a:rPr lang="en-US" sz="2000" baseline="-25000" dirty="0" smtClean="0"/>
              <a:t>e3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ib</a:t>
            </a:r>
            <a:r>
              <a:rPr lang="en-US" sz="2000" baseline="30000" dirty="0" smtClean="0">
                <a:latin typeface="Symbol" pitchFamily="18" charset="2"/>
              </a:rPr>
              <a:t>              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356" y="2034143"/>
            <a:ext cx="48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terms of the lightest mass </a:t>
            </a:r>
            <a:r>
              <a:rPr lang="en-US" dirty="0" err="1" smtClean="0"/>
              <a:t>eigenstate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319418" y="2801034"/>
            <a:ext cx="162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mass hierarchy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094248" y="3737204"/>
            <a:ext cx="180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Inverted mass hierarchy</a:t>
            </a:r>
            <a:endParaRPr lang="en-US" dirty="0"/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381001" y="5441871"/>
            <a:ext cx="508994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~ U</a:t>
            </a:r>
            <a:r>
              <a:rPr lang="en-US" sz="2000" baseline="-25000" dirty="0" smtClean="0"/>
              <a:t>e2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21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e3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ix</a:t>
            </a:r>
            <a:r>
              <a:rPr lang="en-US" sz="2000" baseline="30000" dirty="0" smtClean="0">
                <a:latin typeface="Symbol" pitchFamily="18" charset="2"/>
              </a:rPr>
              <a:t>  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381001" y="4982763"/>
            <a:ext cx="288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mass hierarchy:</a:t>
            </a:r>
            <a:endParaRPr lang="en-US" dirty="0"/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391634" y="5994381"/>
            <a:ext cx="452060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~ (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31</a:t>
            </a:r>
            <a:r>
              <a:rPr lang="en-US" sz="2000" baseline="30000" dirty="0" smtClean="0"/>
              <a:t>2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1/2 </a:t>
            </a:r>
            <a:r>
              <a:rPr lang="en-US" sz="2000" dirty="0" smtClean="0"/>
              <a:t>[r c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12</a:t>
            </a:r>
            <a:r>
              <a:rPr lang="en-US" sz="2000" baseline="30000" dirty="0" smtClean="0"/>
              <a:t>2   </a:t>
            </a:r>
            <a:r>
              <a:rPr lang="en-US" sz="2000" dirty="0" smtClean="0"/>
              <a:t>+ s</a:t>
            </a:r>
            <a:r>
              <a:rPr lang="en-US" sz="2000" baseline="-25000" dirty="0" smtClean="0"/>
              <a:t>13</a:t>
            </a:r>
            <a:r>
              <a:rPr lang="en-US" sz="2000" baseline="30000" dirty="0" smtClean="0"/>
              <a:t>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ix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r>
              <a:rPr lang="en-US" sz="2000" dirty="0" smtClean="0"/>
              <a:t>]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Symbol" pitchFamily="18" charset="2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10304" y="404042"/>
            <a:ext cx="228606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72" y="1722474"/>
            <a:ext cx="4284921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L        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 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Y      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j</a:t>
            </a:r>
            <a:r>
              <a:rPr lang="en-IE" sz="2000" dirty="0" smtClean="0"/>
              <a:t> </a:t>
            </a:r>
          </a:p>
          <a:p>
            <a:r>
              <a:rPr lang="en-IE" sz="2000" dirty="0" smtClean="0"/>
              <a:t>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  3      1, 1’, 1’’     3        3       3</a:t>
            </a:r>
          </a:p>
          <a:p>
            <a:r>
              <a:rPr lang="en-IE" sz="2000" dirty="0" smtClean="0"/>
              <a:t>k      1        -4         -1         2       3</a:t>
            </a:r>
            <a:endParaRPr lang="en-IE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372" y="2052085"/>
            <a:ext cx="4284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910" y="2374613"/>
            <a:ext cx="4284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6940" y="1322364"/>
            <a:ext cx="11164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flavon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909" y="2936543"/>
            <a:ext cx="828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smtClean="0"/>
              <a:t>and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 j</a:t>
            </a:r>
            <a:r>
              <a:rPr lang="en-IE" sz="2000" dirty="0" smtClean="0">
                <a:sym typeface="Wingdings" pitchFamily="2" charset="2"/>
              </a:rPr>
              <a:t>  </a:t>
            </a:r>
            <a:r>
              <a:rPr lang="en-IE" sz="2000" dirty="0" smtClean="0"/>
              <a:t>are fixed by fitting on 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/m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,  1-2 mixing and 1-3 mixing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10" y="3887570"/>
            <a:ext cx="16055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Predictions: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7516" y="2052085"/>
            <a:ext cx="2169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Y lowest order  </a:t>
            </a:r>
          </a:p>
          <a:p>
            <a:r>
              <a:rPr lang="en-IE" sz="2000" dirty="0" smtClean="0"/>
              <a:t>modular form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03358" y="552893"/>
            <a:ext cx="288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J </a:t>
            </a:r>
            <a:r>
              <a:rPr lang="en-IE" i="1" dirty="0" err="1" smtClean="0">
                <a:solidFill>
                  <a:srgbClr val="FF0000"/>
                </a:solidFill>
              </a:rPr>
              <a:t>Griado</a:t>
            </a:r>
            <a:r>
              <a:rPr lang="en-IE" i="1" dirty="0" smtClean="0">
                <a:solidFill>
                  <a:srgbClr val="FF0000"/>
                </a:solidFill>
              </a:rPr>
              <a:t> and F. </a:t>
            </a:r>
            <a:r>
              <a:rPr lang="en-IE" i="1" dirty="0" err="1" smtClean="0">
                <a:solidFill>
                  <a:srgbClr val="FF0000"/>
                </a:solidFill>
              </a:rPr>
              <a:t>Feruglio</a:t>
            </a:r>
            <a:endParaRPr lang="en-IE" i="1" dirty="0" smtClean="0">
              <a:solidFill>
                <a:srgbClr val="FF0000"/>
              </a:solidFill>
            </a:endParaRPr>
          </a:p>
          <a:p>
            <a:r>
              <a:rPr lang="en-IE" i="1" dirty="0" smtClean="0">
                <a:solidFill>
                  <a:srgbClr val="FF0000"/>
                </a:solidFill>
              </a:rPr>
              <a:t>1807.01125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7324" y="4540102"/>
            <a:ext cx="229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 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>
                <a:latin typeface="Symbol" pitchFamily="18" charset="2"/>
              </a:rPr>
              <a:t>23</a:t>
            </a:r>
            <a:r>
              <a:rPr lang="en-IE" sz="2000" dirty="0" smtClean="0"/>
              <a:t> = 0.46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9902" y="5029196"/>
            <a:ext cx="200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1.434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3251" y="5418673"/>
            <a:ext cx="161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21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1.7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32358" y="5850682"/>
            <a:ext cx="17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31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1.2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-13983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Symbol" pitchFamily="18" charset="2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10304" y="404042"/>
            <a:ext cx="2286061" cy="822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Models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72" y="1722474"/>
            <a:ext cx="3779875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       L         </a:t>
            </a:r>
            <a:r>
              <a:rPr lang="en-IE" sz="2000" dirty="0" err="1" smtClean="0"/>
              <a:t>E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  </a:t>
            </a:r>
            <a:r>
              <a:rPr lang="en-IE" sz="2000" dirty="0" err="1" smtClean="0"/>
              <a:t>N</a:t>
            </a:r>
            <a:r>
              <a:rPr lang="en-IE" sz="2000" baseline="30000" dirty="0" err="1" smtClean="0"/>
              <a:t>c</a:t>
            </a:r>
            <a:r>
              <a:rPr lang="en-IE" sz="2000" dirty="0" smtClean="0"/>
              <a:t>       Y   </a:t>
            </a:r>
          </a:p>
          <a:p>
            <a:r>
              <a:rPr lang="en-IE" sz="2000" dirty="0" smtClean="0"/>
              <a:t>A</a:t>
            </a:r>
            <a:r>
              <a:rPr lang="en-IE" sz="2000" baseline="-25000" dirty="0" smtClean="0"/>
              <a:t>4</a:t>
            </a:r>
            <a:r>
              <a:rPr lang="en-IE" sz="2000" dirty="0" smtClean="0"/>
              <a:t>    3      1, 1’’, 1’     3         3     </a:t>
            </a:r>
          </a:p>
          <a:p>
            <a:r>
              <a:rPr lang="en-IE" sz="2000" dirty="0" smtClean="0"/>
              <a:t>k      2          2         0        -2   </a:t>
            </a:r>
            <a:endParaRPr lang="en-IE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372" y="2052085"/>
            <a:ext cx="3779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910" y="2374613"/>
            <a:ext cx="3776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9465" y="1254622"/>
            <a:ext cx="424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 </a:t>
            </a:r>
            <a:r>
              <a:rPr lang="en-IE" sz="2000" dirty="0" err="1" smtClean="0"/>
              <a:t>flavons</a:t>
            </a:r>
            <a:endParaRPr lang="en-IE" sz="2000" dirty="0" smtClean="0"/>
          </a:p>
          <a:p>
            <a:r>
              <a:rPr lang="en-IE" sz="2000" dirty="0" err="1" smtClean="0"/>
              <a:t>Flavor</a:t>
            </a:r>
            <a:r>
              <a:rPr lang="en-IE" sz="2000" dirty="0" smtClean="0"/>
              <a:t> from single modulus field </a:t>
            </a:r>
            <a:r>
              <a:rPr lang="en-IE" sz="2000" dirty="0" smtClean="0">
                <a:latin typeface="Symbol" pitchFamily="18" charset="2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137" y="3455561"/>
            <a:ext cx="539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t</a:t>
            </a:r>
            <a:r>
              <a:rPr lang="en-IE" sz="20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IE" sz="2000" dirty="0" smtClean="0"/>
              <a:t>is fixed by fitting 12 mixing and 13 mixing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10" y="4132129"/>
            <a:ext cx="160551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Predictions: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7516" y="248441"/>
            <a:ext cx="288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Gui</a:t>
            </a:r>
            <a:r>
              <a:rPr lang="en-IE" i="1" dirty="0" smtClean="0">
                <a:solidFill>
                  <a:srgbClr val="FF0000"/>
                </a:solidFill>
              </a:rPr>
              <a:t>-Jun Ding, S.F. King, Xiang-</a:t>
            </a:r>
            <a:r>
              <a:rPr lang="en-IE" i="1" dirty="0" err="1" smtClean="0">
                <a:solidFill>
                  <a:srgbClr val="FF0000"/>
                </a:solidFill>
              </a:rPr>
              <a:t>Gan</a:t>
            </a:r>
            <a:r>
              <a:rPr lang="en-IE" i="1" dirty="0" smtClean="0">
                <a:solidFill>
                  <a:srgbClr val="FF0000"/>
                </a:solidFill>
              </a:rPr>
              <a:t> Liu 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1907.11714 [hep-ph]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820" y="4635799"/>
            <a:ext cx="191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sin </a:t>
            </a:r>
            <a:r>
              <a:rPr lang="en-IE" sz="2000" baseline="30000" dirty="0" smtClean="0"/>
              <a:t>2 </a:t>
            </a:r>
            <a:r>
              <a:rPr lang="en-IE" sz="2000" dirty="0" smtClean="0">
                <a:latin typeface="Symbol" pitchFamily="18" charset="2"/>
              </a:rPr>
              <a:t>q</a:t>
            </a:r>
            <a:r>
              <a:rPr lang="en-IE" sz="2000" baseline="-25000" dirty="0" smtClean="0">
                <a:latin typeface="Symbol" pitchFamily="18" charset="2"/>
              </a:rPr>
              <a:t>23</a:t>
            </a:r>
            <a:r>
              <a:rPr lang="en-IE" sz="2000" dirty="0" smtClean="0"/>
              <a:t> = 0.58</a:t>
            </a:r>
            <a:endParaRPr lang="en-I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3885" y="5029196"/>
            <a:ext cx="1488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d</a:t>
            </a:r>
            <a:r>
              <a:rPr lang="en-IE" sz="2000" dirty="0" smtClean="0"/>
              <a:t> 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1.6</a:t>
            </a:r>
            <a:endParaRPr lang="en-I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2618" y="5408040"/>
            <a:ext cx="1743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21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0.15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89826" y="5776251"/>
            <a:ext cx="177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latin typeface="Symbol" pitchFamily="18" charset="2"/>
              </a:rPr>
              <a:t>a</a:t>
            </a:r>
            <a:r>
              <a:rPr lang="en-IE" sz="2000" baseline="-25000" dirty="0" smtClean="0">
                <a:latin typeface="Symbol" pitchFamily="18" charset="2"/>
              </a:rPr>
              <a:t>31</a:t>
            </a:r>
            <a:r>
              <a:rPr lang="en-IE" sz="2000" dirty="0" smtClean="0"/>
              <a:t>/</a:t>
            </a:r>
            <a:r>
              <a:rPr lang="en-IE" sz="2000" dirty="0" smtClean="0">
                <a:latin typeface="Symbol" pitchFamily="18" charset="2"/>
              </a:rPr>
              <a:t>p</a:t>
            </a:r>
            <a:r>
              <a:rPr lang="en-IE" sz="2000" dirty="0" smtClean="0"/>
              <a:t>  = 1.00</a:t>
            </a:r>
            <a:endParaRPr lang="en-IE" sz="2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3251" y="1722474"/>
            <a:ext cx="0" cy="1015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9465" y="1999243"/>
            <a:ext cx="371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Higher order modular forms Y</a:t>
            </a:r>
            <a:r>
              <a:rPr lang="en-IE" sz="2000" baseline="30000" dirty="0" smtClean="0"/>
              <a:t>(2)</a:t>
            </a:r>
            <a:r>
              <a:rPr lang="en-IE" sz="2000" dirty="0" smtClean="0"/>
              <a:t>, Y</a:t>
            </a:r>
            <a:r>
              <a:rPr lang="en-IE" sz="2000" baseline="30000" dirty="0" smtClean="0"/>
              <a:t>(4)</a:t>
            </a:r>
            <a:r>
              <a:rPr lang="en-IE" sz="2000" dirty="0" smtClean="0"/>
              <a:t> , Y</a:t>
            </a:r>
            <a:r>
              <a:rPr lang="en-IE" sz="2000" baseline="30000" dirty="0" smtClean="0"/>
              <a:t>(6)  </a:t>
            </a:r>
            <a:r>
              <a:rPr lang="en-IE" sz="2000" dirty="0" smtClean="0"/>
              <a:t>constructed as products of </a:t>
            </a:r>
            <a:r>
              <a:rPr lang="en-IE" sz="2000" baseline="30000" dirty="0" smtClean="0"/>
              <a:t>  </a:t>
            </a:r>
            <a:r>
              <a:rPr lang="en-IE" sz="2000" dirty="0" smtClean="0"/>
              <a:t>Y</a:t>
            </a:r>
            <a:r>
              <a:rPr lang="en-IE" sz="2000" baseline="30000" dirty="0" smtClean="0"/>
              <a:t>(2)</a:t>
            </a:r>
            <a:endParaRPr lang="en-IE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78" y="3025539"/>
            <a:ext cx="40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All </a:t>
            </a:r>
            <a:r>
              <a:rPr lang="en-IE" sz="2000" dirty="0" err="1" smtClean="0"/>
              <a:t>Yukawas</a:t>
            </a:r>
            <a:r>
              <a:rPr lang="en-IE" sz="2000" dirty="0" smtClean="0"/>
              <a:t> are modular forms</a:t>
            </a:r>
            <a:endParaRPr lang="en-IE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391247" y="4635799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1</a:t>
            </a:r>
            <a:r>
              <a:rPr lang="en-IE" sz="2000" dirty="0" smtClean="0"/>
              <a:t>  =  0.0946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3825" y="5002678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2</a:t>
            </a:r>
            <a:r>
              <a:rPr lang="en-IE" sz="2000" dirty="0" smtClean="0"/>
              <a:t>  =  0.0950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436661" y="5346999"/>
            <a:ext cx="231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</a:t>
            </a:r>
            <a:r>
              <a:rPr lang="en-IE" sz="2000" baseline="-25000" dirty="0" smtClean="0"/>
              <a:t>3</a:t>
            </a:r>
            <a:r>
              <a:rPr lang="en-IE" sz="2000" dirty="0" smtClean="0"/>
              <a:t>  =  0.1071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47950" y="5901875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Normal ordering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08214" y="6248820"/>
            <a:ext cx="220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err="1" smtClean="0"/>
              <a:t>m</a:t>
            </a:r>
            <a:r>
              <a:rPr lang="en-IE" sz="2000" baseline="-25000" dirty="0" err="1" smtClean="0"/>
              <a:t>ee</a:t>
            </a:r>
            <a:r>
              <a:rPr lang="en-IE" sz="2000" dirty="0" smtClean="0"/>
              <a:t>   = 0.095 </a:t>
            </a:r>
            <a:r>
              <a:rPr lang="en-IE" sz="2000" dirty="0" err="1" smtClean="0"/>
              <a:t>eV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049386" y="466103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Cosmological bound?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81055" y="180743"/>
            <a:ext cx="6253661" cy="6909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From Model building to Symmetry building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736" y="2796637"/>
            <a:ext cx="315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Several </a:t>
            </a:r>
            <a:r>
              <a:rPr lang="en-IE" sz="2000" dirty="0" err="1" smtClean="0"/>
              <a:t>moduli</a:t>
            </a:r>
            <a:r>
              <a:rPr lang="en-IE" sz="2000" dirty="0" smtClean="0"/>
              <a:t>, </a:t>
            </a:r>
            <a:r>
              <a:rPr lang="en-IE" sz="2000" dirty="0" err="1" smtClean="0"/>
              <a:t>flavons</a:t>
            </a:r>
            <a:r>
              <a:rPr lang="en-IE" sz="2000" dirty="0" smtClean="0"/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567" y="1588903"/>
            <a:ext cx="610333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Generic predictions of masses: weak hierarchy,  </a:t>
            </a:r>
          </a:p>
          <a:p>
            <a:r>
              <a:rPr lang="en-IE" sz="2000" dirty="0" smtClean="0"/>
              <a:t>often quasi-degenerate,  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CP-phases </a:t>
            </a:r>
            <a:endParaRPr lang="en-I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1116" y="1000160"/>
            <a:ext cx="712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Minimal  simplest versions do not reproduce data 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016" y="2785348"/>
            <a:ext cx="343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More parameters needed.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9599" y="3148222"/>
            <a:ext cx="814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Different representations of the same dimension, fine tuning </a:t>
            </a:r>
          </a:p>
          <a:p>
            <a:r>
              <a:rPr lang="en-IE" sz="2000" dirty="0" smtClean="0"/>
              <a:t>of corresponding  couplings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9346" y="4340932"/>
            <a:ext cx="595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Different way of construction of finite groups 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218" y="4697644"/>
            <a:ext cx="763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the end: #  parameters is comparable to # of observables </a:t>
            </a:r>
            <a:endParaRPr lang="en-IE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224" y="5584578"/>
            <a:ext cx="4646660" cy="40011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Use modular symmetry in wrong way?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762611" y="265801"/>
            <a:ext cx="4606832" cy="787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Dirac +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Majorana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16325" y="3295301"/>
            <a:ext cx="131127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dirty="0"/>
              <a:t>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endParaRPr lang="en-US" sz="2000" baseline="-25000" dirty="0"/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30000" dirty="0"/>
              <a:t>  </a:t>
            </a:r>
            <a:r>
              <a:rPr lang="en-US" sz="2000" baseline="-25000" dirty="0"/>
              <a:t>   </a:t>
            </a:r>
            <a:r>
              <a:rPr lang="en-US" sz="2000" dirty="0"/>
              <a:t> M</a:t>
            </a:r>
            <a:r>
              <a:rPr lang="en-US" sz="2000" baseline="-25000" dirty="0"/>
              <a:t>R </a:t>
            </a:r>
            <a:endParaRPr lang="en-US" sz="2000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8935" y="1052610"/>
            <a:ext cx="7782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right components exist, </a:t>
            </a:r>
            <a:r>
              <a:rPr lang="en-US" sz="2000" dirty="0" smtClean="0"/>
              <a:t>the </a:t>
            </a:r>
            <a:r>
              <a:rPr lang="en-US" sz="2000" dirty="0" err="1"/>
              <a:t>Majorana</a:t>
            </a:r>
            <a:r>
              <a:rPr lang="en-US" sz="2000" dirty="0"/>
              <a:t> mass terms </a:t>
            </a:r>
            <a:r>
              <a:rPr lang="en-US" sz="2000" dirty="0" smtClean="0"/>
              <a:t> for them:</a:t>
            </a:r>
            <a:endParaRPr lang="en-US" sz="2000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52663" y="1578222"/>
            <a:ext cx="38893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Lucida Calligraphy" pitchFamily="66" charset="0"/>
              </a:rPr>
              <a:t>L</a:t>
            </a:r>
            <a:r>
              <a:rPr lang="en-US" sz="2400"/>
              <a:t> = … - ½ M</a:t>
            </a:r>
            <a:r>
              <a:rPr lang="en-US" sz="2400" baseline="-25000"/>
              <a:t>R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-25000"/>
              <a:t>R</a:t>
            </a:r>
            <a:r>
              <a:rPr lang="en-US" sz="2400" baseline="30000"/>
              <a:t>T</a:t>
            </a:r>
            <a:r>
              <a:rPr lang="en-US" sz="2400"/>
              <a:t>C</a:t>
            </a:r>
            <a:r>
              <a:rPr lang="en-US" sz="2400">
                <a:latin typeface="Symbol" pitchFamily="18" charset="2"/>
              </a:rPr>
              <a:t>n</a:t>
            </a:r>
            <a:r>
              <a:rPr lang="en-US" sz="2400" baseline="-25000"/>
              <a:t>R</a:t>
            </a:r>
            <a:r>
              <a:rPr lang="en-US" sz="2400">
                <a:latin typeface="Symbol" pitchFamily="18" charset="2"/>
              </a:rPr>
              <a:t> </a:t>
            </a:r>
            <a:r>
              <a:rPr lang="en-US" sz="2400"/>
              <a:t>+ h.c.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8866" y="2092935"/>
            <a:ext cx="2413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(I,  I</a:t>
            </a:r>
            <a:r>
              <a:rPr lang="en-US" baseline="-25000" dirty="0"/>
              <a:t>3</a:t>
            </a:r>
            <a:r>
              <a:rPr lang="en-US" dirty="0"/>
              <a:t>,  Y)  = (0, 0, 0)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60597" y="3154376"/>
            <a:ext cx="2840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General form of </a:t>
            </a:r>
            <a:r>
              <a:rPr lang="en-US" sz="2000" dirty="0" smtClean="0"/>
              <a:t>mass </a:t>
            </a:r>
          </a:p>
          <a:p>
            <a:r>
              <a:rPr lang="en-US" sz="2000" dirty="0" smtClean="0"/>
              <a:t>terms (matrix) </a:t>
            </a:r>
            <a:endParaRPr lang="en-US" sz="2000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07789" y="2082749"/>
            <a:ext cx="5960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mass term does not violate the EW symmetry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15789" y="2493492"/>
            <a:ext cx="1217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>
                <a:latin typeface="Symbol" pitchFamily="18" charset="2"/>
              </a:rPr>
              <a:t>D</a:t>
            </a:r>
            <a:r>
              <a:rPr lang="en-US" sz="2000" dirty="0"/>
              <a:t>L| = 2 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5935430" y="3393726"/>
            <a:ext cx="106150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/>
              <a:t>L </a:t>
            </a:r>
            <a:r>
              <a:rPr lang="en-US" sz="2000" dirty="0" smtClean="0"/>
              <a:t>=</a:t>
            </a:r>
            <a:r>
              <a:rPr lang="en-US" sz="2000" baseline="-25000" dirty="0" smtClean="0"/>
              <a:t> </a:t>
            </a:r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R</a:t>
            </a:r>
            <a:r>
              <a:rPr lang="en-US" sz="2000" baseline="30000" dirty="0" err="1" smtClean="0"/>
              <a:t>C</a:t>
            </a:r>
            <a:endParaRPr lang="en-US" sz="2000" dirty="0"/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5022552" y="3296888"/>
            <a:ext cx="53181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 </a:t>
            </a:r>
            <a:r>
              <a:rPr lang="en-US" sz="2000" dirty="0"/>
              <a:t> </a:t>
            </a:r>
          </a:p>
          <a:p>
            <a:r>
              <a:rPr lang="en-US" sz="2000" dirty="0"/>
              <a:t>N</a:t>
            </a:r>
            <a:r>
              <a:rPr lang="en-US" sz="2000" baseline="-25000" dirty="0"/>
              <a:t>L</a:t>
            </a:r>
            <a:endParaRPr lang="en-US" sz="2000" dirty="0"/>
          </a:p>
        </p:txBody>
      </p:sp>
      <p:sp>
        <p:nvSpPr>
          <p:cNvPr id="13326" name="AutoShape 15"/>
          <p:cNvSpPr>
            <a:spLocks noChangeArrowheads="1"/>
          </p:cNvSpPr>
          <p:nvPr/>
        </p:nvSpPr>
        <p:spPr bwMode="auto">
          <a:xfrm>
            <a:off x="3587750" y="3304975"/>
            <a:ext cx="1311275" cy="70167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263590" y="4244807"/>
            <a:ext cx="982663" cy="396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Limits:</a:t>
            </a: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2772585" y="4813281"/>
            <a:ext cx="53832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Dirac neutrino = two </a:t>
            </a:r>
            <a:r>
              <a:rPr lang="en-US" sz="2000" dirty="0" err="1"/>
              <a:t>Majorana</a:t>
            </a:r>
            <a:r>
              <a:rPr lang="en-US" sz="2000" dirty="0"/>
              <a:t> neutrinos </a:t>
            </a: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dirty="0"/>
              <a:t>equal but </a:t>
            </a:r>
            <a:r>
              <a:rPr lang="en-US" sz="2000" dirty="0" smtClean="0"/>
              <a:t>opposite </a:t>
            </a:r>
            <a:r>
              <a:rPr lang="en-US" sz="2000" dirty="0"/>
              <a:t>sign </a:t>
            </a:r>
            <a:r>
              <a:rPr lang="en-US" sz="2000" dirty="0" smtClean="0"/>
              <a:t>masses  +/- </a:t>
            </a:r>
            <a:r>
              <a:rPr lang="en-US" sz="2000" baseline="-25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endParaRPr lang="en-US" sz="2000" dirty="0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2751501" y="5584774"/>
            <a:ext cx="2972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seudo </a:t>
            </a:r>
            <a:r>
              <a:rPr lang="en-US" sz="2000" dirty="0"/>
              <a:t>Dirac neutrino </a:t>
            </a:r>
            <a:r>
              <a:rPr lang="en-US" sz="2000" baseline="-25000" dirty="0"/>
              <a:t>  </a:t>
            </a:r>
            <a:endParaRPr lang="en-US" sz="2000" dirty="0"/>
          </a:p>
        </p:txBody>
      </p:sp>
      <p:sp>
        <p:nvSpPr>
          <p:cNvPr id="13330" name="Text Box 19"/>
          <p:cNvSpPr txBox="1">
            <a:spLocks noChangeArrowheads="1"/>
          </p:cNvSpPr>
          <p:nvPr/>
        </p:nvSpPr>
        <p:spPr bwMode="auto">
          <a:xfrm>
            <a:off x="620713" y="6172894"/>
            <a:ext cx="1271587" cy="396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</a:t>
            </a:r>
            <a:r>
              <a:rPr lang="en-US" sz="2000" baseline="-25000" dirty="0"/>
              <a:t>R </a:t>
            </a:r>
            <a:r>
              <a:rPr lang="en-US" sz="2000" dirty="0"/>
              <a:t> &gt;&gt;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sp>
        <p:nvSpPr>
          <p:cNvPr id="13331" name="Text Box 25"/>
          <p:cNvSpPr txBox="1">
            <a:spLocks noChangeArrowheads="1"/>
          </p:cNvSpPr>
          <p:nvPr/>
        </p:nvSpPr>
        <p:spPr bwMode="auto">
          <a:xfrm>
            <a:off x="607533" y="4885198"/>
            <a:ext cx="15144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dirty="0"/>
              <a:t> =</a:t>
            </a:r>
            <a:r>
              <a:rPr lang="en-US" sz="2000" baseline="30000" dirty="0"/>
              <a:t> </a:t>
            </a:r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R </a:t>
            </a:r>
            <a:r>
              <a:rPr lang="en-US" sz="2000" dirty="0"/>
              <a:t>= 0</a:t>
            </a:r>
          </a:p>
        </p:txBody>
      </p:sp>
      <p:sp>
        <p:nvSpPr>
          <p:cNvPr id="13332" name="Text Box 26"/>
          <p:cNvSpPr txBox="1">
            <a:spLocks noChangeArrowheads="1"/>
          </p:cNvSpPr>
          <p:nvPr/>
        </p:nvSpPr>
        <p:spPr bwMode="auto">
          <a:xfrm>
            <a:off x="614363" y="5580938"/>
            <a:ext cx="1787525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L</a:t>
            </a:r>
            <a:r>
              <a:rPr lang="en-US" sz="2000" dirty="0"/>
              <a:t> =</a:t>
            </a:r>
            <a:r>
              <a:rPr lang="en-US" sz="2000" baseline="30000" dirty="0"/>
              <a:t> </a:t>
            </a:r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R </a:t>
            </a:r>
            <a:r>
              <a:rPr lang="en-US" sz="2000" dirty="0"/>
              <a:t>&lt;&lt;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  <a:endParaRPr lang="en-US" sz="2000" dirty="0"/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2742371" y="6084167"/>
            <a:ext cx="107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Seesaw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5050481" y="3308513"/>
            <a:ext cx="373099" cy="701675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233905"/>
            <a:ext cx="4445404" cy="8015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Implications for Higgs physics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145" y="1350324"/>
            <a:ext cx="370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What is wrong with seesaw?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03771" y="1881959"/>
            <a:ext cx="635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RH neutrinos have </a:t>
            </a:r>
            <a:r>
              <a:rPr lang="en-IE" sz="2000" dirty="0" err="1" smtClean="0"/>
              <a:t>Majorana</a:t>
            </a:r>
            <a:r>
              <a:rPr lang="en-IE" sz="2000" dirty="0" smtClean="0"/>
              <a:t> masses which are not protected by EW symmetry and therefore large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274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" name="WordArt 25"/>
          <p:cNvSpPr>
            <a:spLocks noChangeArrowheads="1" noChangeShapeType="1" noTextEdit="1"/>
          </p:cNvSpPr>
          <p:nvPr/>
        </p:nvSpPr>
        <p:spPr bwMode="auto">
          <a:xfrm>
            <a:off x="317797" y="265805"/>
            <a:ext cx="5870338" cy="8824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Origins of (finite)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574" y="1431484"/>
            <a:ext cx="4392426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Hard mass related to the EW scale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21861" y="1809747"/>
            <a:ext cx="317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small effective coupling </a:t>
            </a:r>
            <a:endParaRPr lang="en-I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37801" y="2212898"/>
            <a:ext cx="3551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small induced VEV formed </a:t>
            </a:r>
          </a:p>
          <a:p>
            <a:r>
              <a:rPr lang="en-IE" sz="2000" dirty="0" smtClean="0"/>
              <a:t>by large VEV’s  (seesaw II) </a:t>
            </a:r>
            <a:endParaRPr lang="en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43321" y="3214944"/>
            <a:ext cx="234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VEV created at </a:t>
            </a:r>
          </a:p>
          <a:p>
            <a:r>
              <a:rPr lang="en-IE" sz="2000" dirty="0" smtClean="0"/>
              <a:t>small scales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592188" y="3861746"/>
            <a:ext cx="2562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melting at T </a:t>
            </a:r>
            <a:r>
              <a:rPr lang="en-US" sz="2000" dirty="0" smtClean="0"/>
              <a:t>~ </a:t>
            </a:r>
            <a:r>
              <a:rPr lang="en-IE" sz="2000" dirty="0" smtClean="0"/>
              <a:t>VEV 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80331" y="4621241"/>
            <a:ext cx="1307804" cy="40011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MAVAN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48431" y="5664405"/>
            <a:ext cx="3721397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Gravitationally induced mass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1300" y="4529179"/>
            <a:ext cx="309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Environment dependent </a:t>
            </a:r>
          </a:p>
          <a:p>
            <a:r>
              <a:rPr lang="en-IE" sz="2000" dirty="0" smtClean="0"/>
              <a:t>masses; relic neutrinos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74003" y="3261040"/>
            <a:ext cx="153109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Soft mass</a:t>
            </a:r>
            <a:endParaRPr lang="en-IE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7830" y="2562447"/>
            <a:ext cx="2764468" cy="1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58949" y="1520453"/>
            <a:ext cx="712374" cy="9888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70558" y="2594345"/>
            <a:ext cx="1070351" cy="4359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16589" y="2682949"/>
            <a:ext cx="719508" cy="8506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912021" y="1584251"/>
            <a:ext cx="937456" cy="9604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9292" y="2651050"/>
            <a:ext cx="712374" cy="9888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403511" y="2137143"/>
            <a:ext cx="925037" cy="8931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TextBox 37"/>
          <p:cNvSpPr txBox="1"/>
          <p:nvPr/>
        </p:nvSpPr>
        <p:spPr>
          <a:xfrm>
            <a:off x="1010682" y="1335787"/>
            <a:ext cx="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39" name="TextBox 38"/>
          <p:cNvSpPr txBox="1"/>
          <p:nvPr/>
        </p:nvSpPr>
        <p:spPr>
          <a:xfrm>
            <a:off x="2661666" y="1399585"/>
            <a:ext cx="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40" name="TextBox 39"/>
          <p:cNvSpPr txBox="1"/>
          <p:nvPr/>
        </p:nvSpPr>
        <p:spPr>
          <a:xfrm>
            <a:off x="2936934" y="2856245"/>
            <a:ext cx="37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41" name="TextBox 40"/>
          <p:cNvSpPr txBox="1"/>
          <p:nvPr/>
        </p:nvSpPr>
        <p:spPr>
          <a:xfrm>
            <a:off x="2564779" y="3289375"/>
            <a:ext cx="274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42" name="TextBox 41"/>
          <p:cNvSpPr txBox="1"/>
          <p:nvPr/>
        </p:nvSpPr>
        <p:spPr>
          <a:xfrm>
            <a:off x="2456126" y="3405958"/>
            <a:ext cx="37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43" name="TextBox 42"/>
          <p:cNvSpPr txBox="1"/>
          <p:nvPr/>
        </p:nvSpPr>
        <p:spPr>
          <a:xfrm>
            <a:off x="2906225" y="2141560"/>
            <a:ext cx="43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</a:rPr>
              <a:t>n</a:t>
            </a:r>
            <a:endParaRPr lang="en-IE" sz="2400" dirty="0">
              <a:latin typeface="Symbol" pitchFamily="18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830" y="2090148"/>
            <a:ext cx="43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</a:rPr>
              <a:t>n</a:t>
            </a:r>
            <a:endParaRPr lang="en-IE" sz="2400" dirty="0">
              <a:latin typeface="Symbol" pitchFamily="18" charset="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67830" y="5082358"/>
            <a:ext cx="2764468" cy="1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0735" y="4625210"/>
            <a:ext cx="43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</a:rPr>
              <a:t>n</a:t>
            </a:r>
            <a:endParaRPr lang="en-IE" sz="2400" dirty="0">
              <a:latin typeface="Symbol" pitchFamily="18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89092" y="4653140"/>
            <a:ext cx="435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</a:rPr>
              <a:t>n</a:t>
            </a:r>
            <a:endParaRPr lang="en-IE" sz="2400" dirty="0">
              <a:latin typeface="Symbol" pitchFamily="18" charset="2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949292" y="3869665"/>
            <a:ext cx="0" cy="11488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86259" y="3639880"/>
            <a:ext cx="28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1974096" y="5096638"/>
            <a:ext cx="1070351" cy="43593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977595" y="5132077"/>
            <a:ext cx="719508" cy="85060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910298" y="5089545"/>
            <a:ext cx="712374" cy="9888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8469757">
            <a:off x="2628578" y="2910422"/>
            <a:ext cx="40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…</a:t>
            </a:r>
            <a:endParaRPr lang="en-IE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5316276" y="6105339"/>
            <a:ext cx="2275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Melting couplings</a:t>
            </a:r>
            <a:endParaRPr lang="en-IE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403511" y="3775290"/>
            <a:ext cx="41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Symbol" pitchFamily="18" charset="2"/>
              </a:rPr>
              <a:t>D</a:t>
            </a:r>
            <a:endParaRPr lang="en-IE" sz="2400" dirty="0">
              <a:latin typeface="Symbol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2601" y="1494431"/>
            <a:ext cx="43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endParaRPr lang="en-IE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091082" y="1508602"/>
            <a:ext cx="43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H</a:t>
            </a:r>
            <a:endParaRPr lang="en-IE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925312" y="5343090"/>
            <a:ext cx="3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64" name="TextBox 63"/>
          <p:cNvSpPr txBox="1"/>
          <p:nvPr/>
        </p:nvSpPr>
        <p:spPr>
          <a:xfrm>
            <a:off x="2543513" y="5791288"/>
            <a:ext cx="35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65" name="TextBox 64"/>
          <p:cNvSpPr txBox="1"/>
          <p:nvPr/>
        </p:nvSpPr>
        <p:spPr>
          <a:xfrm>
            <a:off x="2422943" y="5880257"/>
            <a:ext cx="40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x</a:t>
            </a:r>
            <a:endParaRPr lang="en-IE" dirty="0"/>
          </a:p>
        </p:txBody>
      </p:sp>
      <p:sp>
        <p:nvSpPr>
          <p:cNvPr id="66" name="TextBox 65"/>
          <p:cNvSpPr txBox="1"/>
          <p:nvPr/>
        </p:nvSpPr>
        <p:spPr>
          <a:xfrm rot="18469757">
            <a:off x="2645354" y="5400566"/>
            <a:ext cx="40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…</a:t>
            </a:r>
            <a:endParaRPr lang="en-IE" sz="2800" dirty="0"/>
          </a:p>
        </p:txBody>
      </p:sp>
      <p:sp>
        <p:nvSpPr>
          <p:cNvPr id="46" name="Oval 45"/>
          <p:cNvSpPr/>
          <p:nvPr/>
        </p:nvSpPr>
        <p:spPr>
          <a:xfrm>
            <a:off x="1476140" y="4641349"/>
            <a:ext cx="925037" cy="8931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TextBox 66"/>
          <p:cNvSpPr txBox="1"/>
          <p:nvPr/>
        </p:nvSpPr>
        <p:spPr>
          <a:xfrm>
            <a:off x="460735" y="6434255"/>
            <a:ext cx="345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Similarly for Dirac neutrinos</a:t>
            </a:r>
            <a:endParaRPr lang="en-IE" dirty="0"/>
          </a:p>
        </p:txBody>
      </p:sp>
      <p:sp>
        <p:nvSpPr>
          <p:cNvPr id="50" name="TextBox 49"/>
          <p:cNvSpPr txBox="1"/>
          <p:nvPr/>
        </p:nvSpPr>
        <p:spPr>
          <a:xfrm rot="1226249">
            <a:off x="3035542" y="1540597"/>
            <a:ext cx="14694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Gauge </a:t>
            </a:r>
          </a:p>
          <a:p>
            <a:r>
              <a:rPr lang="en-IE" sz="2000" dirty="0" smtClean="0"/>
              <a:t>invariance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371145" y="349593"/>
            <a:ext cx="2839888" cy="9622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Global fit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9390" y="586343"/>
            <a:ext cx="388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u="sng" dirty="0" err="1" smtClean="0">
                <a:solidFill>
                  <a:srgbClr val="FF0000"/>
                </a:solidFill>
              </a:rPr>
              <a:t>NuFIT</a:t>
            </a:r>
            <a:r>
              <a:rPr lang="en-IE" i="1" u="sng" dirty="0" smtClean="0">
                <a:solidFill>
                  <a:srgbClr val="FF0000"/>
                </a:solidFill>
              </a:rPr>
              <a:t> 5.2 (2022), www.nu-fit.org</a:t>
            </a:r>
            <a:r>
              <a:rPr lang="en-IE" i="1" dirty="0" smtClean="0">
                <a:solidFill>
                  <a:srgbClr val="FF0000"/>
                </a:solidFill>
              </a:rPr>
              <a:t>.</a:t>
            </a:r>
            <a:endParaRPr lang="en-IE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n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45" y="2030818"/>
            <a:ext cx="7729870" cy="321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12575" y="177165"/>
            <a:ext cx="5371129" cy="802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Seesaw mechanism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7609" y="1675553"/>
            <a:ext cx="1956391" cy="37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B </a:t>
            </a:r>
            <a:r>
              <a:rPr lang="en-US" i="1" dirty="0" err="1" smtClean="0">
                <a:solidFill>
                  <a:srgbClr val="FF0000"/>
                </a:solidFill>
              </a:rPr>
              <a:t>Dasgupta</a:t>
            </a:r>
            <a:r>
              <a:rPr lang="en-US" i="1" dirty="0" smtClean="0">
                <a:solidFill>
                  <a:srgbClr val="FF0000"/>
                </a:solidFill>
              </a:rPr>
              <a:t> A.S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439035" y="3337678"/>
            <a:ext cx="41046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smtClean="0"/>
              <a:t>= -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diag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R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(M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R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diag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1481" y="2839720"/>
            <a:ext cx="5154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then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is the matrix  which </a:t>
            </a:r>
            <a:r>
              <a:rPr lang="en-US" sz="2000" dirty="0" err="1" smtClean="0"/>
              <a:t>diagonalizes</a:t>
            </a:r>
            <a:r>
              <a:rPr lang="en-US" sz="2000" dirty="0" smtClean="0"/>
              <a:t>           </a:t>
            </a:r>
            <a:endParaRPr lang="en-US" sz="2000" dirty="0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897722" y="1552690"/>
            <a:ext cx="2667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smtClean="0"/>
              <a:t>= -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(M</a:t>
            </a:r>
            <a:r>
              <a:rPr lang="en-US" sz="2000" baseline="-25000" dirty="0" smtClean="0"/>
              <a:t>R 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smtClean="0"/>
              <a:t> T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177743" y="1523007"/>
            <a:ext cx="25145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= U</a:t>
            </a:r>
            <a:r>
              <a:rPr lang="en-US" sz="2000" baseline="-25000" dirty="0" smtClean="0"/>
              <a:t>L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-25000" dirty="0" smtClean="0"/>
              <a:t> </a:t>
            </a:r>
            <a:r>
              <a:rPr lang="en-US" sz="2000" baseline="30000" dirty="0" err="1" smtClean="0"/>
              <a:t>diag</a:t>
            </a:r>
            <a:r>
              <a:rPr lang="en-US" sz="2000" dirty="0" smtClean="0"/>
              <a:t>) U</a:t>
            </a:r>
            <a:r>
              <a:rPr lang="en-US" sz="2000" baseline="-25000" dirty="0" smtClean="0"/>
              <a:t>R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7550" y="2364004"/>
            <a:ext cx="455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In  the simplest SO(10):   U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= V</a:t>
            </a:r>
            <a:r>
              <a:rPr lang="en-US" sz="2000" baseline="-25000" dirty="0" smtClean="0"/>
              <a:t>CKM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0553" y="5381625"/>
            <a:ext cx="576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very hierarchical, generated by seesaw itself?</a:t>
            </a:r>
          </a:p>
          <a:p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 Double seesaw</a:t>
            </a:r>
            <a:endParaRPr lang="en-IE" sz="2000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124073" y="3943290"/>
            <a:ext cx="52578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= U</a:t>
            </a:r>
            <a:r>
              <a:rPr lang="en-US" sz="2000" baseline="-25000" dirty="0" smtClean="0"/>
              <a:t>X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X</a:t>
            </a:r>
            <a:r>
              <a:rPr lang="en-US" sz="2000" baseline="30000" dirty="0" err="1" smtClean="0"/>
              <a:t>diag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X</a:t>
            </a:r>
            <a:r>
              <a:rPr lang="en-US" sz="2000" baseline="30000" dirty="0" smtClean="0"/>
              <a:t>T</a:t>
            </a:r>
            <a:r>
              <a:rPr lang="en-US" sz="2000" dirty="0" smtClean="0"/>
              <a:t> = U</a:t>
            </a:r>
            <a:r>
              <a:rPr lang="en-US" sz="2000" baseline="-25000" dirty="0" smtClean="0"/>
              <a:t>X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30000" dirty="0" err="1" smtClean="0"/>
              <a:t>diag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X</a:t>
            </a:r>
            <a:r>
              <a:rPr lang="en-US" sz="2000" baseline="30000" dirty="0" smtClean="0"/>
              <a:t>T  </a:t>
            </a:r>
            <a:r>
              <a:rPr lang="en-US" sz="2000" dirty="0" smtClean="0"/>
              <a:t> ~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TBM</a:t>
            </a:r>
            <a:r>
              <a:rPr lang="en-US" sz="2000" baseline="30000" dirty="0" smtClean="0"/>
              <a:t>                           </a:t>
            </a:r>
            <a:r>
              <a:rPr lang="en-US" sz="2000" dirty="0" smtClean="0"/>
              <a:t>   </a:t>
            </a:r>
            <a:r>
              <a:rPr lang="en-US" sz="2000" baseline="-25000" dirty="0" smtClean="0"/>
              <a:t>  </a:t>
            </a:r>
            <a:endParaRPr lang="en-US" sz="2000" baseline="-250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134235" y="4635697"/>
            <a:ext cx="354946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dirty="0" smtClean="0"/>
              <a:t>= -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diag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TBM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diag</a:t>
            </a:r>
            <a:r>
              <a:rPr lang="en-US" sz="2000" baseline="-25000" dirty="0" smtClean="0"/>
              <a:t> </a:t>
            </a:r>
            <a:endParaRPr lang="en-US" sz="2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8675" y="3867090"/>
            <a:ext cx="113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that is</a:t>
            </a:r>
            <a:endParaRPr lang="en-IE" sz="2000" dirty="0"/>
          </a:p>
        </p:txBody>
      </p:sp>
      <p:sp>
        <p:nvSpPr>
          <p:cNvPr id="27" name="Right Arrow 26"/>
          <p:cNvSpPr/>
          <p:nvPr/>
        </p:nvSpPr>
        <p:spPr>
          <a:xfrm rot="18358128">
            <a:off x="1981859" y="5055214"/>
            <a:ext cx="409572" cy="33992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1585913" y="1805829"/>
            <a:ext cx="19255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   </a:t>
            </a:r>
            <a:r>
              <a:rPr lang="en-US" sz="2000" dirty="0"/>
              <a:t>0</a:t>
            </a:r>
            <a:r>
              <a:rPr lang="en-US" sz="2000" baseline="-25000" dirty="0"/>
              <a:t> </a:t>
            </a:r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     </a:t>
            </a:r>
            <a:r>
              <a:rPr lang="en-US" sz="2000" dirty="0"/>
              <a:t>0     </a:t>
            </a:r>
            <a:r>
              <a:rPr lang="en-US" sz="2000" baseline="-25000" dirty="0"/>
              <a:t>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T</a:t>
            </a:r>
            <a:r>
              <a:rPr lang="en-US" sz="2000" baseline="-25000" dirty="0"/>
              <a:t> </a:t>
            </a:r>
          </a:p>
          <a:p>
            <a:r>
              <a:rPr lang="en-US" sz="2000" baseline="-25000" dirty="0"/>
              <a:t> </a:t>
            </a:r>
            <a:r>
              <a:rPr lang="en-US" sz="2000" dirty="0"/>
              <a:t>0     M</a:t>
            </a:r>
            <a:r>
              <a:rPr lang="en-US" sz="2000" baseline="-25000" dirty="0"/>
              <a:t>D</a:t>
            </a:r>
            <a:r>
              <a:rPr lang="en-US" sz="2000" dirty="0"/>
              <a:t>  </a:t>
            </a:r>
            <a:r>
              <a:rPr lang="en-US" sz="2000" baseline="-25000" dirty="0"/>
              <a:t>   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1585913" y="1883557"/>
            <a:ext cx="1863725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3502764" y="1827245"/>
            <a:ext cx="393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</a:p>
          <a:p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30000" dirty="0" err="1">
                <a:latin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S</a:t>
            </a:r>
          </a:p>
        </p:txBody>
      </p:sp>
      <p:sp>
        <p:nvSpPr>
          <p:cNvPr id="39950" name="AutoShape 16"/>
          <p:cNvSpPr>
            <a:spLocks noChangeArrowheads="1"/>
          </p:cNvSpPr>
          <p:nvPr/>
        </p:nvSpPr>
        <p:spPr bwMode="auto">
          <a:xfrm>
            <a:off x="3510701" y="1868341"/>
            <a:ext cx="381000" cy="939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23988" y="3945782"/>
            <a:ext cx="333456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=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err="1" smtClean="0"/>
              <a:t>T</a:t>
            </a:r>
            <a:r>
              <a:rPr lang="en-US" sz="2000" baseline="-25000" dirty="0" smtClean="0"/>
              <a:t>  </a:t>
            </a:r>
            <a:r>
              <a:rPr lang="en-US" sz="2000" dirty="0"/>
              <a:t>M</a:t>
            </a:r>
            <a:r>
              <a:rPr lang="en-US" sz="2000" baseline="-25000" dirty="0"/>
              <a:t>D</a:t>
            </a:r>
            <a:r>
              <a:rPr lang="en-US" sz="2000" baseline="30000" dirty="0"/>
              <a:t>-1T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-25000" dirty="0"/>
              <a:t> 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87410" y="2608086"/>
            <a:ext cx="239360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M</a:t>
            </a:r>
            <a:r>
              <a:rPr lang="en-US" sz="2000" baseline="-25000" dirty="0" smtClean="0"/>
              <a:t>R  </a:t>
            </a:r>
            <a:r>
              <a:rPr lang="en-US" sz="2000" dirty="0" smtClean="0"/>
              <a:t>= M</a:t>
            </a:r>
            <a:r>
              <a:rPr lang="en-US" sz="2000" baseline="-25000" dirty="0" smtClean="0"/>
              <a:t>D</a:t>
            </a:r>
            <a:r>
              <a:rPr lang="en-US" sz="2000" baseline="30000" dirty="0" smtClean="0"/>
              <a:t>T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</a:t>
            </a:r>
            <a:r>
              <a:rPr lang="en-US" sz="2000" dirty="0"/>
              <a:t>M</a:t>
            </a:r>
            <a:r>
              <a:rPr lang="en-US" sz="2000" baseline="-25000" dirty="0" smtClean="0"/>
              <a:t>D </a:t>
            </a:r>
            <a:endParaRPr lang="en-US" sz="20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441121" y="4594666"/>
            <a:ext cx="78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Dirac screening: if 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AM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, A = const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66502" y="3495048"/>
            <a:ext cx="247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light neutrinos</a:t>
            </a:r>
            <a:endParaRPr lang="en-IE" sz="2000" dirty="0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201203" y="5105716"/>
            <a:ext cx="1471878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r>
              <a:rPr lang="en-US" sz="2000" dirty="0" smtClean="0"/>
              <a:t> = A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</a:t>
            </a:r>
            <a:endParaRPr lang="en-US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97599" y="5564509"/>
            <a:ext cx="7579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Structure of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IE" sz="2000" dirty="0" smtClean="0"/>
              <a:t> is determined by 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S</a:t>
            </a:r>
            <a:r>
              <a:rPr lang="en-IE" sz="2000" dirty="0" smtClean="0"/>
              <a:t>, it does not depend on </a:t>
            </a:r>
          </a:p>
          <a:p>
            <a:r>
              <a:rPr lang="en-IE" sz="2000" dirty="0" smtClean="0"/>
              <a:t>the Dirac mass matrix structure  </a:t>
            </a:r>
            <a:endParaRPr lang="en-IE" sz="2000" dirty="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81131" y="2094614"/>
            <a:ext cx="59674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S  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5311572" y="2077412"/>
            <a:ext cx="3187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&gt;&gt; M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- double seesaw</a:t>
            </a:r>
            <a:endParaRPr lang="en-US" sz="2000" baseline="30000" dirty="0"/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01212" y="562960"/>
            <a:ext cx="4886198" cy="5388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Mass scales: double seesaw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4236" y="5125861"/>
            <a:ext cx="233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</a:t>
            </a:r>
            <a:r>
              <a:rPr lang="en-IE" sz="2000" dirty="0" smtClean="0">
                <a:sym typeface="Wingdings" pitchFamily="2" charset="2"/>
              </a:rPr>
              <a:t> d</a:t>
            </a:r>
            <a:r>
              <a:rPr lang="en-IE" sz="2000" dirty="0" smtClean="0"/>
              <a:t>etermines </a:t>
            </a:r>
            <a:r>
              <a:rPr lang="en-IE" sz="2000" dirty="0" err="1" smtClean="0"/>
              <a:t>U</a:t>
            </a:r>
            <a:r>
              <a:rPr lang="en-IE" sz="2000" baseline="-25000" dirty="0" err="1" smtClean="0"/>
              <a:t>x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97763" y="6272395"/>
            <a:ext cx="2026225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Easy to realize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711347" y="281746"/>
            <a:ext cx="4594254" cy="6739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“Usual” mass?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091" y="1857128"/>
            <a:ext cx="385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appears in equation of 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574" y="4157334"/>
            <a:ext cx="7327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Energy dependence  of mass  due to </a:t>
            </a:r>
            <a:r>
              <a:rPr lang="en-IE" sz="2000" dirty="0" err="1" smtClean="0"/>
              <a:t>radiative</a:t>
            </a:r>
            <a:r>
              <a:rPr lang="en-IE" sz="2000" dirty="0" smtClean="0"/>
              <a:t> corrections , RGE effect</a:t>
            </a:r>
            <a:endParaRPr lang="en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16144" y="2870805"/>
            <a:ext cx="247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Lorentz invariant</a:t>
            </a:r>
            <a:endParaRPr lang="en-IE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9686" y="2246289"/>
            <a:ext cx="3113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IE" sz="2000" dirty="0" smtClean="0">
                <a:sym typeface="Wingdings" pitchFamily="2" charset="2"/>
              </a:rPr>
              <a:t> i</a:t>
            </a:r>
            <a:r>
              <a:rPr lang="en-IE" sz="2000" dirty="0" smtClean="0"/>
              <a:t>n propagator,  </a:t>
            </a:r>
          </a:p>
          <a:p>
            <a:pPr>
              <a:buFont typeface="Wingdings"/>
              <a:buChar char="à"/>
            </a:pPr>
            <a:r>
              <a:rPr lang="en-IE" sz="2000" dirty="0" smtClean="0"/>
              <a:t> dispersion relation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169" y="3289628"/>
            <a:ext cx="39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Determines  the group velocity</a:t>
            </a:r>
            <a:endParaRPr lang="en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63069" y="2460835"/>
            <a:ext cx="277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 affects kinematics</a:t>
            </a:r>
          </a:p>
          <a:p>
            <a:r>
              <a:rPr lang="en-IE" sz="2000" dirty="0" smtClean="0"/>
              <a:t>of processes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366" y="5029198"/>
            <a:ext cx="749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For fermions, mass term connects their left and right components </a:t>
            </a:r>
            <a:endParaRPr lang="en-IE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3201" y="5805368"/>
            <a:ext cx="725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Cosmology: non-relativistic neutrinos, structure formation</a:t>
            </a:r>
            <a:endParaRPr lang="en-I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64625" y="1497578"/>
            <a:ext cx="36793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presence of interactions:</a:t>
            </a:r>
            <a:endParaRPr lang="en-IE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20035" y="1832729"/>
            <a:ext cx="134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 - decays</a:t>
            </a:r>
            <a:endParaRPr lang="en-IE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05601" y="2167055"/>
            <a:ext cx="1817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resonances</a:t>
            </a:r>
            <a:endParaRPr lang="en-IE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6970" y="3115556"/>
            <a:ext cx="178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oscillations</a:t>
            </a:r>
            <a:endParaRPr lang="en-IE" sz="2000" dirty="0"/>
          </a:p>
        </p:txBody>
      </p:sp>
      <p:sp>
        <p:nvSpPr>
          <p:cNvPr id="22" name="Down Arrow 21"/>
          <p:cNvSpPr/>
          <p:nvPr/>
        </p:nvSpPr>
        <p:spPr>
          <a:xfrm rot="19537810">
            <a:off x="5209443" y="1063216"/>
            <a:ext cx="510363" cy="402822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Down Arrow 23"/>
          <p:cNvSpPr/>
          <p:nvPr/>
        </p:nvSpPr>
        <p:spPr>
          <a:xfrm rot="1789489">
            <a:off x="2846946" y="1122114"/>
            <a:ext cx="510363" cy="402822"/>
          </a:xfrm>
          <a:prstGeom prst="down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/>
          <p:cNvSpPr txBox="1"/>
          <p:nvPr/>
        </p:nvSpPr>
        <p:spPr>
          <a:xfrm>
            <a:off x="1230304" y="1474529"/>
            <a:ext cx="169364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In vacuum:</a:t>
            </a:r>
            <a:endParaRPr lang="en-IE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464625" y="6290542"/>
            <a:ext cx="265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Refractive mass?</a:t>
            </a:r>
            <a:endParaRPr lang="en-IE" sz="2000" dirty="0"/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330669" y="3388070"/>
            <a:ext cx="26392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000" dirty="0" smtClean="0"/>
              <a:t>-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bb</a:t>
            </a:r>
            <a:r>
              <a:rPr lang="en-US" sz="2000" baseline="-25000" dirty="0" err="1" smtClean="0">
                <a:latin typeface="Symbol" pitchFamily="18" charset="2"/>
              </a:rPr>
              <a:t>on</a:t>
            </a:r>
            <a:r>
              <a:rPr lang="en-IE" sz="2000" dirty="0" smtClean="0"/>
              <a:t> –decays if </a:t>
            </a:r>
          </a:p>
          <a:p>
            <a:r>
              <a:rPr lang="en-IE" sz="2000" dirty="0" smtClean="0"/>
              <a:t>  L number is broken</a:t>
            </a:r>
            <a:endParaRPr lang="en-US" sz="20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-8219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679093" y="3128951"/>
            <a:ext cx="4395134" cy="6049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94945" y="217707"/>
            <a:ext cx="6066838" cy="923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Relating to mass degeneracy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387" y="1503534"/>
            <a:ext cx="875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Symmetry which left mass matrices invariant for specific mass spectra: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2641" y="1975806"/>
            <a:ext cx="396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Partially degenerate spectrum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07870" y="1967972"/>
            <a:ext cx="18316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= 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,  m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641" y="2482053"/>
            <a:ext cx="304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Transformation matrix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8639" y="2482053"/>
            <a:ext cx="131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= O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020" y="3205016"/>
            <a:ext cx="124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Relation: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05030" y="3235883"/>
            <a:ext cx="4728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= +/- sin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 = </a:t>
            </a:r>
            <a:r>
              <a:rPr lang="en-US" sz="2000" dirty="0" err="1" smtClean="0"/>
              <a:t>cos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k</a:t>
            </a:r>
            <a:r>
              <a:rPr lang="en-US" sz="2000" dirty="0" smtClean="0"/>
              <a:t> =       = 1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163420" y="3079565"/>
            <a:ext cx="56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33027" y="2472428"/>
            <a:ext cx="2528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= SO(2) x Z</a:t>
            </a:r>
            <a:r>
              <a:rPr lang="en-US" sz="2000" baseline="-25000" dirty="0" smtClean="0"/>
              <a:t>2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9854" y="3903921"/>
            <a:ext cx="208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Majorana</a:t>
            </a:r>
            <a:r>
              <a:rPr lang="en-US" sz="2000" dirty="0" smtClean="0"/>
              <a:t> phase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2642" y="5023170"/>
            <a:ext cx="3431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1-2 mixing is undefined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21709" y="5392502"/>
            <a:ext cx="852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 corrections to mass matrix lead to 1-2 mass splitting </a:t>
            </a:r>
          </a:p>
          <a:p>
            <a:r>
              <a:rPr lang="en-US" sz="2000" dirty="0" smtClean="0"/>
              <a:t>and 1-2 mixing</a:t>
            </a:r>
            <a:endParaRPr lang="en-US" sz="2000" dirty="0"/>
          </a:p>
        </p:txBody>
      </p:sp>
      <p:sp>
        <p:nvSpPr>
          <p:cNvPr id="26" name="Right Arrow 25"/>
          <p:cNvSpPr/>
          <p:nvPr/>
        </p:nvSpPr>
        <p:spPr bwMode="auto">
          <a:xfrm rot="13805216">
            <a:off x="4445842" y="3567781"/>
            <a:ext cx="344541" cy="310501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2246" y="3878973"/>
            <a:ext cx="1309888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+/-</a:t>
            </a:r>
            <a:r>
              <a:rPr lang="en-US" sz="2000" dirty="0" smtClean="0">
                <a:latin typeface="Symbol" pitchFamily="18" charset="2"/>
              </a:rPr>
              <a:t> p</a:t>
            </a:r>
            <a:r>
              <a:rPr lang="en-US" sz="2000" dirty="0" smtClean="0"/>
              <a:t>/2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83148" y="3878973"/>
            <a:ext cx="1152795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</a:t>
            </a:r>
            <a:endParaRPr lang="en-US" sz="2000" dirty="0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735823" y="1967972"/>
            <a:ext cx="24081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     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5225862" y="3433409"/>
            <a:ext cx="3202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572441" y="276444"/>
            <a:ext cx="6009112" cy="6821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Energy dependence of Matter potential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9781" y="2211078"/>
            <a:ext cx="71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 </a:t>
            </a:r>
            <a:r>
              <a:rPr lang="en-US" sz="2000" dirty="0" smtClean="0"/>
              <a:t>~</a:t>
            </a:r>
            <a:r>
              <a:rPr lang="en-IE" sz="2000" dirty="0" smtClean="0"/>
              <a:t>                      </a:t>
            </a:r>
            <a:endParaRPr lang="en-IE" sz="2000" dirty="0"/>
          </a:p>
        </p:txBody>
      </p:sp>
      <p:sp>
        <p:nvSpPr>
          <p:cNvPr id="21" name="Rectangle 20"/>
          <p:cNvSpPr/>
          <p:nvPr/>
        </p:nvSpPr>
        <p:spPr>
          <a:xfrm>
            <a:off x="624998" y="1990385"/>
            <a:ext cx="4026271" cy="3572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</a:t>
            </a:r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1665348" y="5583907"/>
            <a:ext cx="147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resonance</a:t>
            </a:r>
            <a:endParaRPr lang="en-IE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264811" y="2322369"/>
            <a:ext cx="0" cy="32571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39651" y="2367634"/>
            <a:ext cx="4081130" cy="3164959"/>
          </a:xfrm>
          <a:custGeom>
            <a:avLst/>
            <a:gdLst>
              <a:gd name="connsiteX0" fmla="*/ 0 w 4081130"/>
              <a:gd name="connsiteY0" fmla="*/ 2066261 h 3164959"/>
              <a:gd name="connsiteX1" fmla="*/ 818707 w 4081130"/>
              <a:gd name="connsiteY1" fmla="*/ 2066261 h 3164959"/>
              <a:gd name="connsiteX2" fmla="*/ 1222744 w 4081130"/>
              <a:gd name="connsiteY2" fmla="*/ 2034363 h 3164959"/>
              <a:gd name="connsiteX3" fmla="*/ 1499191 w 4081130"/>
              <a:gd name="connsiteY3" fmla="*/ 1853609 h 3164959"/>
              <a:gd name="connsiteX4" fmla="*/ 1584251 w 4081130"/>
              <a:gd name="connsiteY4" fmla="*/ 1502735 h 3164959"/>
              <a:gd name="connsiteX5" fmla="*/ 1605516 w 4081130"/>
              <a:gd name="connsiteY5" fmla="*/ 949842 h 3164959"/>
              <a:gd name="connsiteX6" fmla="*/ 1605516 w 4081130"/>
              <a:gd name="connsiteY6" fmla="*/ 77972 h 3164959"/>
              <a:gd name="connsiteX7" fmla="*/ 1648046 w 4081130"/>
              <a:gd name="connsiteY7" fmla="*/ 1417675 h 3164959"/>
              <a:gd name="connsiteX8" fmla="*/ 1754372 w 4081130"/>
              <a:gd name="connsiteY8" fmla="*/ 2236382 h 3164959"/>
              <a:gd name="connsiteX9" fmla="*/ 2137144 w 4081130"/>
              <a:gd name="connsiteY9" fmla="*/ 2768009 h 3164959"/>
              <a:gd name="connsiteX10" fmla="*/ 2690037 w 4081130"/>
              <a:gd name="connsiteY10" fmla="*/ 3055088 h 3164959"/>
              <a:gd name="connsiteX11" fmla="*/ 3859618 w 4081130"/>
              <a:gd name="connsiteY11" fmla="*/ 3150782 h 3164959"/>
              <a:gd name="connsiteX12" fmla="*/ 4019107 w 4081130"/>
              <a:gd name="connsiteY12" fmla="*/ 3140149 h 316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81130" h="3164959">
                <a:moveTo>
                  <a:pt x="0" y="2066261"/>
                </a:moveTo>
                <a:lnTo>
                  <a:pt x="818707" y="2066261"/>
                </a:lnTo>
                <a:cubicBezTo>
                  <a:pt x="1022498" y="2060945"/>
                  <a:pt x="1109330" y="2069805"/>
                  <a:pt x="1222744" y="2034363"/>
                </a:cubicBezTo>
                <a:cubicBezTo>
                  <a:pt x="1336158" y="1998921"/>
                  <a:pt x="1438940" y="1942214"/>
                  <a:pt x="1499191" y="1853609"/>
                </a:cubicBezTo>
                <a:cubicBezTo>
                  <a:pt x="1559442" y="1765004"/>
                  <a:pt x="1566530" y="1653363"/>
                  <a:pt x="1584251" y="1502735"/>
                </a:cubicBezTo>
                <a:cubicBezTo>
                  <a:pt x="1601972" y="1352107"/>
                  <a:pt x="1601972" y="1187302"/>
                  <a:pt x="1605516" y="949842"/>
                </a:cubicBezTo>
                <a:cubicBezTo>
                  <a:pt x="1609060" y="712382"/>
                  <a:pt x="1598428" y="0"/>
                  <a:pt x="1605516" y="77972"/>
                </a:cubicBezTo>
                <a:cubicBezTo>
                  <a:pt x="1612604" y="155944"/>
                  <a:pt x="1623237" y="1057940"/>
                  <a:pt x="1648046" y="1417675"/>
                </a:cubicBezTo>
                <a:cubicBezTo>
                  <a:pt x="1672855" y="1777410"/>
                  <a:pt x="1672856" y="2011326"/>
                  <a:pt x="1754372" y="2236382"/>
                </a:cubicBezTo>
                <a:cubicBezTo>
                  <a:pt x="1835888" y="2461438"/>
                  <a:pt x="1981200" y="2631558"/>
                  <a:pt x="2137144" y="2768009"/>
                </a:cubicBezTo>
                <a:cubicBezTo>
                  <a:pt x="2293088" y="2904460"/>
                  <a:pt x="2402958" y="2991293"/>
                  <a:pt x="2690037" y="3055088"/>
                </a:cubicBezTo>
                <a:cubicBezTo>
                  <a:pt x="2977116" y="3118883"/>
                  <a:pt x="3638106" y="3136605"/>
                  <a:pt x="3859618" y="3150782"/>
                </a:cubicBezTo>
                <a:cubicBezTo>
                  <a:pt x="4081130" y="3164959"/>
                  <a:pt x="4050118" y="3152554"/>
                  <a:pt x="4019107" y="314014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TextBox 28"/>
          <p:cNvSpPr txBox="1"/>
          <p:nvPr/>
        </p:nvSpPr>
        <p:spPr>
          <a:xfrm>
            <a:off x="258319" y="2033271"/>
            <a:ext cx="34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V</a:t>
            </a:r>
            <a:endParaRPr lang="en-IE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89784" y="5575234"/>
            <a:ext cx="46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</a:t>
            </a:r>
            <a:endParaRPr lang="en-IE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268826" y="1899288"/>
            <a:ext cx="227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1/m</a:t>
            </a:r>
            <a:r>
              <a:rPr lang="en-IE" sz="2000" baseline="-25000" dirty="0" smtClean="0"/>
              <a:t>W</a:t>
            </a:r>
            <a:r>
              <a:rPr lang="en-IE" sz="2000" baseline="30000" dirty="0" smtClean="0"/>
              <a:t>2</a:t>
            </a:r>
            <a:r>
              <a:rPr lang="en-IE" sz="2000" dirty="0" smtClean="0"/>
              <a:t> ,   s &lt;&lt; m</a:t>
            </a:r>
            <a:r>
              <a:rPr lang="en-IE" sz="2000" baseline="-25000" dirty="0" smtClean="0"/>
              <a:t>W</a:t>
            </a:r>
            <a:r>
              <a:rPr lang="en-IE" sz="2000" baseline="30000" dirty="0" smtClean="0"/>
              <a:t>2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267331" y="2332877"/>
            <a:ext cx="246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1/2m</a:t>
            </a:r>
            <a:r>
              <a:rPr lang="en-IE" sz="2000" baseline="-25000" dirty="0" smtClean="0"/>
              <a:t>W</a:t>
            </a:r>
            <a:r>
              <a:rPr lang="en-IE" sz="2000" dirty="0" smtClean="0"/>
              <a:t>E,  s &gt;&gt; m</a:t>
            </a:r>
            <a:r>
              <a:rPr lang="en-IE" sz="2000" baseline="-25000" dirty="0" smtClean="0"/>
              <a:t>W</a:t>
            </a:r>
            <a:r>
              <a:rPr lang="en-IE" sz="2000" baseline="30000" dirty="0" smtClean="0"/>
              <a:t>2    </a:t>
            </a:r>
            <a:r>
              <a:rPr lang="en-IE" sz="2000" dirty="0" smtClean="0"/>
              <a:t> </a:t>
            </a:r>
            <a:endParaRPr lang="en-IE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7138151" y="1317178"/>
            <a:ext cx="230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0000"/>
                </a:solidFill>
              </a:rPr>
              <a:t>C. </a:t>
            </a:r>
            <a:r>
              <a:rPr lang="en-IE" i="1" dirty="0" err="1" smtClean="0">
                <a:solidFill>
                  <a:srgbClr val="FF0000"/>
                </a:solidFill>
              </a:rPr>
              <a:t>Lunardini</a:t>
            </a:r>
            <a:r>
              <a:rPr lang="en-IE" i="1" dirty="0" smtClean="0">
                <a:solidFill>
                  <a:srgbClr val="FF0000"/>
                </a:solidFill>
              </a:rPr>
              <a:t>, A.S.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61958" y="1380976"/>
            <a:ext cx="2652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Even in the SM:</a:t>
            </a:r>
            <a:endParaRPr lang="en-IE" sz="2000" dirty="0"/>
          </a:p>
        </p:txBody>
      </p:sp>
      <p:sp>
        <p:nvSpPr>
          <p:cNvPr id="43" name="Left Brace 42"/>
          <p:cNvSpPr/>
          <p:nvPr/>
        </p:nvSpPr>
        <p:spPr>
          <a:xfrm>
            <a:off x="6047723" y="1943400"/>
            <a:ext cx="202997" cy="79116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TextBox 43"/>
          <p:cNvSpPr txBox="1"/>
          <p:nvPr/>
        </p:nvSpPr>
        <p:spPr>
          <a:xfrm>
            <a:off x="5049755" y="2805287"/>
            <a:ext cx="3641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Above resonance V </a:t>
            </a:r>
            <a:r>
              <a:rPr lang="en-US" sz="2000" dirty="0" smtClean="0"/>
              <a:t>~</a:t>
            </a:r>
            <a:r>
              <a:rPr lang="en-IE" sz="2000" dirty="0" smtClean="0"/>
              <a:t> 1/E  </a:t>
            </a:r>
            <a:r>
              <a:rPr lang="en-IE" sz="2000" dirty="0" smtClean="0">
                <a:sym typeface="Wingdings" pitchFamily="2" charset="2"/>
              </a:rPr>
              <a:t></a:t>
            </a:r>
            <a:r>
              <a:rPr lang="en-IE" sz="2000" dirty="0" smtClean="0"/>
              <a:t> potential can substitute the mass term </a:t>
            </a:r>
            <a:endParaRPr lang="en-IE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110820" y="4208881"/>
            <a:ext cx="369574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If mediator is light as well as  target particle is light, the 1/E dependence shows up at low explored energies.</a:t>
            </a:r>
            <a:endParaRPr lang="en-IE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96611" y="5651280"/>
            <a:ext cx="3460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err="1" smtClean="0">
                <a:solidFill>
                  <a:srgbClr val="FF0000"/>
                </a:solidFill>
              </a:rPr>
              <a:t>Ki</a:t>
            </a:r>
            <a:r>
              <a:rPr lang="en-IE" i="1" dirty="0" smtClean="0">
                <a:solidFill>
                  <a:srgbClr val="FF0000"/>
                </a:solidFill>
              </a:rPr>
              <a:t>-Yong </a:t>
            </a:r>
            <a:r>
              <a:rPr lang="en-IE" i="1" dirty="0" err="1" smtClean="0">
                <a:solidFill>
                  <a:srgbClr val="FF0000"/>
                </a:solidFill>
              </a:rPr>
              <a:t>Choi</a:t>
            </a:r>
            <a:r>
              <a:rPr lang="en-IE" i="1" dirty="0" smtClean="0">
                <a:solidFill>
                  <a:srgbClr val="FF0000"/>
                </a:solidFill>
              </a:rPr>
              <a:t>, </a:t>
            </a:r>
            <a:r>
              <a:rPr lang="en-IE" i="1" dirty="0" err="1" smtClean="0">
                <a:solidFill>
                  <a:srgbClr val="FF0000"/>
                </a:solidFill>
              </a:rPr>
              <a:t>Eung</a:t>
            </a:r>
            <a:r>
              <a:rPr lang="en-IE" i="1" dirty="0" smtClean="0">
                <a:solidFill>
                  <a:srgbClr val="FF0000"/>
                </a:solidFill>
              </a:rPr>
              <a:t> Jin Chun, </a:t>
            </a:r>
          </a:p>
          <a:p>
            <a:r>
              <a:rPr lang="en-IE" i="1" dirty="0" err="1" smtClean="0">
                <a:solidFill>
                  <a:srgbClr val="FF0000"/>
                </a:solidFill>
              </a:rPr>
              <a:t>Jongkuk</a:t>
            </a:r>
            <a:r>
              <a:rPr lang="en-IE" i="1" dirty="0" smtClean="0">
                <a:solidFill>
                  <a:srgbClr val="FF0000"/>
                </a:solidFill>
              </a:rPr>
              <a:t> Kim, 1909.10478, </a:t>
            </a:r>
          </a:p>
          <a:p>
            <a:r>
              <a:rPr lang="en-IE" i="1" dirty="0" smtClean="0">
                <a:solidFill>
                  <a:srgbClr val="FF0000"/>
                </a:solidFill>
              </a:rPr>
              <a:t>2012.09474 [hep-ph], </a:t>
            </a:r>
            <a:endParaRPr lang="en-IE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210" y="3551285"/>
            <a:ext cx="154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/>
              <a:t>Wolfenstein</a:t>
            </a:r>
            <a:r>
              <a:rPr lang="en-IE" dirty="0" smtClean="0"/>
              <a:t> limit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2913321" y="4497572"/>
            <a:ext cx="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1/E</a:t>
            </a:r>
            <a:endParaRPr lang="en-IE" dirty="0"/>
          </a:p>
        </p:txBody>
      </p:sp>
      <p:sp>
        <p:nvSpPr>
          <p:cNvPr id="24" name="TextBox 23"/>
          <p:cNvSpPr txBox="1"/>
          <p:nvPr/>
        </p:nvSpPr>
        <p:spPr>
          <a:xfrm>
            <a:off x="2402892" y="6018020"/>
            <a:ext cx="253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Generic feature </a:t>
            </a:r>
          </a:p>
          <a:p>
            <a:r>
              <a:rPr lang="en-IE" dirty="0" smtClean="0"/>
              <a:t>of scattering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99796" y="5488926"/>
            <a:ext cx="2827109" cy="905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03899" y="1646270"/>
            <a:ext cx="4343400" cy="236219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7893" name="WordArt 6"/>
          <p:cNvSpPr>
            <a:spLocks noChangeArrowheads="1" noChangeShapeType="1" noTextEdit="1"/>
          </p:cNvSpPr>
          <p:nvPr/>
        </p:nvSpPr>
        <p:spPr bwMode="auto">
          <a:xfrm>
            <a:off x="494309" y="297706"/>
            <a:ext cx="2896939" cy="783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See-saw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318760" y="271890"/>
            <a:ext cx="36407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P. </a:t>
            </a:r>
            <a:r>
              <a:rPr lang="en-US" sz="1600" i="1" dirty="0" err="1">
                <a:solidFill>
                  <a:srgbClr val="FF0000"/>
                </a:solidFill>
              </a:rPr>
              <a:t>Minkowski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T. </a:t>
            </a:r>
            <a:r>
              <a:rPr lang="en-US" sz="1600" i="1" dirty="0" err="1">
                <a:solidFill>
                  <a:srgbClr val="FF0000"/>
                </a:solidFill>
              </a:rPr>
              <a:t>Yanagida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M. Gell-Mann, P. </a:t>
            </a:r>
            <a:r>
              <a:rPr lang="en-US" sz="1600" i="1" dirty="0" err="1">
                <a:solidFill>
                  <a:srgbClr val="FF0000"/>
                </a:solidFill>
              </a:rPr>
              <a:t>Ramond</a:t>
            </a:r>
            <a:r>
              <a:rPr lang="en-US" sz="1600" i="1" dirty="0">
                <a:solidFill>
                  <a:srgbClr val="FF0000"/>
                </a:solidFill>
              </a:rPr>
              <a:t>,  R. </a:t>
            </a:r>
            <a:r>
              <a:rPr lang="en-US" sz="1600" i="1" dirty="0" err="1">
                <a:solidFill>
                  <a:srgbClr val="FF0000"/>
                </a:solidFill>
              </a:rPr>
              <a:t>Slansky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S. L. Glashow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R.N. </a:t>
            </a:r>
            <a:r>
              <a:rPr lang="en-US" sz="1600" i="1" dirty="0" err="1">
                <a:solidFill>
                  <a:srgbClr val="FF0000"/>
                </a:solidFill>
              </a:rPr>
              <a:t>Mohapatra</a:t>
            </a:r>
            <a:r>
              <a:rPr lang="en-US" sz="1600" i="1" dirty="0">
                <a:solidFill>
                  <a:srgbClr val="FF0000"/>
                </a:solidFill>
              </a:rPr>
              <a:t>, G. </a:t>
            </a:r>
            <a:r>
              <a:rPr lang="en-US" sz="1600" i="1" dirty="0" err="1">
                <a:solidFill>
                  <a:srgbClr val="FF0000"/>
                </a:solidFill>
              </a:rPr>
              <a:t>Senjanovic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954831" y="4452238"/>
            <a:ext cx="129073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      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endParaRPr lang="en-US" sz="2000" baseline="-25000" dirty="0"/>
          </a:p>
          <a:p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baseline="30000" dirty="0" err="1"/>
              <a:t>T</a:t>
            </a:r>
            <a:r>
              <a:rPr lang="en-US" sz="2000" baseline="-25000" dirty="0"/>
              <a:t>    </a:t>
            </a:r>
            <a:r>
              <a:rPr lang="en-US" sz="2000" dirty="0"/>
              <a:t> M</a:t>
            </a:r>
            <a:r>
              <a:rPr lang="en-US" sz="2000" baseline="-25000" dirty="0"/>
              <a:t>R </a:t>
            </a:r>
            <a:endParaRPr lang="en-US" sz="2000" dirty="0"/>
          </a:p>
        </p:txBody>
      </p:sp>
      <p:sp>
        <p:nvSpPr>
          <p:cNvPr id="37896" name="AutoShape 9"/>
          <p:cNvSpPr>
            <a:spLocks noChangeArrowheads="1"/>
          </p:cNvSpPr>
          <p:nvPr/>
        </p:nvSpPr>
        <p:spPr bwMode="auto">
          <a:xfrm>
            <a:off x="961797" y="4474457"/>
            <a:ext cx="1295400" cy="685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2510429" y="5658761"/>
            <a:ext cx="2824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>
                <a:latin typeface="Symbol" pitchFamily="18" charset="2"/>
              </a:rPr>
              <a:t>n</a:t>
            </a:r>
            <a:r>
              <a:rPr lang="en-US" sz="2400" dirty="0" smtClean="0"/>
              <a:t> = -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r>
              <a:rPr lang="en-US" sz="2400" baseline="30000" dirty="0" err="1" smtClean="0"/>
              <a:t>T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     </a:t>
            </a:r>
            <a:r>
              <a:rPr lang="en-US" sz="2400" dirty="0" err="1"/>
              <a:t>m</a:t>
            </a:r>
            <a:r>
              <a:rPr lang="en-US" sz="2400" baseline="-25000" dirty="0" err="1"/>
              <a:t>D</a:t>
            </a:r>
            <a:r>
              <a:rPr lang="en-US" sz="2400" baseline="-25000" dirty="0"/>
              <a:t> </a:t>
            </a: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4730750" y="344328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aseline="-25000">
                <a:latin typeface="Times New Roman" pitchFamily="18" charset="0"/>
              </a:rPr>
              <a:t> </a:t>
            </a:r>
            <a:r>
              <a:rPr lang="en-US" sz="1800">
                <a:latin typeface="Times New Roman" pitchFamily="18" charset="0"/>
              </a:rPr>
              <a:t>M</a:t>
            </a:r>
            <a:r>
              <a:rPr lang="en-US" sz="1800" baseline="-25000">
                <a:latin typeface="Times New Roman" pitchFamily="18" charset="0"/>
              </a:rPr>
              <a:t>R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3048000" y="2514600"/>
            <a:ext cx="1579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m</a:t>
            </a:r>
            <a:r>
              <a:rPr lang="en-US" sz="2000" baseline="-25000" dirty="0" err="1"/>
              <a:t>D</a:t>
            </a:r>
            <a:r>
              <a:rPr lang="en-US" sz="2000" dirty="0"/>
              <a:t> = Y&lt;H&gt;  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549604" y="5720316"/>
            <a:ext cx="1648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R </a:t>
            </a:r>
            <a:r>
              <a:rPr lang="en-US" sz="2000" dirty="0"/>
              <a:t>&gt;&gt;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D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7901" name="AutoShape 14"/>
          <p:cNvSpPr>
            <a:spLocks noChangeArrowheads="1"/>
          </p:cNvSpPr>
          <p:nvPr/>
        </p:nvSpPr>
        <p:spPr bwMode="auto">
          <a:xfrm>
            <a:off x="2097004" y="5783727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 rot="-1329857">
            <a:off x="5080000" y="2954338"/>
            <a:ext cx="3614738" cy="1047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Freeform 16"/>
          <p:cNvSpPr>
            <a:spLocks/>
          </p:cNvSpPr>
          <p:nvPr/>
        </p:nvSpPr>
        <p:spPr bwMode="auto">
          <a:xfrm>
            <a:off x="6781800" y="3048000"/>
            <a:ext cx="304800" cy="685800"/>
          </a:xfrm>
          <a:custGeom>
            <a:avLst/>
            <a:gdLst>
              <a:gd name="T0" fmla="*/ 96 w 192"/>
              <a:gd name="T1" fmla="*/ 0 h 432"/>
              <a:gd name="T2" fmla="*/ 0 w 192"/>
              <a:gd name="T3" fmla="*/ 432 h 432"/>
              <a:gd name="T4" fmla="*/ 192 w 192"/>
              <a:gd name="T5" fmla="*/ 432 h 432"/>
              <a:gd name="T6" fmla="*/ 96 w 192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32"/>
              <a:gd name="T14" fmla="*/ 192 w 19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32">
                <a:moveTo>
                  <a:pt x="96" y="0"/>
                </a:moveTo>
                <a:lnTo>
                  <a:pt x="0" y="432"/>
                </a:lnTo>
                <a:lnTo>
                  <a:pt x="192" y="432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>
            <a:off x="5486400" y="3733800"/>
            <a:ext cx="3048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Oval 18"/>
          <p:cNvSpPr>
            <a:spLocks noChangeArrowheads="1"/>
          </p:cNvSpPr>
          <p:nvPr/>
        </p:nvSpPr>
        <p:spPr bwMode="auto">
          <a:xfrm>
            <a:off x="6858000" y="2895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482600" y="4438415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>
                <a:latin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</a:rPr>
              <a:t>N 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1600200" y="5067300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 rot="-1383744">
            <a:off x="5091113" y="3048000"/>
            <a:ext cx="469900" cy="547688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N</a:t>
            </a: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 rot="-1292488">
            <a:off x="8147050" y="1981200"/>
            <a:ext cx="331788" cy="39528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n</a:t>
            </a:r>
          </a:p>
        </p:txBody>
      </p:sp>
      <p:sp>
        <p:nvSpPr>
          <p:cNvPr id="37910" name="Text Box 23"/>
          <p:cNvSpPr txBox="1">
            <a:spLocks noChangeArrowheads="1"/>
          </p:cNvSpPr>
          <p:nvPr/>
        </p:nvSpPr>
        <p:spPr bwMode="auto">
          <a:xfrm>
            <a:off x="4724400" y="2590800"/>
            <a:ext cx="56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 m</a:t>
            </a:r>
            <a:r>
              <a:rPr lang="en-US" sz="1800" baseline="-25000">
                <a:latin typeface="Times New Roman" pitchFamily="18" charset="0"/>
              </a:rPr>
              <a:t>D </a:t>
            </a:r>
          </a:p>
        </p:txBody>
      </p:sp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4800600" y="1919288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Times New Roman" pitchFamily="18" charset="0"/>
              </a:rPr>
              <a:t>m</a:t>
            </a:r>
            <a:r>
              <a:rPr lang="en-US" sz="1800" baseline="-25000" dirty="0" err="1">
                <a:latin typeface="Symbol" pitchFamily="18" charset="2"/>
              </a:rPr>
              <a:t>n</a:t>
            </a:r>
            <a:r>
              <a:rPr lang="en-US" sz="1800" dirty="0">
                <a:latin typeface="Times New Roman" pitchFamily="18" charset="0"/>
              </a:rPr>
              <a:t> </a:t>
            </a:r>
            <a:endParaRPr lang="en-US" sz="1800" baseline="-25000" dirty="0">
              <a:latin typeface="Times New Roman" pitchFamily="18" charset="0"/>
            </a:endParaRP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1050925" y="4047387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>
                <a:latin typeface="Times New Roman" pitchFamily="18" charset="0"/>
              </a:rPr>
              <a:t>       </a:t>
            </a:r>
            <a:r>
              <a:rPr lang="en-US" sz="2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37913" name="Freeform 28"/>
          <p:cNvSpPr>
            <a:spLocks/>
          </p:cNvSpPr>
          <p:nvPr/>
        </p:nvSpPr>
        <p:spPr bwMode="auto">
          <a:xfrm>
            <a:off x="595313" y="2667000"/>
            <a:ext cx="2176462" cy="696913"/>
          </a:xfrm>
          <a:custGeom>
            <a:avLst/>
            <a:gdLst>
              <a:gd name="T0" fmla="*/ 0 w 1499"/>
              <a:gd name="T1" fmla="*/ 439 h 439"/>
              <a:gd name="T2" fmla="*/ 356 w 1499"/>
              <a:gd name="T3" fmla="*/ 0 h 439"/>
              <a:gd name="T4" fmla="*/ 1161 w 1499"/>
              <a:gd name="T5" fmla="*/ 0 h 439"/>
              <a:gd name="T6" fmla="*/ 1499 w 1499"/>
              <a:gd name="T7" fmla="*/ 430 h 439"/>
              <a:gd name="T8" fmla="*/ 0 60000 65536"/>
              <a:gd name="T9" fmla="*/ 0 60000 65536"/>
              <a:gd name="T10" fmla="*/ 0 60000 65536"/>
              <a:gd name="T11" fmla="*/ 0 60000 65536"/>
              <a:gd name="T12" fmla="*/ 0 w 1499"/>
              <a:gd name="T13" fmla="*/ 0 h 439"/>
              <a:gd name="T14" fmla="*/ 1499 w 1499"/>
              <a:gd name="T15" fmla="*/ 439 h 4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9" h="439">
                <a:moveTo>
                  <a:pt x="0" y="439"/>
                </a:moveTo>
                <a:lnTo>
                  <a:pt x="356" y="0"/>
                </a:lnTo>
                <a:lnTo>
                  <a:pt x="1161" y="0"/>
                </a:lnTo>
                <a:lnTo>
                  <a:pt x="1499" y="43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Line 29"/>
          <p:cNvSpPr>
            <a:spLocks noChangeShapeType="1"/>
          </p:cNvSpPr>
          <p:nvPr/>
        </p:nvSpPr>
        <p:spPr bwMode="auto">
          <a:xfrm>
            <a:off x="623888" y="1981200"/>
            <a:ext cx="508000" cy="682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Line 30"/>
          <p:cNvSpPr>
            <a:spLocks noChangeShapeType="1"/>
          </p:cNvSpPr>
          <p:nvPr/>
        </p:nvSpPr>
        <p:spPr bwMode="auto">
          <a:xfrm flipV="1">
            <a:off x="2309813" y="1981200"/>
            <a:ext cx="522287" cy="6540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Text Box 32"/>
          <p:cNvSpPr txBox="1">
            <a:spLocks noChangeArrowheads="1"/>
          </p:cNvSpPr>
          <p:nvPr/>
        </p:nvSpPr>
        <p:spPr bwMode="auto">
          <a:xfrm>
            <a:off x="1504950" y="2459666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37917" name="Text Box 36"/>
          <p:cNvSpPr txBox="1">
            <a:spLocks noChangeArrowheads="1"/>
          </p:cNvSpPr>
          <p:nvPr/>
        </p:nvSpPr>
        <p:spPr bwMode="auto">
          <a:xfrm>
            <a:off x="1143000" y="2743200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en-US" sz="1800" dirty="0"/>
          </a:p>
        </p:txBody>
      </p:sp>
      <p:sp>
        <p:nvSpPr>
          <p:cNvPr id="37918" name="Text Box 37"/>
          <p:cNvSpPr txBox="1">
            <a:spLocks noChangeArrowheads="1"/>
          </p:cNvSpPr>
          <p:nvPr/>
        </p:nvSpPr>
        <p:spPr bwMode="auto">
          <a:xfrm>
            <a:off x="471488" y="2895600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Symbol" pitchFamily="18" charset="2"/>
              </a:rPr>
              <a:t>n</a:t>
            </a:r>
          </a:p>
        </p:txBody>
      </p:sp>
      <p:sp>
        <p:nvSpPr>
          <p:cNvPr id="37919" name="Text Box 40"/>
          <p:cNvSpPr txBox="1">
            <a:spLocks noChangeArrowheads="1"/>
          </p:cNvSpPr>
          <p:nvPr/>
        </p:nvSpPr>
        <p:spPr bwMode="auto">
          <a:xfrm>
            <a:off x="2617788" y="2971800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n</a:t>
            </a:r>
          </a:p>
        </p:txBody>
      </p:sp>
      <p:sp>
        <p:nvSpPr>
          <p:cNvPr id="37920" name="Text Box 41"/>
          <p:cNvSpPr txBox="1">
            <a:spLocks noChangeArrowheads="1"/>
          </p:cNvSpPr>
          <p:nvPr/>
        </p:nvSpPr>
        <p:spPr bwMode="auto">
          <a:xfrm>
            <a:off x="1828800" y="2743200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</a:t>
            </a:r>
            <a:endParaRPr lang="en-US" sz="1800" dirty="0"/>
          </a:p>
        </p:txBody>
      </p:sp>
      <p:sp>
        <p:nvSpPr>
          <p:cNvPr id="37921" name="Text Box 42"/>
          <p:cNvSpPr txBox="1">
            <a:spLocks noChangeArrowheads="1"/>
          </p:cNvSpPr>
          <p:nvPr/>
        </p:nvSpPr>
        <p:spPr bwMode="auto">
          <a:xfrm>
            <a:off x="762000" y="1752600"/>
            <a:ext cx="360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H</a:t>
            </a:r>
          </a:p>
        </p:txBody>
      </p:sp>
      <p:sp>
        <p:nvSpPr>
          <p:cNvPr id="37922" name="Text Box 43"/>
          <p:cNvSpPr txBox="1">
            <a:spLocks noChangeArrowheads="1"/>
          </p:cNvSpPr>
          <p:nvPr/>
        </p:nvSpPr>
        <p:spPr bwMode="auto">
          <a:xfrm>
            <a:off x="2328532" y="1766888"/>
            <a:ext cx="3603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 dirty="0"/>
              <a:t>H</a:t>
            </a:r>
          </a:p>
        </p:txBody>
      </p:sp>
      <p:sp>
        <p:nvSpPr>
          <p:cNvPr id="37923" name="Text Box 44"/>
          <p:cNvSpPr txBox="1">
            <a:spLocks noChangeArrowheads="1"/>
          </p:cNvSpPr>
          <p:nvPr/>
        </p:nvSpPr>
        <p:spPr bwMode="auto">
          <a:xfrm>
            <a:off x="1447800" y="2209800"/>
            <a:ext cx="4810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 dirty="0"/>
              <a:t>M</a:t>
            </a:r>
            <a:r>
              <a:rPr lang="en-US" sz="1800" baseline="-25000" dirty="0"/>
              <a:t>R</a:t>
            </a:r>
            <a:endParaRPr lang="en-US" sz="1800" dirty="0"/>
          </a:p>
        </p:txBody>
      </p:sp>
      <p:sp>
        <p:nvSpPr>
          <p:cNvPr id="37924" name="Text Box 45"/>
          <p:cNvSpPr txBox="1">
            <a:spLocks noChangeArrowheads="1"/>
          </p:cNvSpPr>
          <p:nvPr/>
        </p:nvSpPr>
        <p:spPr bwMode="auto">
          <a:xfrm>
            <a:off x="457200" y="1752600"/>
            <a:ext cx="319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7925" name="Text Box 46"/>
          <p:cNvSpPr txBox="1">
            <a:spLocks noChangeArrowheads="1"/>
          </p:cNvSpPr>
          <p:nvPr/>
        </p:nvSpPr>
        <p:spPr bwMode="auto">
          <a:xfrm>
            <a:off x="2652713" y="1766888"/>
            <a:ext cx="3190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</a:p>
        </p:txBody>
      </p:sp>
      <p:sp>
        <p:nvSpPr>
          <p:cNvPr id="37926" name="Text Box 47"/>
          <p:cNvSpPr txBox="1">
            <a:spLocks noChangeArrowheads="1"/>
          </p:cNvSpPr>
          <p:nvPr/>
        </p:nvSpPr>
        <p:spPr bwMode="auto">
          <a:xfrm>
            <a:off x="1219200" y="2438400"/>
            <a:ext cx="3000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400"/>
              <a:t>&gt;</a:t>
            </a:r>
          </a:p>
        </p:txBody>
      </p:sp>
      <p:sp>
        <p:nvSpPr>
          <p:cNvPr id="37927" name="Text Box 48"/>
          <p:cNvSpPr txBox="1">
            <a:spLocks noChangeArrowheads="1"/>
          </p:cNvSpPr>
          <p:nvPr/>
        </p:nvSpPr>
        <p:spPr bwMode="auto">
          <a:xfrm>
            <a:off x="1909763" y="2438400"/>
            <a:ext cx="3000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400"/>
              <a:t>&lt;</a:t>
            </a:r>
          </a:p>
        </p:txBody>
      </p:sp>
      <p:sp>
        <p:nvSpPr>
          <p:cNvPr id="37929" name="Text Box 51"/>
          <p:cNvSpPr txBox="1">
            <a:spLocks noChangeArrowheads="1"/>
          </p:cNvSpPr>
          <p:nvPr/>
        </p:nvSpPr>
        <p:spPr bwMode="auto">
          <a:xfrm>
            <a:off x="2362200" y="2479675"/>
            <a:ext cx="3286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37930" name="Text Box 52"/>
          <p:cNvSpPr txBox="1">
            <a:spLocks noChangeArrowheads="1"/>
          </p:cNvSpPr>
          <p:nvPr/>
        </p:nvSpPr>
        <p:spPr bwMode="auto">
          <a:xfrm>
            <a:off x="738188" y="2479675"/>
            <a:ext cx="3286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</a:p>
        </p:txBody>
      </p:sp>
      <p:sp>
        <p:nvSpPr>
          <p:cNvPr id="37933" name="Text Box 57"/>
          <p:cNvSpPr txBox="1">
            <a:spLocks noChangeArrowheads="1"/>
          </p:cNvSpPr>
          <p:nvPr/>
        </p:nvSpPr>
        <p:spPr bwMode="auto">
          <a:xfrm>
            <a:off x="482600" y="3733800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Mass matrix: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1736" y="5531458"/>
            <a:ext cx="68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 1   </a:t>
            </a:r>
          </a:p>
          <a:p>
            <a:r>
              <a:rPr lang="en-US" sz="2400" dirty="0" smtClean="0"/>
              <a:t>M</a:t>
            </a:r>
            <a:r>
              <a:rPr lang="en-US" sz="2400" baseline="-25000" dirty="0" smtClean="0"/>
              <a:t>R</a:t>
            </a:r>
            <a:endParaRPr lang="en-IE" sz="2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053096" y="5943600"/>
            <a:ext cx="4735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06184" y="3653135"/>
            <a:ext cx="68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R</a:t>
            </a:r>
            <a:endParaRPr lang="en-IE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749552" y="4333079"/>
            <a:ext cx="3330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- Minimal in terms of new    particles and assumptions,</a:t>
            </a:r>
          </a:p>
          <a:p>
            <a:r>
              <a:rPr lang="en-IE" sz="2000" dirty="0" smtClean="0"/>
              <a:t>- natural extension of SM, </a:t>
            </a:r>
          </a:p>
          <a:p>
            <a:r>
              <a:rPr lang="en-IE" sz="2000" dirty="0" smtClean="0"/>
              <a:t>- employing  properties</a:t>
            </a:r>
          </a:p>
          <a:p>
            <a:r>
              <a:rPr lang="en-IE" sz="2000" dirty="0" smtClean="0"/>
              <a:t>(neutrality) of neutrinos and symmetries </a:t>
            </a:r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31360</TotalTime>
  <Words>6659</Words>
  <Application>Microsoft Office PowerPoint</Application>
  <PresentationFormat>On-screen Show (4:3)</PresentationFormat>
  <Paragraphs>1623</Paragraphs>
  <Slides>87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Smirnov</cp:lastModifiedBy>
  <cp:revision>2992</cp:revision>
  <dcterms:created xsi:type="dcterms:W3CDTF">2002-07-02T21:36:52Z</dcterms:created>
  <dcterms:modified xsi:type="dcterms:W3CDTF">2024-03-03T06:43:31Z</dcterms:modified>
</cp:coreProperties>
</file>